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12" r:id="rId20"/>
    <p:sldId id="274" r:id="rId21"/>
    <p:sldId id="275" r:id="rId22"/>
    <p:sldId id="276" r:id="rId23"/>
    <p:sldId id="277" r:id="rId24"/>
    <p:sldId id="279" r:id="rId25"/>
    <p:sldId id="280" r:id="rId26"/>
    <p:sldId id="281" r:id="rId27"/>
    <p:sldId id="283" r:id="rId28"/>
    <p:sldId id="284" r:id="rId29"/>
    <p:sldId id="285" r:id="rId30"/>
    <p:sldId id="287" r:id="rId31"/>
    <p:sldId id="288" r:id="rId32"/>
    <p:sldId id="290" r:id="rId33"/>
    <p:sldId id="289" r:id="rId34"/>
    <p:sldId id="291" r:id="rId35"/>
    <p:sldId id="304" r:id="rId36"/>
    <p:sldId id="292" r:id="rId37"/>
    <p:sldId id="293" r:id="rId38"/>
    <p:sldId id="305" r:id="rId39"/>
    <p:sldId id="306" r:id="rId40"/>
    <p:sldId id="307" r:id="rId41"/>
    <p:sldId id="295" r:id="rId42"/>
    <p:sldId id="296" r:id="rId43"/>
    <p:sldId id="308" r:id="rId44"/>
    <p:sldId id="309" r:id="rId45"/>
    <p:sldId id="310" r:id="rId46"/>
    <p:sldId id="298" r:id="rId47"/>
    <p:sldId id="299" r:id="rId48"/>
    <p:sldId id="300" r:id="rId49"/>
    <p:sldId id="311" r:id="rId50"/>
    <p:sldId id="301" r:id="rId51"/>
    <p:sldId id="302" r:id="rId52"/>
    <p:sldId id="303"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6F2"/>
    <a:srgbClr val="C9E7A7"/>
    <a:srgbClr val="ABE9FF"/>
    <a:srgbClr val="E0DFF5"/>
    <a:srgbClr val="B2B1E8"/>
    <a:srgbClr val="006000"/>
    <a:srgbClr val="15456E"/>
    <a:srgbClr val="15096E"/>
    <a:srgbClr val="A20000"/>
    <a:srgbClr val="7531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1" autoAdjust="0"/>
    <p:restoredTop sz="86410" autoAdjust="0"/>
  </p:normalViewPr>
  <p:slideViewPr>
    <p:cSldViewPr>
      <p:cViewPr>
        <p:scale>
          <a:sx n="94" d="100"/>
          <a:sy n="94" d="100"/>
        </p:scale>
        <p:origin x="-872" y="-416"/>
      </p:cViewPr>
      <p:guideLst>
        <p:guide orient="horz" pos="2160"/>
        <p:guide pos="2880"/>
      </p:guideLst>
    </p:cSldViewPr>
  </p:slideViewPr>
  <p:outlineViewPr>
    <p:cViewPr>
      <p:scale>
        <a:sx n="33" d="100"/>
        <a:sy n="33" d="100"/>
      </p:scale>
      <p:origin x="0" y="-193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US"/>
          </a:p>
        </p:txBody>
      </p:sp>
      <p:sp>
        <p:nvSpPr>
          <p:cNvPr id="532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FAC0454-DF15-47CE-A4E1-90C233EAB7A5}" type="slidenum">
              <a:rPr lang="en-US" altLang="en-US"/>
              <a:pPr/>
              <a:t>‹#›</a:t>
            </a:fld>
            <a:endParaRPr lang="en-US" altLang="en-US"/>
          </a:p>
        </p:txBody>
      </p:sp>
    </p:spTree>
    <p:extLst>
      <p:ext uri="{BB962C8B-B14F-4D97-AF65-F5344CB8AC3E}">
        <p14:creationId xmlns:p14="http://schemas.microsoft.com/office/powerpoint/2010/main" val="38629567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a:t>
            </a:fld>
            <a:endParaRPr lang="en-US" altLang="en-US"/>
          </a:p>
        </p:txBody>
      </p:sp>
    </p:spTree>
    <p:extLst>
      <p:ext uri="{BB962C8B-B14F-4D97-AF65-F5344CB8AC3E}">
        <p14:creationId xmlns:p14="http://schemas.microsoft.com/office/powerpoint/2010/main" val="633379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a:t>
            </a:fld>
            <a:endParaRPr lang="en-US" altLang="en-US"/>
          </a:p>
        </p:txBody>
      </p:sp>
    </p:spTree>
    <p:extLst>
      <p:ext uri="{BB962C8B-B14F-4D97-AF65-F5344CB8AC3E}">
        <p14:creationId xmlns:p14="http://schemas.microsoft.com/office/powerpoint/2010/main" val="302350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38875A-20BA-4D59-AF6D-F38CDC09784D}" type="slidenum">
              <a:rPr lang="en-US" altLang="en-US" sz="1200"/>
              <a:pPr eaLnBrk="1" hangingPunct="1"/>
              <a:t>3</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s-ES_tradnl">
              <a:ea typeface="ＭＳ Ｐゴシック" charset="0"/>
            </a:endParaRPr>
          </a:p>
        </p:txBody>
      </p:sp>
    </p:spTree>
    <p:extLst>
      <p:ext uri="{BB962C8B-B14F-4D97-AF65-F5344CB8AC3E}">
        <p14:creationId xmlns:p14="http://schemas.microsoft.com/office/powerpoint/2010/main" val="556423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ea typeface="ＭＳ Ｐゴシック" charset="0"/>
            </a:endParaRPr>
          </a:p>
        </p:txBody>
      </p:sp>
      <p:sp>
        <p:nvSpPr>
          <p:cNvPr id="55300"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6346F3-2591-49B4-9AC6-001C5A06E748}" type="slidenum">
              <a:rPr lang="en-US" altLang="en-US" sz="1200"/>
              <a:pPr eaLnBrk="1" hangingPunct="1"/>
              <a:t>4</a:t>
            </a:fld>
            <a:endParaRPr lang="en-US" altLang="en-US" sz="1200"/>
          </a:p>
        </p:txBody>
      </p:sp>
    </p:spTree>
    <p:extLst>
      <p:ext uri="{BB962C8B-B14F-4D97-AF65-F5344CB8AC3E}">
        <p14:creationId xmlns:p14="http://schemas.microsoft.com/office/powerpoint/2010/main" val="72253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5</a:t>
            </a:fld>
            <a:endParaRPr lang="en-US" altLang="en-US"/>
          </a:p>
        </p:txBody>
      </p:sp>
    </p:spTree>
    <p:extLst>
      <p:ext uri="{BB962C8B-B14F-4D97-AF65-F5344CB8AC3E}">
        <p14:creationId xmlns:p14="http://schemas.microsoft.com/office/powerpoint/2010/main" val="1106366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6</a:t>
            </a:fld>
            <a:endParaRPr lang="en-US" altLang="en-US"/>
          </a:p>
        </p:txBody>
      </p:sp>
    </p:spTree>
    <p:extLst>
      <p:ext uri="{BB962C8B-B14F-4D97-AF65-F5344CB8AC3E}">
        <p14:creationId xmlns:p14="http://schemas.microsoft.com/office/powerpoint/2010/main" val="2392737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7</a:t>
            </a:fld>
            <a:endParaRPr lang="en-US" altLang="en-US"/>
          </a:p>
        </p:txBody>
      </p:sp>
    </p:spTree>
    <p:extLst>
      <p:ext uri="{BB962C8B-B14F-4D97-AF65-F5344CB8AC3E}">
        <p14:creationId xmlns:p14="http://schemas.microsoft.com/office/powerpoint/2010/main" val="1386113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8</a:t>
            </a:fld>
            <a:endParaRPr lang="en-US" altLang="en-US"/>
          </a:p>
        </p:txBody>
      </p:sp>
    </p:spTree>
    <p:extLst>
      <p:ext uri="{BB962C8B-B14F-4D97-AF65-F5344CB8AC3E}">
        <p14:creationId xmlns:p14="http://schemas.microsoft.com/office/powerpoint/2010/main" val="3699539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15834FE-64EA-4447-9820-5CA3DBCFE624}" type="slidenum">
              <a:rPr lang="en-US" altLang="en-US" sz="1200"/>
              <a:pPr eaLnBrk="1" hangingPunct="1"/>
              <a:t>9</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s-ES_tradnl">
              <a:ea typeface="ＭＳ Ｐゴシック" charset="0"/>
            </a:endParaRPr>
          </a:p>
        </p:txBody>
      </p:sp>
    </p:spTree>
    <p:extLst>
      <p:ext uri="{BB962C8B-B14F-4D97-AF65-F5344CB8AC3E}">
        <p14:creationId xmlns:p14="http://schemas.microsoft.com/office/powerpoint/2010/main" val="530132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10</a:t>
            </a:fld>
            <a:endParaRPr lang="en-US" altLang="en-US"/>
          </a:p>
        </p:txBody>
      </p:sp>
    </p:spTree>
    <p:extLst>
      <p:ext uri="{BB962C8B-B14F-4D97-AF65-F5344CB8AC3E}">
        <p14:creationId xmlns:p14="http://schemas.microsoft.com/office/powerpoint/2010/main" val="238463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11</a:t>
            </a:fld>
            <a:endParaRPr lang="en-US" altLang="en-US"/>
          </a:p>
        </p:txBody>
      </p:sp>
    </p:spTree>
    <p:extLst>
      <p:ext uri="{BB962C8B-B14F-4D97-AF65-F5344CB8AC3E}">
        <p14:creationId xmlns:p14="http://schemas.microsoft.com/office/powerpoint/2010/main" val="1644490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12</a:t>
            </a:fld>
            <a:endParaRPr lang="en-US" altLang="en-US"/>
          </a:p>
        </p:txBody>
      </p:sp>
    </p:spTree>
    <p:extLst>
      <p:ext uri="{BB962C8B-B14F-4D97-AF65-F5344CB8AC3E}">
        <p14:creationId xmlns:p14="http://schemas.microsoft.com/office/powerpoint/2010/main" val="3882754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13</a:t>
            </a:fld>
            <a:endParaRPr lang="en-US" altLang="en-US"/>
          </a:p>
        </p:txBody>
      </p:sp>
    </p:spTree>
    <p:extLst>
      <p:ext uri="{BB962C8B-B14F-4D97-AF65-F5344CB8AC3E}">
        <p14:creationId xmlns:p14="http://schemas.microsoft.com/office/powerpoint/2010/main" val="2343680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14</a:t>
            </a:fld>
            <a:endParaRPr lang="en-US" altLang="en-US"/>
          </a:p>
        </p:txBody>
      </p:sp>
    </p:spTree>
    <p:extLst>
      <p:ext uri="{BB962C8B-B14F-4D97-AF65-F5344CB8AC3E}">
        <p14:creationId xmlns:p14="http://schemas.microsoft.com/office/powerpoint/2010/main" val="4112441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15</a:t>
            </a:fld>
            <a:endParaRPr lang="en-US" altLang="en-US"/>
          </a:p>
        </p:txBody>
      </p:sp>
    </p:spTree>
    <p:extLst>
      <p:ext uri="{BB962C8B-B14F-4D97-AF65-F5344CB8AC3E}">
        <p14:creationId xmlns:p14="http://schemas.microsoft.com/office/powerpoint/2010/main" val="2493433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16</a:t>
            </a:fld>
            <a:endParaRPr lang="en-US" altLang="en-US"/>
          </a:p>
        </p:txBody>
      </p:sp>
    </p:spTree>
    <p:extLst>
      <p:ext uri="{BB962C8B-B14F-4D97-AF65-F5344CB8AC3E}">
        <p14:creationId xmlns:p14="http://schemas.microsoft.com/office/powerpoint/2010/main" val="3874635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17</a:t>
            </a:fld>
            <a:endParaRPr lang="en-US" altLang="en-US"/>
          </a:p>
        </p:txBody>
      </p:sp>
    </p:spTree>
    <p:extLst>
      <p:ext uri="{BB962C8B-B14F-4D97-AF65-F5344CB8AC3E}">
        <p14:creationId xmlns:p14="http://schemas.microsoft.com/office/powerpoint/2010/main" val="2111953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18</a:t>
            </a:fld>
            <a:endParaRPr lang="en-US" altLang="en-US"/>
          </a:p>
        </p:txBody>
      </p:sp>
    </p:spTree>
    <p:extLst>
      <p:ext uri="{BB962C8B-B14F-4D97-AF65-F5344CB8AC3E}">
        <p14:creationId xmlns:p14="http://schemas.microsoft.com/office/powerpoint/2010/main" val="2469722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19</a:t>
            </a:fld>
            <a:endParaRPr lang="en-US" altLang="en-US"/>
          </a:p>
        </p:txBody>
      </p:sp>
    </p:spTree>
    <p:extLst>
      <p:ext uri="{BB962C8B-B14F-4D97-AF65-F5344CB8AC3E}">
        <p14:creationId xmlns:p14="http://schemas.microsoft.com/office/powerpoint/2010/main" val="2469722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20</a:t>
            </a:fld>
            <a:endParaRPr lang="en-US" altLang="en-US"/>
          </a:p>
        </p:txBody>
      </p:sp>
    </p:spTree>
    <p:extLst>
      <p:ext uri="{BB962C8B-B14F-4D97-AF65-F5344CB8AC3E}">
        <p14:creationId xmlns:p14="http://schemas.microsoft.com/office/powerpoint/2010/main" val="264915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21</a:t>
            </a:fld>
            <a:endParaRPr lang="en-US" altLang="en-US"/>
          </a:p>
        </p:txBody>
      </p:sp>
    </p:spTree>
    <p:extLst>
      <p:ext uri="{BB962C8B-B14F-4D97-AF65-F5344CB8AC3E}">
        <p14:creationId xmlns:p14="http://schemas.microsoft.com/office/powerpoint/2010/main" val="2612150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22</a:t>
            </a:fld>
            <a:endParaRPr lang="en-US" altLang="en-US"/>
          </a:p>
        </p:txBody>
      </p:sp>
    </p:spTree>
    <p:extLst>
      <p:ext uri="{BB962C8B-B14F-4D97-AF65-F5344CB8AC3E}">
        <p14:creationId xmlns:p14="http://schemas.microsoft.com/office/powerpoint/2010/main" val="1587596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23</a:t>
            </a:fld>
            <a:endParaRPr lang="en-US" altLang="en-US"/>
          </a:p>
        </p:txBody>
      </p:sp>
    </p:spTree>
    <p:extLst>
      <p:ext uri="{BB962C8B-B14F-4D97-AF65-F5344CB8AC3E}">
        <p14:creationId xmlns:p14="http://schemas.microsoft.com/office/powerpoint/2010/main" val="1789758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24</a:t>
            </a:fld>
            <a:endParaRPr lang="en-US" altLang="en-US"/>
          </a:p>
        </p:txBody>
      </p:sp>
    </p:spTree>
    <p:extLst>
      <p:ext uri="{BB962C8B-B14F-4D97-AF65-F5344CB8AC3E}">
        <p14:creationId xmlns:p14="http://schemas.microsoft.com/office/powerpoint/2010/main" val="749821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25</a:t>
            </a:fld>
            <a:endParaRPr lang="en-US" altLang="en-US"/>
          </a:p>
        </p:txBody>
      </p:sp>
    </p:spTree>
    <p:extLst>
      <p:ext uri="{BB962C8B-B14F-4D97-AF65-F5344CB8AC3E}">
        <p14:creationId xmlns:p14="http://schemas.microsoft.com/office/powerpoint/2010/main" val="103524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26</a:t>
            </a:fld>
            <a:endParaRPr lang="en-US" altLang="en-US"/>
          </a:p>
        </p:txBody>
      </p:sp>
    </p:spTree>
    <p:extLst>
      <p:ext uri="{BB962C8B-B14F-4D97-AF65-F5344CB8AC3E}">
        <p14:creationId xmlns:p14="http://schemas.microsoft.com/office/powerpoint/2010/main" val="7549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27</a:t>
            </a:fld>
            <a:endParaRPr lang="en-US" altLang="en-US"/>
          </a:p>
        </p:txBody>
      </p:sp>
    </p:spTree>
    <p:extLst>
      <p:ext uri="{BB962C8B-B14F-4D97-AF65-F5344CB8AC3E}">
        <p14:creationId xmlns:p14="http://schemas.microsoft.com/office/powerpoint/2010/main" val="1613967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28</a:t>
            </a:fld>
            <a:endParaRPr lang="en-US" altLang="en-US"/>
          </a:p>
        </p:txBody>
      </p:sp>
    </p:spTree>
    <p:extLst>
      <p:ext uri="{BB962C8B-B14F-4D97-AF65-F5344CB8AC3E}">
        <p14:creationId xmlns:p14="http://schemas.microsoft.com/office/powerpoint/2010/main" val="2003037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29</a:t>
            </a:fld>
            <a:endParaRPr lang="en-US" altLang="en-US"/>
          </a:p>
        </p:txBody>
      </p:sp>
    </p:spTree>
    <p:extLst>
      <p:ext uri="{BB962C8B-B14F-4D97-AF65-F5344CB8AC3E}">
        <p14:creationId xmlns:p14="http://schemas.microsoft.com/office/powerpoint/2010/main" val="1306307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30</a:t>
            </a:fld>
            <a:endParaRPr lang="en-US" altLang="en-US"/>
          </a:p>
        </p:txBody>
      </p:sp>
    </p:spTree>
    <p:extLst>
      <p:ext uri="{BB962C8B-B14F-4D97-AF65-F5344CB8AC3E}">
        <p14:creationId xmlns:p14="http://schemas.microsoft.com/office/powerpoint/2010/main" val="1294555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31</a:t>
            </a:fld>
            <a:endParaRPr lang="en-US" altLang="en-US"/>
          </a:p>
        </p:txBody>
      </p:sp>
    </p:spTree>
    <p:extLst>
      <p:ext uri="{BB962C8B-B14F-4D97-AF65-F5344CB8AC3E}">
        <p14:creationId xmlns:p14="http://schemas.microsoft.com/office/powerpoint/2010/main" val="2250523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32</a:t>
            </a:fld>
            <a:endParaRPr lang="en-US" altLang="en-US"/>
          </a:p>
        </p:txBody>
      </p:sp>
    </p:spTree>
    <p:extLst>
      <p:ext uri="{BB962C8B-B14F-4D97-AF65-F5344CB8AC3E}">
        <p14:creationId xmlns:p14="http://schemas.microsoft.com/office/powerpoint/2010/main" val="39204772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33</a:t>
            </a:fld>
            <a:endParaRPr lang="en-US" altLang="en-US"/>
          </a:p>
        </p:txBody>
      </p:sp>
    </p:spTree>
    <p:extLst>
      <p:ext uri="{BB962C8B-B14F-4D97-AF65-F5344CB8AC3E}">
        <p14:creationId xmlns:p14="http://schemas.microsoft.com/office/powerpoint/2010/main" val="1565226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34</a:t>
            </a:fld>
            <a:endParaRPr lang="en-US" altLang="en-US"/>
          </a:p>
        </p:txBody>
      </p:sp>
    </p:spTree>
    <p:extLst>
      <p:ext uri="{BB962C8B-B14F-4D97-AF65-F5344CB8AC3E}">
        <p14:creationId xmlns:p14="http://schemas.microsoft.com/office/powerpoint/2010/main" val="3091431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35</a:t>
            </a:fld>
            <a:endParaRPr lang="en-US" altLang="en-US"/>
          </a:p>
        </p:txBody>
      </p:sp>
    </p:spTree>
    <p:extLst>
      <p:ext uri="{BB962C8B-B14F-4D97-AF65-F5344CB8AC3E}">
        <p14:creationId xmlns:p14="http://schemas.microsoft.com/office/powerpoint/2010/main" val="30914310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36</a:t>
            </a:fld>
            <a:endParaRPr lang="en-US" altLang="en-US"/>
          </a:p>
        </p:txBody>
      </p:sp>
    </p:spTree>
    <p:extLst>
      <p:ext uri="{BB962C8B-B14F-4D97-AF65-F5344CB8AC3E}">
        <p14:creationId xmlns:p14="http://schemas.microsoft.com/office/powerpoint/2010/main" val="3735178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37</a:t>
            </a:fld>
            <a:endParaRPr lang="en-US" altLang="en-US"/>
          </a:p>
        </p:txBody>
      </p:sp>
    </p:spTree>
    <p:extLst>
      <p:ext uri="{BB962C8B-B14F-4D97-AF65-F5344CB8AC3E}">
        <p14:creationId xmlns:p14="http://schemas.microsoft.com/office/powerpoint/2010/main" val="4166567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38</a:t>
            </a:fld>
            <a:endParaRPr lang="en-US" altLang="en-US"/>
          </a:p>
        </p:txBody>
      </p:sp>
    </p:spTree>
    <p:extLst>
      <p:ext uri="{BB962C8B-B14F-4D97-AF65-F5344CB8AC3E}">
        <p14:creationId xmlns:p14="http://schemas.microsoft.com/office/powerpoint/2010/main" val="41665672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39</a:t>
            </a:fld>
            <a:endParaRPr lang="en-US" altLang="en-US"/>
          </a:p>
        </p:txBody>
      </p:sp>
    </p:spTree>
    <p:extLst>
      <p:ext uri="{BB962C8B-B14F-4D97-AF65-F5344CB8AC3E}">
        <p14:creationId xmlns:p14="http://schemas.microsoft.com/office/powerpoint/2010/main" val="4166567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40</a:t>
            </a:fld>
            <a:endParaRPr lang="en-US" altLang="en-US"/>
          </a:p>
        </p:txBody>
      </p:sp>
    </p:spTree>
    <p:extLst>
      <p:ext uri="{BB962C8B-B14F-4D97-AF65-F5344CB8AC3E}">
        <p14:creationId xmlns:p14="http://schemas.microsoft.com/office/powerpoint/2010/main" val="41665672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41</a:t>
            </a:fld>
            <a:endParaRPr lang="en-US" altLang="en-US"/>
          </a:p>
        </p:txBody>
      </p:sp>
    </p:spTree>
    <p:extLst>
      <p:ext uri="{BB962C8B-B14F-4D97-AF65-F5344CB8AC3E}">
        <p14:creationId xmlns:p14="http://schemas.microsoft.com/office/powerpoint/2010/main" val="4219981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42</a:t>
            </a:fld>
            <a:endParaRPr lang="en-US" altLang="en-US"/>
          </a:p>
        </p:txBody>
      </p:sp>
    </p:spTree>
    <p:extLst>
      <p:ext uri="{BB962C8B-B14F-4D97-AF65-F5344CB8AC3E}">
        <p14:creationId xmlns:p14="http://schemas.microsoft.com/office/powerpoint/2010/main" val="896111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43</a:t>
            </a:fld>
            <a:endParaRPr lang="en-US" altLang="en-US"/>
          </a:p>
        </p:txBody>
      </p:sp>
    </p:spTree>
    <p:extLst>
      <p:ext uri="{BB962C8B-B14F-4D97-AF65-F5344CB8AC3E}">
        <p14:creationId xmlns:p14="http://schemas.microsoft.com/office/powerpoint/2010/main" val="896111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44</a:t>
            </a:fld>
            <a:endParaRPr lang="en-US" altLang="en-US"/>
          </a:p>
        </p:txBody>
      </p:sp>
    </p:spTree>
    <p:extLst>
      <p:ext uri="{BB962C8B-B14F-4D97-AF65-F5344CB8AC3E}">
        <p14:creationId xmlns:p14="http://schemas.microsoft.com/office/powerpoint/2010/main" val="8961118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45</a:t>
            </a:fld>
            <a:endParaRPr lang="en-US" altLang="en-US"/>
          </a:p>
        </p:txBody>
      </p:sp>
    </p:spTree>
    <p:extLst>
      <p:ext uri="{BB962C8B-B14F-4D97-AF65-F5344CB8AC3E}">
        <p14:creationId xmlns:p14="http://schemas.microsoft.com/office/powerpoint/2010/main" val="896111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46</a:t>
            </a:fld>
            <a:endParaRPr lang="en-US" altLang="en-US"/>
          </a:p>
        </p:txBody>
      </p:sp>
    </p:spTree>
    <p:extLst>
      <p:ext uri="{BB962C8B-B14F-4D97-AF65-F5344CB8AC3E}">
        <p14:creationId xmlns:p14="http://schemas.microsoft.com/office/powerpoint/2010/main" val="1656251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47</a:t>
            </a:fld>
            <a:endParaRPr lang="en-US" altLang="en-US"/>
          </a:p>
        </p:txBody>
      </p:sp>
    </p:spTree>
    <p:extLst>
      <p:ext uri="{BB962C8B-B14F-4D97-AF65-F5344CB8AC3E}">
        <p14:creationId xmlns:p14="http://schemas.microsoft.com/office/powerpoint/2010/main" val="8969280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48</a:t>
            </a:fld>
            <a:endParaRPr lang="en-US" altLang="en-US"/>
          </a:p>
        </p:txBody>
      </p:sp>
    </p:spTree>
    <p:extLst>
      <p:ext uri="{BB962C8B-B14F-4D97-AF65-F5344CB8AC3E}">
        <p14:creationId xmlns:p14="http://schemas.microsoft.com/office/powerpoint/2010/main" val="16826271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49</a:t>
            </a:fld>
            <a:endParaRPr lang="en-US" altLang="en-US"/>
          </a:p>
        </p:txBody>
      </p:sp>
    </p:spTree>
    <p:extLst>
      <p:ext uri="{BB962C8B-B14F-4D97-AF65-F5344CB8AC3E}">
        <p14:creationId xmlns:p14="http://schemas.microsoft.com/office/powerpoint/2010/main" val="1682627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50</a:t>
            </a:fld>
            <a:endParaRPr lang="en-US" altLang="en-US"/>
          </a:p>
        </p:txBody>
      </p:sp>
    </p:spTree>
    <p:extLst>
      <p:ext uri="{BB962C8B-B14F-4D97-AF65-F5344CB8AC3E}">
        <p14:creationId xmlns:p14="http://schemas.microsoft.com/office/powerpoint/2010/main" val="29613444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51</a:t>
            </a:fld>
            <a:endParaRPr lang="en-US" altLang="en-US"/>
          </a:p>
        </p:txBody>
      </p:sp>
    </p:spTree>
    <p:extLst>
      <p:ext uri="{BB962C8B-B14F-4D97-AF65-F5344CB8AC3E}">
        <p14:creationId xmlns:p14="http://schemas.microsoft.com/office/powerpoint/2010/main" val="3313753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AC0454-DF15-47CE-A4E1-90C233EAB7A5}" type="slidenum">
              <a:rPr lang="en-US" altLang="en-US" smtClean="0"/>
              <a:pPr/>
              <a:t>52</a:t>
            </a:fld>
            <a:endParaRPr lang="en-US" altLang="en-US"/>
          </a:p>
        </p:txBody>
      </p:sp>
    </p:spTree>
    <p:extLst>
      <p:ext uri="{BB962C8B-B14F-4D97-AF65-F5344CB8AC3E}">
        <p14:creationId xmlns:p14="http://schemas.microsoft.com/office/powerpoint/2010/main" val="1370934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033272" y="3246120"/>
            <a:ext cx="7086600" cy="3328416"/>
          </a:xfrm>
        </p:spPr>
        <p:txBody>
          <a:bodyPr/>
          <a:lstStyle>
            <a:lvl1pPr marL="0" indent="0" algn="l">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endParaRPr lang="en-US"/>
          </a:p>
        </p:txBody>
      </p:sp>
      <p:sp>
        <p:nvSpPr>
          <p:cNvPr id="12" name="Footer Placeholder 16"/>
          <p:cNvSpPr>
            <a:spLocks noGrp="1"/>
          </p:cNvSpPr>
          <p:nvPr>
            <p:ph type="ftr" sz="quarter" idx="11"/>
          </p:nvPr>
        </p:nvSpPr>
        <p:spPr/>
        <p:txBody>
          <a:bodyPr/>
          <a:lstStyle>
            <a:lvl1pPr>
              <a:defRPr/>
            </a:lvl1pPr>
          </a:lstStyle>
          <a:p>
            <a:pPr>
              <a:defRPr/>
            </a:pPr>
            <a:endParaRPr lang="en-US"/>
          </a:p>
        </p:txBody>
      </p:sp>
      <p:sp>
        <p:nvSpPr>
          <p:cNvPr id="13" name="Slide Number Placeholder 28"/>
          <p:cNvSpPr>
            <a:spLocks noGrp="1"/>
          </p:cNvSpPr>
          <p:nvPr>
            <p:ph type="sldNum" sz="quarter" idx="12"/>
          </p:nvPr>
        </p:nvSpPr>
        <p:spPr/>
        <p:txBody>
          <a:bodyPr/>
          <a:lstStyle>
            <a:lvl1pPr>
              <a:defRPr/>
            </a:lvl1pPr>
          </a:lstStyle>
          <a:p>
            <a:fld id="{ABF9919D-7A84-4066-932A-1B58CDB714A6}" type="slidenum">
              <a:rPr lang="en-US" altLang="en-US"/>
              <a:pPr/>
              <a:t>‹#›</a:t>
            </a:fld>
            <a:endParaRPr lang="en-US" altLang="en-US"/>
          </a:p>
        </p:txBody>
      </p:sp>
    </p:spTree>
    <p:extLst>
      <p:ext uri="{BB962C8B-B14F-4D97-AF65-F5344CB8AC3E}">
        <p14:creationId xmlns:p14="http://schemas.microsoft.com/office/powerpoint/2010/main" val="317790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914400"/>
            <a:ext cx="7772400" cy="1143000"/>
          </a:xfrm>
        </p:spPr>
        <p:txBody>
          <a:bodyPr anchor="t"/>
          <a:lstStyle>
            <a:lvl1pPr>
              <a:defRPr sz="2800">
                <a:latin typeface="Cambria"/>
              </a:defRPr>
            </a:lvl1pPr>
          </a:lstStyle>
          <a:p>
            <a:r>
              <a:rPr lang="en-US" dirty="0" smtClean="0"/>
              <a:t>Click to edit Master title style</a:t>
            </a:r>
            <a:endParaRPr lang="en-US" dirty="0"/>
          </a:p>
        </p:txBody>
      </p:sp>
      <p:sp>
        <p:nvSpPr>
          <p:cNvPr id="8" name="Content Placeholder 7"/>
          <p:cNvSpPr>
            <a:spLocks noGrp="1"/>
          </p:cNvSpPr>
          <p:nvPr>
            <p:ph sz="quarter" idx="1"/>
          </p:nvPr>
        </p:nvSpPr>
        <p:spPr>
          <a:xfrm>
            <a:off x="640080" y="2130552"/>
            <a:ext cx="7970520" cy="4416552"/>
          </a:xfrm>
        </p:spPr>
        <p:txBody>
          <a:bodyPr/>
          <a:lstStyle>
            <a:lvl1pPr>
              <a:defRPr>
                <a:latin typeface="Cambria"/>
                <a:cs typeface="Cambria"/>
              </a:defRPr>
            </a:lvl1pPr>
            <a:lvl2pPr>
              <a:defRPr>
                <a:latin typeface="Cambria"/>
                <a:cs typeface="Cambria"/>
              </a:defRPr>
            </a:lvl2pPr>
            <a:lvl3pPr>
              <a:defRPr>
                <a:latin typeface="Cambria"/>
                <a:cs typeface="Cambria"/>
              </a:defRPr>
            </a:lvl3pPr>
            <a:lvl4pPr>
              <a:defRPr>
                <a:latin typeface="Cambria"/>
                <a:cs typeface="Cambria"/>
              </a:defRPr>
            </a:lvl4pPr>
            <a:lvl5pPr>
              <a:defRPr>
                <a:latin typeface="Cambria"/>
                <a:cs typeface="Cambri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1A367CB9-DA4F-4601-9726-8320FBA330E6}" type="slidenum">
              <a:rPr lang="en-US" altLang="en-US"/>
              <a:pPr/>
              <a:t>‹#›</a:t>
            </a:fld>
            <a:endParaRPr lang="en-US" altLang="en-US"/>
          </a:p>
        </p:txBody>
      </p:sp>
    </p:spTree>
    <p:extLst>
      <p:ext uri="{BB962C8B-B14F-4D97-AF65-F5344CB8AC3E}">
        <p14:creationId xmlns:p14="http://schemas.microsoft.com/office/powerpoint/2010/main" val="2045402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fld id="{B3C85922-C4B1-4F3D-A5B9-A03E5492CF3A}" type="slidenum">
              <a:rPr lang="en-US" altLang="en-US"/>
              <a:pPr/>
              <a:t>‹#›</a:t>
            </a:fld>
            <a:endParaRPr lang="en-US" altLang="en-US"/>
          </a:p>
        </p:txBody>
      </p:sp>
    </p:spTree>
    <p:extLst>
      <p:ext uri="{BB962C8B-B14F-4D97-AF65-F5344CB8AC3E}">
        <p14:creationId xmlns:p14="http://schemas.microsoft.com/office/powerpoint/2010/main" val="417956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E7D14797-54B9-45C1-AFA7-58C35E1C9066}" type="slidenum">
              <a:rPr lang="en-US" altLang="en-US"/>
              <a:pPr/>
              <a:t>‹#›</a:t>
            </a:fld>
            <a:endParaRPr lang="en-US" altLang="en-US"/>
          </a:p>
        </p:txBody>
      </p:sp>
    </p:spTree>
    <p:extLst>
      <p:ext uri="{BB962C8B-B14F-4D97-AF65-F5344CB8AC3E}">
        <p14:creationId xmlns:p14="http://schemas.microsoft.com/office/powerpoint/2010/main" val="94750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780C39ED-C015-45F1-9491-6B0BBBB2869C}" type="slidenum">
              <a:rPr lang="en-US" altLang="en-US"/>
              <a:pPr/>
              <a:t>‹#›</a:t>
            </a:fld>
            <a:endParaRPr lang="en-US" altLang="en-US"/>
          </a:p>
        </p:txBody>
      </p:sp>
    </p:spTree>
    <p:extLst>
      <p:ext uri="{BB962C8B-B14F-4D97-AF65-F5344CB8AC3E}">
        <p14:creationId xmlns:p14="http://schemas.microsoft.com/office/powerpoint/2010/main" val="4286187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1143000"/>
          </a:xfrm>
        </p:spPr>
        <p:txBody>
          <a:bodyPr/>
          <a:lstStyle>
            <a:lvl1pPr algn="l">
              <a:defRPr sz="2800">
                <a:latin typeface="Cambria"/>
              </a:defRPr>
            </a:lvl1pPr>
          </a:lstStyle>
          <a:p>
            <a:r>
              <a:rPr lang="en-US" dirty="0"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fld id="{4DDAFDD2-BA97-488A-84FD-E08B8825BBDA}" type="slidenum">
              <a:rPr lang="en-US" altLang="en-US"/>
              <a:pPr/>
              <a:t>‹#›</a:t>
            </a:fld>
            <a:endParaRPr lang="en-US" altLang="en-US"/>
          </a:p>
        </p:txBody>
      </p:sp>
    </p:spTree>
    <p:extLst>
      <p:ext uri="{BB962C8B-B14F-4D97-AF65-F5344CB8AC3E}">
        <p14:creationId xmlns:p14="http://schemas.microsoft.com/office/powerpoint/2010/main" val="2729617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fld id="{F5AA0154-F86E-4178-A3CC-9392D2D1F2BE}" type="slidenum">
              <a:rPr lang="en-US" altLang="en-US"/>
              <a:pPr/>
              <a:t>‹#›</a:t>
            </a:fld>
            <a:endParaRPr lang="en-US" altLang="en-US"/>
          </a:p>
        </p:txBody>
      </p:sp>
    </p:spTree>
    <p:extLst>
      <p:ext uri="{BB962C8B-B14F-4D97-AF65-F5344CB8AC3E}">
        <p14:creationId xmlns:p14="http://schemas.microsoft.com/office/powerpoint/2010/main" val="102973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5CF93F94-FE56-4538-AFE3-C4BBC78A3F2B}" type="slidenum">
              <a:rPr lang="en-US" altLang="en-US"/>
              <a:pPr/>
              <a:t>‹#›</a:t>
            </a:fld>
            <a:endParaRPr lang="en-US" altLang="en-US"/>
          </a:p>
        </p:txBody>
      </p:sp>
    </p:spTree>
    <p:extLst>
      <p:ext uri="{BB962C8B-B14F-4D97-AF65-F5344CB8AC3E}">
        <p14:creationId xmlns:p14="http://schemas.microsoft.com/office/powerpoint/2010/main" val="199950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fld id="{96F77AA2-B7DE-4170-BDDE-203A5C911E40}" type="slidenum">
              <a:rPr lang="en-US" altLang="en-US"/>
              <a:pPr/>
              <a:t>‹#›</a:t>
            </a:fld>
            <a:endParaRPr lang="en-US" altLang="en-US"/>
          </a:p>
        </p:txBody>
      </p:sp>
    </p:spTree>
    <p:extLst>
      <p:ext uri="{BB962C8B-B14F-4D97-AF65-F5344CB8AC3E}">
        <p14:creationId xmlns:p14="http://schemas.microsoft.com/office/powerpoint/2010/main" val="274898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5096DB38-BB3E-4DCA-A13E-73F5E2869717}" type="slidenum">
              <a:rPr lang="en-US" altLang="en-US"/>
              <a:pPr/>
              <a:t>‹#›</a:t>
            </a:fld>
            <a:endParaRPr lang="en-US" altLang="en-US"/>
          </a:p>
        </p:txBody>
      </p:sp>
    </p:spTree>
    <p:extLst>
      <p:ext uri="{BB962C8B-B14F-4D97-AF65-F5344CB8AC3E}">
        <p14:creationId xmlns:p14="http://schemas.microsoft.com/office/powerpoint/2010/main" val="219563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DD436BD5-8A83-425A-863E-375CD1855885}" type="slidenum">
              <a:rPr lang="en-US" altLang="en-US"/>
              <a:pPr/>
              <a:t>‹#›</a:t>
            </a:fld>
            <a:endParaRPr lang="en-US" altLang="en-US"/>
          </a:p>
        </p:txBody>
      </p:sp>
    </p:spTree>
    <p:extLst>
      <p:ext uri="{BB962C8B-B14F-4D97-AF65-F5344CB8AC3E}">
        <p14:creationId xmlns:p14="http://schemas.microsoft.com/office/powerpoint/2010/main" val="25326660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dirty="0" smtClean="0"/>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Arial" charset="0"/>
                <a:ea typeface="+mn-ea"/>
              </a:defRPr>
            </a:lvl1pPr>
          </a:lstStyle>
          <a:p>
            <a:pPr>
              <a:defRPr/>
            </a:pP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Arial" charset="0"/>
                <a:ea typeface="+mn-ea"/>
              </a:defRPr>
            </a:lvl1pPr>
          </a:lstStyle>
          <a:p>
            <a:pPr>
              <a:defRPr/>
            </a:pPr>
            <a:endParaRPr lang="en-US"/>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a:defRPr sz="1400">
                <a:solidFill>
                  <a:srgbClr val="FFFFFF"/>
                </a:solidFill>
                <a:latin typeface="Franklin Gothic Book" charset="0"/>
              </a:defRPr>
            </a:lvl1pPr>
          </a:lstStyle>
          <a:p>
            <a:fld id="{455AFF77-2EA3-479F-AA3A-A85B5825A06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8" r:id="rId1"/>
    <p:sldLayoutId id="2147483691" r:id="rId2"/>
    <p:sldLayoutId id="2147483699" r:id="rId3"/>
    <p:sldLayoutId id="2147483692" r:id="rId4"/>
    <p:sldLayoutId id="2147483693" r:id="rId5"/>
    <p:sldLayoutId id="2147483694" r:id="rId6"/>
    <p:sldLayoutId id="2147483695" r:id="rId7"/>
    <p:sldLayoutId id="2147483700" r:id="rId8"/>
    <p:sldLayoutId id="2147483701" r:id="rId9"/>
    <p:sldLayoutId id="2147483696" r:id="rId10"/>
    <p:sldLayoutId id="2147483697" r:id="rId11"/>
  </p:sldLayoutIdLst>
  <p:txStyles>
    <p:titleStyle>
      <a:lvl1pPr algn="l" rtl="0" eaLnBrk="0" fontAlgn="base" hangingPunct="0">
        <a:spcBef>
          <a:spcPct val="0"/>
        </a:spcBef>
        <a:spcAft>
          <a:spcPct val="0"/>
        </a:spcAft>
        <a:defRPr sz="4000" kern="1200">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4000">
          <a:solidFill>
            <a:schemeClr val="tx2"/>
          </a:solidFill>
          <a:latin typeface="Franklin Gothic Book" charset="0"/>
          <a:ea typeface="MS PGothic" panose="020B0600070205080204" pitchFamily="34" charset="-128"/>
        </a:defRPr>
      </a:lvl2pPr>
      <a:lvl3pPr algn="l" rtl="0" eaLnBrk="0" fontAlgn="base" hangingPunct="0">
        <a:spcBef>
          <a:spcPct val="0"/>
        </a:spcBef>
        <a:spcAft>
          <a:spcPct val="0"/>
        </a:spcAft>
        <a:defRPr sz="4000">
          <a:solidFill>
            <a:schemeClr val="tx2"/>
          </a:solidFill>
          <a:latin typeface="Franklin Gothic Book" charset="0"/>
          <a:ea typeface="MS PGothic" panose="020B0600070205080204" pitchFamily="34" charset="-128"/>
        </a:defRPr>
      </a:lvl3pPr>
      <a:lvl4pPr algn="l" rtl="0" eaLnBrk="0" fontAlgn="base" hangingPunct="0">
        <a:spcBef>
          <a:spcPct val="0"/>
        </a:spcBef>
        <a:spcAft>
          <a:spcPct val="0"/>
        </a:spcAft>
        <a:defRPr sz="4000">
          <a:solidFill>
            <a:schemeClr val="tx2"/>
          </a:solidFill>
          <a:latin typeface="Franklin Gothic Book" charset="0"/>
          <a:ea typeface="MS PGothic" panose="020B0600070205080204" pitchFamily="34" charset="-128"/>
        </a:defRPr>
      </a:lvl4pPr>
      <a:lvl5pPr algn="l" rtl="0" eaLnBrk="0" fontAlgn="base" hangingPunct="0">
        <a:spcBef>
          <a:spcPct val="0"/>
        </a:spcBef>
        <a:spcAft>
          <a:spcPct val="0"/>
        </a:spcAft>
        <a:defRPr sz="4000">
          <a:solidFill>
            <a:schemeClr val="tx2"/>
          </a:solidFill>
          <a:latin typeface="Franklin Gothic Book" charset="0"/>
          <a:ea typeface="MS PGothic" panose="020B0600070205080204" pitchFamily="34" charset="-128"/>
        </a:defRPr>
      </a:lvl5pPr>
      <a:lvl6pPr marL="457200" algn="l" rtl="0" fontAlgn="base">
        <a:spcBef>
          <a:spcPct val="0"/>
        </a:spcBef>
        <a:spcAft>
          <a:spcPct val="0"/>
        </a:spcAft>
        <a:defRPr sz="4000">
          <a:solidFill>
            <a:schemeClr val="tx2"/>
          </a:solidFill>
          <a:latin typeface="Franklin Gothic Book" charset="0"/>
          <a:ea typeface="ＭＳ Ｐゴシック" charset="0"/>
        </a:defRPr>
      </a:lvl6pPr>
      <a:lvl7pPr marL="914400" algn="l" rtl="0" fontAlgn="base">
        <a:spcBef>
          <a:spcPct val="0"/>
        </a:spcBef>
        <a:spcAft>
          <a:spcPct val="0"/>
        </a:spcAft>
        <a:defRPr sz="4000">
          <a:solidFill>
            <a:schemeClr val="tx2"/>
          </a:solidFill>
          <a:latin typeface="Franklin Gothic Book" charset="0"/>
          <a:ea typeface="ＭＳ Ｐゴシック" charset="0"/>
        </a:defRPr>
      </a:lvl7pPr>
      <a:lvl8pPr marL="1371600" algn="l" rtl="0" fontAlgn="base">
        <a:spcBef>
          <a:spcPct val="0"/>
        </a:spcBef>
        <a:spcAft>
          <a:spcPct val="0"/>
        </a:spcAft>
        <a:defRPr sz="4000">
          <a:solidFill>
            <a:schemeClr val="tx2"/>
          </a:solidFill>
          <a:latin typeface="Franklin Gothic Book" charset="0"/>
          <a:ea typeface="ＭＳ Ｐゴシック" charset="0"/>
        </a:defRPr>
      </a:lvl8pPr>
      <a:lvl9pPr marL="1828800" algn="l" rtl="0" fontAlgn="base">
        <a:spcBef>
          <a:spcPct val="0"/>
        </a:spcBef>
        <a:spcAft>
          <a:spcPct val="0"/>
        </a:spcAft>
        <a:defRPr sz="4000">
          <a:solidFill>
            <a:schemeClr val="tx2"/>
          </a:solidFill>
          <a:latin typeface="Franklin Gothic Book" charset="0"/>
          <a:ea typeface="ＭＳ Ｐゴシック"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S PGothic" panose="020B0600070205080204" pitchFamily="34" charset="-128"/>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S PGothic" panose="020B0600070205080204" pitchFamily="34" charset="-128"/>
          <a:cs typeface="+mn-cs"/>
        </a:defRPr>
      </a:lvl2pPr>
      <a:lvl3pPr marL="822325" indent="-228600" algn="l" rtl="0" eaLnBrk="0" fontAlgn="base" hangingPunct="0">
        <a:spcBef>
          <a:spcPts val="375"/>
        </a:spcBef>
        <a:spcAft>
          <a:spcPct val="0"/>
        </a:spcAft>
        <a:buClr>
          <a:srgbClr val="F2F5F3"/>
        </a:buClr>
        <a:buSzPct val="8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ts val="375"/>
        </a:spcBef>
        <a:spcAft>
          <a:spcPct val="0"/>
        </a:spcAft>
        <a:buClr>
          <a:srgbClr val="99987F"/>
        </a:buClr>
        <a:buSzPct val="80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4pPr>
      <a:lvl5pPr marL="1371600" indent="-228600" algn="l" rtl="0" eaLnBrk="0" fontAlgn="base" hangingPunct="0">
        <a:spcBef>
          <a:spcPts val="375"/>
        </a:spcBef>
        <a:spcAft>
          <a:spcPct val="0"/>
        </a:spcAft>
        <a:buClr>
          <a:srgbClr val="99987F"/>
        </a:buClr>
        <a:buChar char="o"/>
        <a:defRPr sz="2000" kern="1200">
          <a:solidFill>
            <a:schemeClr val="tx1"/>
          </a:solidFill>
          <a:latin typeface="+mn-lt"/>
          <a:ea typeface="MS PGothic" panose="020B0600070205080204" pitchFamily="34" charset="-128"/>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66800" y="3246120"/>
            <a:ext cx="7086600" cy="3328416"/>
          </a:xfrm>
        </p:spPr>
        <p:txBody>
          <a:bodyPr/>
          <a:lstStyle/>
          <a:p>
            <a:r>
              <a:rPr lang="en-US" altLang="en-US" dirty="0">
                <a:latin typeface="Cambria" panose="02040503050406030204" pitchFamily="18" charset="0"/>
              </a:rPr>
              <a:t>Collaborate with two or three classmates brainstorm about how to make a convincing causal argument concerning the detrimental health effects of teen smoking. Refer to the following guidelines</a:t>
            </a:r>
            <a:r>
              <a:rPr lang="en-US" altLang="en-US" dirty="0" smtClean="0">
                <a:latin typeface="Cambria" panose="02040503050406030204" pitchFamily="18" charset="0"/>
              </a:rPr>
              <a:t>.</a:t>
            </a:r>
            <a:endParaRPr lang="en-US" altLang="en-US" dirty="0">
              <a:latin typeface="Cambria" panose="02040503050406030204" pitchFamily="18" charset="0"/>
            </a:endParaRPr>
          </a:p>
        </p:txBody>
      </p:sp>
      <p:sp>
        <p:nvSpPr>
          <p:cNvPr id="3" name="Title 2"/>
          <p:cNvSpPr>
            <a:spLocks noGrp="1"/>
          </p:cNvSpPr>
          <p:nvPr>
            <p:ph type="ctrTitle"/>
          </p:nvPr>
        </p:nvSpPr>
        <p:spPr>
          <a:xfrm>
            <a:off x="457200" y="1505930"/>
            <a:ext cx="8229600" cy="1470025"/>
          </a:xfrm>
        </p:spPr>
        <p:txBody>
          <a:bodyPr/>
          <a:lstStyle/>
          <a:p>
            <a:r>
              <a:rPr lang="en-US" altLang="en-US" dirty="0">
                <a:solidFill>
                  <a:srgbClr val="15456E"/>
                </a:solidFill>
                <a:latin typeface="Cambria" panose="02040503050406030204" pitchFamily="18" charset="0"/>
              </a:rPr>
              <a:t>Practicing the Genre:</a:t>
            </a:r>
            <a:br>
              <a:rPr lang="en-US" altLang="en-US" dirty="0">
                <a:solidFill>
                  <a:srgbClr val="15456E"/>
                </a:solidFill>
                <a:latin typeface="Cambria" panose="02040503050406030204" pitchFamily="18" charset="0"/>
              </a:rPr>
            </a:br>
            <a:r>
              <a:rPr lang="en-US" altLang="en-US" dirty="0">
                <a:solidFill>
                  <a:srgbClr val="A20000"/>
                </a:solidFill>
                <a:latin typeface="Cambria" panose="02040503050406030204" pitchFamily="18" charset="0"/>
              </a:rPr>
              <a:t>Arguing That a Cause Is </a:t>
            </a:r>
            <a:r>
              <a:rPr lang="en-US" altLang="en-US" dirty="0" smtClean="0">
                <a:solidFill>
                  <a:srgbClr val="A20000"/>
                </a:solidFill>
                <a:latin typeface="Cambria" panose="02040503050406030204" pitchFamily="18" charset="0"/>
              </a:rPr>
              <a:t>Plausible</a:t>
            </a:r>
            <a:endParaRPr lang="en-US" dirty="0"/>
          </a:p>
        </p:txBody>
      </p:sp>
      <p:sp>
        <p:nvSpPr>
          <p:cNvPr id="2053" name="Rectangle 4"/>
          <p:cNvSpPr txBox="1">
            <a:spLocks noChangeArrowheads="1"/>
          </p:cNvSpPr>
          <p:nvPr/>
        </p:nvSpPr>
        <p:spPr bwMode="auto">
          <a:xfrm>
            <a:off x="838200" y="6345238"/>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US" sz="1050" dirty="0" smtClean="0">
                <a:solidFill>
                  <a:srgbClr val="15456E"/>
                </a:solidFill>
                <a:latin typeface="Verdana" pitchFamily="34" charset="0"/>
                <a:ea typeface="+mn-ea"/>
              </a:rPr>
              <a:t>Ch. 9</a:t>
            </a:r>
            <a:br>
              <a:rPr lang="en-US" sz="1050" dirty="0" smtClean="0">
                <a:solidFill>
                  <a:srgbClr val="15456E"/>
                </a:solidFill>
                <a:latin typeface="Verdana" pitchFamily="34" charset="0"/>
                <a:ea typeface="+mn-ea"/>
              </a:rPr>
            </a:br>
            <a:r>
              <a:rPr lang="en-US" sz="1050" dirty="0" smtClean="0">
                <a:solidFill>
                  <a:srgbClr val="A20000"/>
                </a:solidFill>
                <a:latin typeface="Cambria" pitchFamily="18" charset="0"/>
                <a:ea typeface="+mn-ea"/>
              </a:rPr>
              <a:t>Arguing for Causes or Effects</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sz="quarter" idx="1"/>
          </p:nvPr>
        </p:nvSpPr>
        <p:spPr/>
        <p:txBody>
          <a:bodyPr>
            <a:normAutofit/>
          </a:bodyPr>
          <a:lstStyle/>
          <a:p>
            <a:pPr marL="609600" indent="-609600" eaLnBrk="1" fontAlgn="auto" hangingPunct="1">
              <a:lnSpc>
                <a:spcPct val="90000"/>
              </a:lnSpc>
              <a:spcBef>
                <a:spcPts val="580"/>
              </a:spcBef>
              <a:spcAft>
                <a:spcPts val="0"/>
              </a:spcAft>
              <a:buFontTx/>
              <a:buNone/>
              <a:defRPr/>
            </a:pPr>
            <a:r>
              <a:rPr lang="en-US" sz="2200" dirty="0" smtClean="0">
                <a:latin typeface="Cambria" pitchFamily="18" charset="0"/>
                <a:ea typeface="+mn-ea"/>
              </a:rPr>
              <a:t>Choose your audience and purpose:</a:t>
            </a:r>
          </a:p>
          <a:p>
            <a:pPr marL="880110" lvl="2" indent="-342900" eaLnBrk="1" fontAlgn="auto" hangingPunct="1">
              <a:lnSpc>
                <a:spcPct val="90000"/>
              </a:lnSpc>
              <a:spcBef>
                <a:spcPts val="370"/>
              </a:spcBef>
              <a:spcAft>
                <a:spcPts val="600"/>
              </a:spcAft>
              <a:buClr>
                <a:srgbClr val="A20000"/>
              </a:buClr>
              <a:defRPr/>
            </a:pPr>
            <a:r>
              <a:rPr lang="en-US" dirty="0" smtClean="0">
                <a:latin typeface="Cambria" pitchFamily="18" charset="0"/>
                <a:ea typeface="+mn-ea"/>
              </a:rPr>
              <a:t>Are you addressing other college students, faculty, administrators, the general public, or teens themselves?</a:t>
            </a:r>
          </a:p>
          <a:p>
            <a:pPr marL="880110" lvl="2" indent="-342900" eaLnBrk="1" fontAlgn="auto" hangingPunct="1">
              <a:lnSpc>
                <a:spcPct val="90000"/>
              </a:lnSpc>
              <a:spcBef>
                <a:spcPts val="370"/>
              </a:spcBef>
              <a:spcAft>
                <a:spcPts val="1200"/>
              </a:spcAft>
              <a:buClr>
                <a:srgbClr val="A20000"/>
              </a:buClr>
              <a:defRPr/>
            </a:pPr>
            <a:r>
              <a:rPr lang="en-US" dirty="0" smtClean="0">
                <a:latin typeface="Cambria" pitchFamily="18" charset="0"/>
                <a:ea typeface="+mn-ea"/>
              </a:rPr>
              <a:t>Is your goal to change opinions or behavior, or to inspire the creation of useful school policies?</a:t>
            </a:r>
          </a:p>
          <a:p>
            <a:pPr marL="0" indent="0" eaLnBrk="1" fontAlgn="auto" hangingPunct="1">
              <a:lnSpc>
                <a:spcPct val="90000"/>
              </a:lnSpc>
              <a:spcBef>
                <a:spcPts val="370"/>
              </a:spcBef>
              <a:spcAft>
                <a:spcPts val="1200"/>
              </a:spcAft>
              <a:buNone/>
              <a:defRPr/>
            </a:pPr>
            <a:r>
              <a:rPr lang="en-US" sz="2200" dirty="0" smtClean="0">
                <a:latin typeface="Cambria" pitchFamily="18" charset="0"/>
                <a:ea typeface="+mn-ea"/>
              </a:rPr>
              <a:t>Brainstorm a list of causes that could explain why some high school students choose to smoke. Finally, pick your most plausible cause and discuss these questions:</a:t>
            </a:r>
          </a:p>
          <a:p>
            <a:pPr marL="937260" lvl="2" indent="-342900" eaLnBrk="1" fontAlgn="auto" hangingPunct="1">
              <a:lnSpc>
                <a:spcPct val="90000"/>
              </a:lnSpc>
              <a:spcBef>
                <a:spcPts val="370"/>
              </a:spcBef>
              <a:spcAft>
                <a:spcPts val="600"/>
              </a:spcAft>
              <a:buClr>
                <a:srgbClr val="A20000"/>
              </a:buClr>
              <a:defRPr/>
            </a:pPr>
            <a:r>
              <a:rPr lang="en-US" dirty="0" smtClean="0">
                <a:latin typeface="Cambria" pitchFamily="18" charset="0"/>
                <a:ea typeface="+mn-ea"/>
              </a:rPr>
              <a:t>What evidence would you need to support an argument for your preferred cause?</a:t>
            </a:r>
          </a:p>
          <a:p>
            <a:pPr marL="937260" lvl="2" indent="-342900" eaLnBrk="1" fontAlgn="auto" hangingPunct="1">
              <a:lnSpc>
                <a:spcPct val="90000"/>
              </a:lnSpc>
              <a:spcBef>
                <a:spcPts val="370"/>
              </a:spcBef>
              <a:spcAft>
                <a:spcPts val="600"/>
              </a:spcAft>
              <a:buClr>
                <a:srgbClr val="A20000"/>
              </a:buClr>
              <a:defRPr/>
            </a:pPr>
            <a:r>
              <a:rPr lang="en-US" dirty="0" smtClean="0">
                <a:latin typeface="Cambria" pitchFamily="18" charset="0"/>
                <a:ea typeface="+mn-ea"/>
              </a:rPr>
              <a:t>Where could you find the supporting evidence you need?</a:t>
            </a:r>
          </a:p>
        </p:txBody>
      </p:sp>
      <p:sp>
        <p:nvSpPr>
          <p:cNvPr id="3" name="Title 2"/>
          <p:cNvSpPr>
            <a:spLocks noGrp="1"/>
          </p:cNvSpPr>
          <p:nvPr>
            <p:ph type="title"/>
          </p:nvPr>
        </p:nvSpPr>
        <p:spPr/>
        <p:txBody>
          <a:bodyPr/>
          <a:lstStyle/>
          <a:p>
            <a:r>
              <a:rPr lang="en-US" b="1" dirty="0" smtClean="0">
                <a:latin typeface="Cambria" pitchFamily="18" charset="0"/>
                <a:ea typeface="+mn-ea"/>
              </a:rPr>
              <a:t>Part One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lnSpc>
                <a:spcPct val="90000"/>
              </a:lnSpc>
              <a:spcBef>
                <a:spcPct val="20000"/>
              </a:spcBef>
              <a:buClr>
                <a:srgbClr val="A20000"/>
              </a:buClr>
              <a:buNone/>
              <a:defRPr/>
            </a:pPr>
            <a:r>
              <a:rPr lang="en-US" sz="2400" dirty="0">
                <a:latin typeface="Cambria" charset="0"/>
              </a:rPr>
              <a:t>Discuss what you learned:</a:t>
            </a:r>
          </a:p>
          <a:p>
            <a:pPr lvl="2" eaLnBrk="1" hangingPunct="1">
              <a:lnSpc>
                <a:spcPct val="90000"/>
              </a:lnSpc>
              <a:spcBef>
                <a:spcPct val="20000"/>
              </a:spcBef>
              <a:spcAft>
                <a:spcPts val="600"/>
              </a:spcAft>
              <a:buClr>
                <a:srgbClr val="A20000"/>
              </a:buClr>
              <a:defRPr/>
            </a:pPr>
            <a:r>
              <a:rPr lang="en-US" dirty="0">
                <a:latin typeface="Cambria" charset="0"/>
              </a:rPr>
              <a:t>How did your group initially come up with possible causes?</a:t>
            </a:r>
          </a:p>
          <a:p>
            <a:pPr lvl="3" eaLnBrk="1" hangingPunct="1">
              <a:lnSpc>
                <a:spcPct val="90000"/>
              </a:lnSpc>
              <a:spcBef>
                <a:spcPct val="20000"/>
              </a:spcBef>
              <a:spcAft>
                <a:spcPts val="600"/>
              </a:spcAft>
              <a:buClr>
                <a:srgbClr val="A20000"/>
              </a:buClr>
              <a:defRPr/>
            </a:pPr>
            <a:r>
              <a:rPr lang="en-US" dirty="0">
                <a:latin typeface="Cambria" charset="0"/>
              </a:rPr>
              <a:t>Did you recall your own experiences and observations?</a:t>
            </a:r>
          </a:p>
          <a:p>
            <a:pPr lvl="3" eaLnBrk="1" hangingPunct="1">
              <a:lnSpc>
                <a:spcPct val="90000"/>
              </a:lnSpc>
              <a:spcBef>
                <a:spcPct val="20000"/>
              </a:spcBef>
              <a:spcAft>
                <a:spcPts val="600"/>
              </a:spcAft>
              <a:buClr>
                <a:srgbClr val="A20000"/>
              </a:buClr>
              <a:defRPr/>
            </a:pPr>
            <a:r>
              <a:rPr lang="en-US" dirty="0">
                <a:latin typeface="Cambria" charset="0"/>
              </a:rPr>
              <a:t>Did you consider different categories of causes, such as cultural, biological, psychological, or social?</a:t>
            </a:r>
          </a:p>
          <a:p>
            <a:pPr lvl="2" eaLnBrk="1" hangingPunct="1">
              <a:lnSpc>
                <a:spcPct val="90000"/>
              </a:lnSpc>
              <a:spcBef>
                <a:spcPct val="20000"/>
              </a:spcBef>
              <a:spcAft>
                <a:spcPts val="600"/>
              </a:spcAft>
              <a:buClr>
                <a:srgbClr val="A20000"/>
              </a:buClr>
              <a:defRPr/>
            </a:pPr>
            <a:r>
              <a:rPr lang="en-US" dirty="0">
                <a:latin typeface="Cambria" charset="0"/>
              </a:rPr>
              <a:t>What did you assume about your audience?</a:t>
            </a:r>
          </a:p>
          <a:p>
            <a:pPr lvl="3" eaLnBrk="1" hangingPunct="1">
              <a:lnSpc>
                <a:spcPct val="90000"/>
              </a:lnSpc>
              <a:spcBef>
                <a:spcPct val="20000"/>
              </a:spcBef>
              <a:spcAft>
                <a:spcPts val="600"/>
              </a:spcAft>
              <a:buClr>
                <a:srgbClr val="A20000"/>
              </a:buClr>
              <a:defRPr/>
            </a:pPr>
            <a:r>
              <a:rPr lang="en-US" dirty="0">
                <a:latin typeface="Cambria" charset="0"/>
              </a:rPr>
              <a:t>Did you think audience members would already be interested in your argument or perhaps that they would resent being the focus of this kind of inquiry? </a:t>
            </a:r>
          </a:p>
          <a:p>
            <a:pPr lvl="3" eaLnBrk="1" hangingPunct="1">
              <a:lnSpc>
                <a:spcPct val="90000"/>
              </a:lnSpc>
              <a:spcBef>
                <a:spcPct val="20000"/>
              </a:spcBef>
              <a:spcAft>
                <a:spcPts val="600"/>
              </a:spcAft>
              <a:buClr>
                <a:srgbClr val="A20000"/>
              </a:buClr>
              <a:defRPr/>
            </a:pPr>
            <a:r>
              <a:rPr lang="en-US" dirty="0">
                <a:latin typeface="Cambria" charset="0"/>
              </a:rPr>
              <a:t>What kinds of supporting evidence did you think your audience would find persuasive?</a:t>
            </a:r>
          </a:p>
          <a:p>
            <a:pPr>
              <a:buClr>
                <a:srgbClr val="A20000"/>
              </a:buClr>
            </a:pPr>
            <a:endParaRPr lang="en-US" dirty="0"/>
          </a:p>
        </p:txBody>
      </p:sp>
      <p:sp>
        <p:nvSpPr>
          <p:cNvPr id="2" name="Title 1"/>
          <p:cNvSpPr>
            <a:spLocks noGrp="1"/>
          </p:cNvSpPr>
          <p:nvPr>
            <p:ph type="title"/>
          </p:nvPr>
        </p:nvSpPr>
        <p:spPr/>
        <p:txBody>
          <a:bodyPr/>
          <a:lstStyle/>
          <a:p>
            <a:r>
              <a:rPr lang="en-US" b="1" dirty="0" smtClean="0">
                <a:latin typeface="Cambria" charset="0"/>
              </a:rPr>
              <a:t>Part Two</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1"/>
          <p:cNvSpPr txBox="1">
            <a:spLocks noChangeArrowheads="1"/>
          </p:cNvSpPr>
          <p:nvPr/>
        </p:nvSpPr>
        <p:spPr bwMode="auto">
          <a:xfrm>
            <a:off x="1143000" y="3233738"/>
            <a:ext cx="6858000"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Aft>
                <a:spcPts val="600"/>
              </a:spcAft>
            </a:pPr>
            <a:r>
              <a:rPr lang="en-US" altLang="en-US" sz="2000" dirty="0">
                <a:latin typeface="Cambria" panose="02040503050406030204" pitchFamily="18" charset="0"/>
              </a:rPr>
              <a:t>Read the selections in this chapter and analyze how writers make provocative causal arguments:</a:t>
            </a:r>
          </a:p>
          <a:p>
            <a:pPr marL="285750" indent="-285750">
              <a:buClr>
                <a:srgbClr val="A20000"/>
              </a:buClr>
              <a:buFont typeface="Arial"/>
              <a:buChar char="•"/>
            </a:pPr>
            <a:r>
              <a:rPr lang="en-US" altLang="en-US" sz="1600" dirty="0">
                <a:latin typeface="Cambria" panose="02040503050406030204" pitchFamily="18" charset="0"/>
              </a:rPr>
              <a:t>Clayton </a:t>
            </a:r>
            <a:r>
              <a:rPr lang="en-US" altLang="en-US" sz="1600" dirty="0" err="1">
                <a:latin typeface="Cambria" panose="02040503050406030204" pitchFamily="18" charset="0"/>
              </a:rPr>
              <a:t>Pangelinan</a:t>
            </a:r>
            <a:r>
              <a:rPr lang="en-US" altLang="en-US" sz="1600" dirty="0">
                <a:latin typeface="Cambria" panose="02040503050406030204" pitchFamily="18" charset="0"/>
              </a:rPr>
              <a:t> argues that the popularity of social media is driven, not only by our need to connect, but also by our curiosity and our narcissism (pp. 391-95).</a:t>
            </a:r>
          </a:p>
          <a:p>
            <a:pPr marL="285750" indent="-285750">
              <a:buClr>
                <a:srgbClr val="A20000"/>
              </a:buClr>
              <a:buFont typeface="Arial"/>
              <a:buChar char="•"/>
            </a:pPr>
            <a:r>
              <a:rPr lang="en-US" altLang="en-US" sz="1600" dirty="0">
                <a:latin typeface="Cambria" panose="02040503050406030204" pitchFamily="18" charset="0"/>
              </a:rPr>
              <a:t>Stephen King offers causes for why we crave horror movies—beyond the simple shiver effect (pp. 396-98).</a:t>
            </a:r>
          </a:p>
          <a:p>
            <a:pPr marL="285750" indent="-285750">
              <a:buClr>
                <a:srgbClr val="A20000"/>
              </a:buClr>
              <a:buFont typeface="Arial"/>
              <a:buChar char="•"/>
            </a:pPr>
            <a:r>
              <a:rPr lang="en-US" altLang="en-US" sz="1600" dirty="0">
                <a:latin typeface="Cambria" panose="02040503050406030204" pitchFamily="18" charset="0"/>
              </a:rPr>
              <a:t>Claudia Wallis argues that multitasking is not the wonderful way to achieve more productivity that many people think it is (pp. 401-7).</a:t>
            </a:r>
          </a:p>
          <a:p>
            <a:pPr marL="285750" indent="-285750">
              <a:buClr>
                <a:srgbClr val="A20000"/>
              </a:buClr>
              <a:buFont typeface="Arial"/>
              <a:buChar char="•"/>
            </a:pPr>
            <a:r>
              <a:rPr lang="en-US" altLang="en-US" sz="1600" dirty="0">
                <a:latin typeface="Cambria" panose="02040503050406030204" pitchFamily="18" charset="0"/>
              </a:rPr>
              <a:t>Shankar </a:t>
            </a:r>
            <a:r>
              <a:rPr lang="en-US" altLang="en-US" sz="1600" dirty="0" err="1">
                <a:latin typeface="Cambria" panose="02040503050406030204" pitchFamily="18" charset="0"/>
              </a:rPr>
              <a:t>Vedantam</a:t>
            </a:r>
            <a:r>
              <a:rPr lang="en-US" altLang="en-US" sz="1600" dirty="0">
                <a:latin typeface="Cambria" panose="02040503050406030204" pitchFamily="18" charset="0"/>
              </a:rPr>
              <a:t> tries to explain why people are often generous toward individuals or small groups but do not help large groups (pp. 409-13).</a:t>
            </a:r>
          </a:p>
        </p:txBody>
      </p:sp>
      <p:sp>
        <p:nvSpPr>
          <p:cNvPr id="18433" name="Rectangle 3"/>
          <p:cNvSpPr>
            <a:spLocks noGrp="1" noChangeArrowheads="1"/>
          </p:cNvSpPr>
          <p:nvPr>
            <p:ph type="subTitle" idx="1"/>
          </p:nvPr>
        </p:nvSpPr>
        <p:spPr>
          <a:xfrm>
            <a:off x="762000" y="2209800"/>
            <a:ext cx="7620000" cy="649288"/>
          </a:xfrm>
        </p:spPr>
        <p:txBody>
          <a:bodyPr/>
          <a:lstStyle/>
          <a:p>
            <a:pPr algn="ctr" eaLnBrk="1" hangingPunct="1"/>
            <a:r>
              <a:rPr lang="en-US" altLang="en-US" sz="3200" dirty="0" smtClean="0">
                <a:solidFill>
                  <a:srgbClr val="A20000"/>
                </a:solidFill>
                <a:latin typeface="Cambria" panose="02040503050406030204" pitchFamily="18" charset="0"/>
              </a:rPr>
              <a:t>Analyzing Causal Arguments</a:t>
            </a:r>
          </a:p>
        </p:txBody>
      </p:sp>
      <p:sp>
        <p:nvSpPr>
          <p:cNvPr id="18434" name="Rectangle 2"/>
          <p:cNvSpPr>
            <a:spLocks noGrp="1" noChangeArrowheads="1"/>
          </p:cNvSpPr>
          <p:nvPr>
            <p:ph type="ctrTitle"/>
          </p:nvPr>
        </p:nvSpPr>
        <p:spPr>
          <a:xfrm>
            <a:off x="685800" y="1524000"/>
            <a:ext cx="7772400" cy="784225"/>
          </a:xfrm>
        </p:spPr>
        <p:txBody>
          <a:bodyPr/>
          <a:lstStyle/>
          <a:p>
            <a:pPr eaLnBrk="1" hangingPunct="1"/>
            <a:r>
              <a:rPr altLang="en-US" sz="3600" dirty="0" smtClean="0">
                <a:solidFill>
                  <a:srgbClr val="15456E"/>
                </a:solidFill>
                <a:latin typeface="Cambria" panose="02040503050406030204" pitchFamily="18" charset="0"/>
              </a:rPr>
              <a:t>Guide to Reading: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gn="l">
              <a:spcAft>
                <a:spcPts val="600"/>
              </a:spcAft>
              <a:buClr>
                <a:srgbClr val="00B0F0"/>
              </a:buClr>
            </a:pPr>
            <a:r>
              <a:rPr lang="en-US" altLang="en-US" dirty="0">
                <a:solidFill>
                  <a:schemeClr val="tx1"/>
                </a:solidFill>
                <a:latin typeface="Cambria" panose="02040503050406030204" pitchFamily="18" charset="0"/>
              </a:rPr>
              <a:t>What seems to be the </a:t>
            </a:r>
            <a:r>
              <a:rPr lang="en-US" altLang="en-US" dirty="0" smtClean="0">
                <a:solidFill>
                  <a:schemeClr val="tx1"/>
                </a:solidFill>
                <a:latin typeface="Cambria" panose="02040503050406030204" pitchFamily="18" charset="0"/>
              </a:rPr>
              <a:t>writer’s</a:t>
            </a:r>
            <a:r>
              <a:rPr lang="en-US" altLang="ja-JP" dirty="0" smtClean="0">
                <a:solidFill>
                  <a:schemeClr val="tx1"/>
                </a:solidFill>
                <a:latin typeface="Cambria" panose="02040503050406030204" pitchFamily="18" charset="0"/>
              </a:rPr>
              <a:t> </a:t>
            </a:r>
            <a:r>
              <a:rPr lang="en-US" altLang="ja-JP" dirty="0">
                <a:solidFill>
                  <a:schemeClr val="tx1"/>
                </a:solidFill>
                <a:latin typeface="Cambria" panose="02040503050406030204" pitchFamily="18" charset="0"/>
              </a:rPr>
              <a:t>main purpose?</a:t>
            </a:r>
          </a:p>
          <a:p>
            <a:pPr marL="342900" indent="-342900" algn="l">
              <a:spcAft>
                <a:spcPts val="600"/>
              </a:spcAft>
              <a:buClr>
                <a:srgbClr val="A20000"/>
              </a:buClr>
              <a:buFont typeface="Arial"/>
              <a:buChar char="•"/>
            </a:pPr>
            <a:r>
              <a:rPr lang="en-US" altLang="en-US" sz="2200" dirty="0">
                <a:solidFill>
                  <a:schemeClr val="tx1"/>
                </a:solidFill>
                <a:latin typeface="Cambria" panose="02040503050406030204" pitchFamily="18" charset="0"/>
              </a:rPr>
              <a:t>to engage readers in thinking about the subject in creative new ways?</a:t>
            </a:r>
          </a:p>
          <a:p>
            <a:pPr marL="342900" indent="-342900" algn="l">
              <a:spcAft>
                <a:spcPts val="600"/>
              </a:spcAft>
              <a:buClr>
                <a:srgbClr val="A20000"/>
              </a:buClr>
              <a:buFont typeface="Arial"/>
              <a:buChar char="•"/>
            </a:pPr>
            <a:r>
              <a:rPr lang="en-US" altLang="en-US" sz="2200" dirty="0">
                <a:solidFill>
                  <a:schemeClr val="tx1"/>
                </a:solidFill>
                <a:latin typeface="Cambria" panose="02040503050406030204" pitchFamily="18" charset="0"/>
              </a:rPr>
              <a:t>to convince readers to contemplate causes or effects that have not been considered or taken seriously before?</a:t>
            </a:r>
          </a:p>
          <a:p>
            <a:pPr marL="342900" indent="-342900" algn="l">
              <a:spcAft>
                <a:spcPts val="600"/>
              </a:spcAft>
              <a:buClr>
                <a:srgbClr val="A20000"/>
              </a:buClr>
              <a:buFont typeface="Arial"/>
              <a:buChar char="•"/>
            </a:pPr>
            <a:r>
              <a:rPr lang="en-US" altLang="en-US" sz="2200" dirty="0">
                <a:solidFill>
                  <a:schemeClr val="tx1"/>
                </a:solidFill>
                <a:latin typeface="Cambria" panose="02040503050406030204" pitchFamily="18" charset="0"/>
              </a:rPr>
              <a:t>to persuade readers that surprising causes or effects are likely to play a significant role</a:t>
            </a:r>
            <a:r>
              <a:rPr lang="en-US" altLang="en-US" sz="2200" dirty="0" smtClean="0">
                <a:solidFill>
                  <a:schemeClr val="tx1"/>
                </a:solidFill>
                <a:latin typeface="Cambria" panose="02040503050406030204" pitchFamily="18" charset="0"/>
              </a:rPr>
              <a:t>?</a:t>
            </a:r>
            <a:endParaRPr lang="en-US" altLang="en-US" sz="2200" dirty="0">
              <a:solidFill>
                <a:schemeClr val="tx1"/>
              </a:solidFill>
              <a:latin typeface="Cambria" panose="02040503050406030204" pitchFamily="18" charset="0"/>
            </a:endParaRPr>
          </a:p>
        </p:txBody>
      </p:sp>
      <p:sp>
        <p:nvSpPr>
          <p:cNvPr id="20481" name="Rectangle 2"/>
          <p:cNvSpPr>
            <a:spLocks noGrp="1" noChangeArrowheads="1"/>
          </p:cNvSpPr>
          <p:nvPr>
            <p:ph type="ctrTitle"/>
          </p:nvPr>
        </p:nvSpPr>
        <p:spPr/>
        <p:txBody>
          <a:bodyPr/>
          <a:lstStyle/>
          <a:p>
            <a:pPr eaLnBrk="1" hangingPunct="1"/>
            <a:r>
              <a:rPr altLang="en-US" sz="3600" dirty="0" smtClean="0">
                <a:solidFill>
                  <a:srgbClr val="15456E"/>
                </a:solidFill>
                <a:latin typeface="Cambria" panose="02040503050406030204" pitchFamily="18" charset="0"/>
              </a:rPr>
              <a:t>Analyzing Causal Arguments</a:t>
            </a:r>
            <a:r>
              <a:rPr altLang="en-US" sz="3600" dirty="0" smtClean="0">
                <a:solidFill>
                  <a:srgbClr val="15456E"/>
                </a:solidFill>
                <a:latin typeface="Cambria" panose="02040503050406030204" pitchFamily="18" charset="0"/>
              </a:rPr>
              <a:t>:</a:t>
            </a:r>
            <a:r>
              <a:rPr lang="en-US" altLang="en-US" sz="3600" dirty="0" smtClean="0">
                <a:solidFill>
                  <a:srgbClr val="15456E"/>
                </a:solidFill>
                <a:latin typeface="Cambria" panose="02040503050406030204" pitchFamily="18" charset="0"/>
              </a:rPr>
              <a:t/>
            </a:r>
            <a:br>
              <a:rPr lang="en-US" altLang="en-US" sz="3600" dirty="0" smtClean="0">
                <a:solidFill>
                  <a:srgbClr val="15456E"/>
                </a:solidFill>
                <a:latin typeface="Cambria" panose="02040503050406030204" pitchFamily="18" charset="0"/>
              </a:rPr>
            </a:br>
            <a:r>
              <a:rPr lang="en-US" altLang="en-US" sz="3600" dirty="0">
                <a:solidFill>
                  <a:srgbClr val="A20000"/>
                </a:solidFill>
                <a:latin typeface="Cambria" panose="02040503050406030204" pitchFamily="18" charset="0"/>
              </a:rPr>
              <a:t>Determine the writer’</a:t>
            </a:r>
            <a:r>
              <a:rPr lang="en-US" altLang="ja-JP" sz="3600" dirty="0">
                <a:solidFill>
                  <a:srgbClr val="A20000"/>
                </a:solidFill>
                <a:latin typeface="Cambria" panose="02040503050406030204" pitchFamily="18" charset="0"/>
              </a:rPr>
              <a:t>s purpose</a:t>
            </a:r>
            <a:r>
              <a:rPr lang="en-US" altLang="ja-JP" sz="3600" dirty="0" smtClean="0">
                <a:solidFill>
                  <a:srgbClr val="A20000"/>
                </a:solidFill>
                <a:latin typeface="Cambria" panose="02040503050406030204" pitchFamily="18" charset="0"/>
              </a:rPr>
              <a:t>.</a:t>
            </a:r>
            <a:endParaRPr altLang="en-US" sz="3600" dirty="0" smtClean="0">
              <a:solidFill>
                <a:srgbClr val="15456E"/>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33272" y="3246120"/>
            <a:ext cx="7424928" cy="3328416"/>
          </a:xfrm>
        </p:spPr>
        <p:txBody>
          <a:bodyPr/>
          <a:lstStyle/>
          <a:p>
            <a:pPr>
              <a:spcAft>
                <a:spcPts val="600"/>
              </a:spcAft>
              <a:defRPr/>
            </a:pPr>
            <a:r>
              <a:rPr lang="en-US" dirty="0">
                <a:solidFill>
                  <a:schemeClr val="tx1"/>
                </a:solidFill>
                <a:latin typeface="Cambria" pitchFamily="18" charset="0"/>
              </a:rPr>
              <a:t>What does the writer assume about the audience?</a:t>
            </a:r>
          </a:p>
          <a:p>
            <a:pPr marL="342900" indent="-342900">
              <a:spcAft>
                <a:spcPts val="300"/>
              </a:spcAft>
              <a:buClr>
                <a:srgbClr val="A20000"/>
              </a:buClr>
              <a:buFont typeface="Arial" pitchFamily="34" charset="0"/>
              <a:buChar char="•"/>
              <a:defRPr/>
            </a:pPr>
            <a:r>
              <a:rPr lang="en-US" sz="2100" dirty="0">
                <a:solidFill>
                  <a:schemeClr val="tx1"/>
                </a:solidFill>
                <a:latin typeface="Cambria" pitchFamily="18" charset="0"/>
              </a:rPr>
              <a:t>that readers know little about the subject and need to be inspired to care?</a:t>
            </a:r>
          </a:p>
          <a:p>
            <a:pPr marL="342900" indent="-342900">
              <a:spcAft>
                <a:spcPts val="300"/>
              </a:spcAft>
              <a:buClr>
                <a:srgbClr val="A20000"/>
              </a:buClr>
              <a:buFont typeface="Arial" pitchFamily="34" charset="0"/>
              <a:buChar char="•"/>
              <a:defRPr/>
            </a:pPr>
            <a:r>
              <a:rPr lang="en-US" sz="2100" dirty="0">
                <a:solidFill>
                  <a:schemeClr val="tx1"/>
                </a:solidFill>
                <a:latin typeface="Cambria" pitchFamily="18" charset="0"/>
              </a:rPr>
              <a:t>that they know little about the subject but are likely to be curious about it?</a:t>
            </a:r>
          </a:p>
          <a:p>
            <a:pPr marL="342900" indent="-342900">
              <a:buClr>
                <a:srgbClr val="A20000"/>
              </a:buClr>
              <a:buFont typeface="Arial" pitchFamily="34" charset="0"/>
              <a:buChar char="•"/>
              <a:defRPr/>
            </a:pPr>
            <a:r>
              <a:rPr lang="en-US" sz="2100" dirty="0">
                <a:solidFill>
                  <a:schemeClr val="tx1"/>
                </a:solidFill>
                <a:latin typeface="Cambria" pitchFamily="18" charset="0"/>
              </a:rPr>
              <a:t>that they know a lot about the subject and are likely to have their own ideas about causes or effects?</a:t>
            </a:r>
          </a:p>
          <a:p>
            <a:pPr marL="342900" indent="-342900">
              <a:buClr>
                <a:srgbClr val="A20000"/>
              </a:buClr>
              <a:buFont typeface="Arial" pitchFamily="34" charset="0"/>
              <a:buChar char="•"/>
              <a:defRPr/>
            </a:pPr>
            <a:r>
              <a:rPr lang="en-US" sz="2100" dirty="0">
                <a:solidFill>
                  <a:schemeClr val="tx1"/>
                </a:solidFill>
                <a:latin typeface="Cambria" pitchFamily="18" charset="0"/>
              </a:rPr>
              <a:t>that they know a lot about the subject but are open to new ideas?</a:t>
            </a:r>
          </a:p>
          <a:p>
            <a:endParaRPr lang="en-US" sz="2200" dirty="0">
              <a:solidFill>
                <a:schemeClr val="tx1"/>
              </a:solidFill>
            </a:endParaRPr>
          </a:p>
        </p:txBody>
      </p:sp>
      <p:sp>
        <p:nvSpPr>
          <p:cNvPr id="9" name="Rectangle 2"/>
          <p:cNvSpPr>
            <a:spLocks noGrp="1" noChangeArrowheads="1"/>
          </p:cNvSpPr>
          <p:nvPr>
            <p:ph type="ctrTitle"/>
          </p:nvPr>
        </p:nvSpPr>
        <p:spPr/>
        <p:txBody>
          <a:bodyPr/>
          <a:lstStyle/>
          <a:p>
            <a:pPr eaLnBrk="1" hangingPunct="1"/>
            <a:r>
              <a:rPr altLang="en-US" sz="3400" dirty="0" smtClean="0">
                <a:solidFill>
                  <a:srgbClr val="15456E"/>
                </a:solidFill>
                <a:latin typeface="Cambria" panose="02040503050406030204" pitchFamily="18" charset="0"/>
              </a:rPr>
              <a:t>Analyzing Causal Arguments:</a:t>
            </a:r>
            <a:r>
              <a:rPr lang="en-US" altLang="en-US" sz="3400" dirty="0" smtClean="0">
                <a:solidFill>
                  <a:srgbClr val="15456E"/>
                </a:solidFill>
                <a:latin typeface="Cambria" panose="02040503050406030204" pitchFamily="18" charset="0"/>
              </a:rPr>
              <a:t/>
            </a:r>
            <a:br>
              <a:rPr lang="en-US" altLang="en-US" sz="3400" dirty="0" smtClean="0">
                <a:solidFill>
                  <a:srgbClr val="15456E"/>
                </a:solidFill>
                <a:latin typeface="Cambria" panose="02040503050406030204" pitchFamily="18" charset="0"/>
              </a:rPr>
            </a:br>
            <a:r>
              <a:rPr lang="en-US" altLang="en-US" sz="3600" dirty="0" smtClean="0">
                <a:solidFill>
                  <a:srgbClr val="A20000"/>
                </a:solidFill>
                <a:latin typeface="Cambria" panose="02040503050406030204" pitchFamily="18" charset="0"/>
              </a:rPr>
              <a:t>Determine the writer’s audience</a:t>
            </a:r>
            <a:r>
              <a:rPr lang="en-US" altLang="ja-JP" sz="3600" dirty="0" smtClean="0">
                <a:solidFill>
                  <a:srgbClr val="A20000"/>
                </a:solidFill>
                <a:latin typeface="Cambria" panose="02040503050406030204" pitchFamily="18" charset="0"/>
              </a:rPr>
              <a:t>.</a:t>
            </a:r>
            <a:endParaRPr altLang="en-US" sz="3400" dirty="0" smtClean="0">
              <a:solidFill>
                <a:srgbClr val="15456E"/>
              </a:solidFill>
              <a:latin typeface="Cambria"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3246120"/>
            <a:ext cx="7086600" cy="3328416"/>
          </a:xfrm>
        </p:spPr>
        <p:txBody>
          <a:bodyPr/>
          <a:lstStyle/>
          <a:p>
            <a:pPr marL="342900" indent="-342900">
              <a:buClr>
                <a:srgbClr val="005574"/>
              </a:buClr>
              <a:buFont typeface="Arial"/>
              <a:buChar char="•"/>
            </a:pPr>
            <a:r>
              <a:rPr lang="en-US" altLang="en-US" sz="2400" dirty="0">
                <a:solidFill>
                  <a:srgbClr val="005574"/>
                </a:solidFill>
                <a:latin typeface="Cambria" panose="02040503050406030204" pitchFamily="18" charset="0"/>
              </a:rPr>
              <a:t>A Well-Presented Subject</a:t>
            </a:r>
          </a:p>
          <a:p>
            <a:pPr marL="342900" indent="-342900">
              <a:buClr>
                <a:srgbClr val="25542F"/>
              </a:buClr>
              <a:buFont typeface="Arial"/>
              <a:buChar char="•"/>
            </a:pPr>
            <a:r>
              <a:rPr lang="en-US" altLang="en-US" sz="2400" dirty="0">
                <a:solidFill>
                  <a:srgbClr val="25542F"/>
                </a:solidFill>
                <a:latin typeface="Cambria" panose="02040503050406030204" pitchFamily="18" charset="0"/>
              </a:rPr>
              <a:t>A Well-Supported Causal Analysis</a:t>
            </a:r>
          </a:p>
          <a:p>
            <a:pPr marL="342900" indent="-342900">
              <a:buClr>
                <a:srgbClr val="A20005"/>
              </a:buClr>
              <a:buFont typeface="Arial"/>
              <a:buChar char="•"/>
            </a:pPr>
            <a:r>
              <a:rPr lang="en-US" altLang="en-US" sz="2400" dirty="0">
                <a:solidFill>
                  <a:srgbClr val="A20005"/>
                </a:solidFill>
                <a:latin typeface="Cambria" panose="02040503050406030204" pitchFamily="18" charset="0"/>
              </a:rPr>
              <a:t>An Effective Response to Objections and Alternative Causes or Effects</a:t>
            </a:r>
          </a:p>
          <a:p>
            <a:pPr marL="342900" indent="-342900">
              <a:buClr>
                <a:srgbClr val="75319A"/>
              </a:buClr>
              <a:buFont typeface="Arial"/>
              <a:buChar char="•"/>
            </a:pPr>
            <a:r>
              <a:rPr lang="en-US" altLang="en-US" sz="2400" dirty="0">
                <a:solidFill>
                  <a:srgbClr val="75319A"/>
                </a:solidFill>
                <a:latin typeface="Cambria" panose="02040503050406030204" pitchFamily="18" charset="0"/>
              </a:rPr>
              <a:t>A Clear, Logical </a:t>
            </a:r>
            <a:r>
              <a:rPr lang="en-US" altLang="en-US" sz="2400" dirty="0" smtClean="0">
                <a:solidFill>
                  <a:srgbClr val="75319A"/>
                </a:solidFill>
                <a:latin typeface="Cambria" panose="02040503050406030204" pitchFamily="18" charset="0"/>
              </a:rPr>
              <a:t>Organization</a:t>
            </a:r>
            <a:endParaRPr lang="en-US" altLang="en-US" sz="2400" dirty="0">
              <a:solidFill>
                <a:srgbClr val="75319A"/>
              </a:solidFill>
              <a:latin typeface="Cambria" panose="02040503050406030204" pitchFamily="18" charset="0"/>
            </a:endParaRPr>
          </a:p>
        </p:txBody>
      </p:sp>
      <p:sp>
        <p:nvSpPr>
          <p:cNvPr id="22531" name="Rectangle 2"/>
          <p:cNvSpPr>
            <a:spLocks noGrp="1" noChangeArrowheads="1"/>
          </p:cNvSpPr>
          <p:nvPr>
            <p:ph type="ctrTitle"/>
          </p:nvPr>
        </p:nvSpPr>
        <p:spPr/>
        <p:txBody>
          <a:bodyPr/>
          <a:lstStyle/>
          <a:p>
            <a:pPr eaLnBrk="1" hangingPunct="1"/>
            <a:r>
              <a:rPr altLang="en-US" sz="3400" dirty="0" smtClean="0">
                <a:solidFill>
                  <a:srgbClr val="15456E"/>
                </a:solidFill>
                <a:latin typeface="Cambria" panose="02040503050406030204" pitchFamily="18" charset="0"/>
              </a:rPr>
              <a:t>Analyzing Causal Arguments:</a:t>
            </a:r>
            <a:r>
              <a:rPr lang="en-US" altLang="en-US" sz="3400" dirty="0" smtClean="0">
                <a:solidFill>
                  <a:srgbClr val="15456E"/>
                </a:solidFill>
                <a:latin typeface="Cambria" panose="02040503050406030204" pitchFamily="18" charset="0"/>
              </a:rPr>
              <a:t/>
            </a:r>
            <a:br>
              <a:rPr lang="en-US" altLang="en-US" sz="3400" dirty="0" smtClean="0">
                <a:solidFill>
                  <a:srgbClr val="15456E"/>
                </a:solidFill>
                <a:latin typeface="Cambria" panose="02040503050406030204" pitchFamily="18" charset="0"/>
              </a:rPr>
            </a:br>
            <a:r>
              <a:rPr lang="en-US" altLang="en-US" sz="3600" dirty="0">
                <a:solidFill>
                  <a:srgbClr val="A20000"/>
                </a:solidFill>
                <a:latin typeface="Cambria" panose="02040503050406030204" pitchFamily="18" charset="0"/>
              </a:rPr>
              <a:t>Assess the genre’</a:t>
            </a:r>
            <a:r>
              <a:rPr lang="en-US" altLang="ja-JP" sz="3600" dirty="0">
                <a:solidFill>
                  <a:srgbClr val="A20000"/>
                </a:solidFill>
                <a:latin typeface="Cambria" panose="02040503050406030204" pitchFamily="18" charset="0"/>
              </a:rPr>
              <a:t>s basic features</a:t>
            </a:r>
            <a:r>
              <a:rPr lang="en-US" altLang="ja-JP" sz="3600" dirty="0" smtClean="0">
                <a:solidFill>
                  <a:srgbClr val="A20000"/>
                </a:solidFill>
                <a:latin typeface="Cambria" panose="02040503050406030204" pitchFamily="18" charset="0"/>
              </a:rPr>
              <a:t>.</a:t>
            </a:r>
            <a:endParaRPr altLang="en-US" sz="3400" dirty="0" smtClean="0">
              <a:solidFill>
                <a:srgbClr val="15456E"/>
              </a:solidFill>
              <a:latin typeface="Cambria" panose="0204050305040603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5"/>
          <p:cNvSpPr>
            <a:spLocks noGrp="1" noChangeArrowheads="1"/>
          </p:cNvSpPr>
          <p:nvPr>
            <p:ph sz="quarter" idx="1"/>
          </p:nvPr>
        </p:nvSpPr>
        <p:spPr/>
        <p:txBody>
          <a:bodyPr/>
          <a:lstStyle/>
          <a:p>
            <a:pPr eaLnBrk="1" hangingPunct="1">
              <a:spcAft>
                <a:spcPts val="1200"/>
              </a:spcAft>
              <a:buClr>
                <a:srgbClr val="005574"/>
              </a:buClr>
            </a:pPr>
            <a:r>
              <a:rPr lang="en-US" altLang="en-US" sz="2400" dirty="0" smtClean="0">
                <a:latin typeface="Cambria" panose="02040503050406030204" pitchFamily="18" charset="0"/>
              </a:rPr>
              <a:t>Look first at the title and opening paragraphs to see what the subject is and whether it is clearly and vividly established.</a:t>
            </a:r>
          </a:p>
          <a:p>
            <a:pPr lvl="1" eaLnBrk="1" hangingPunct="1">
              <a:spcAft>
                <a:spcPts val="600"/>
              </a:spcAft>
              <a:buClr>
                <a:srgbClr val="005574"/>
              </a:buClr>
            </a:pPr>
            <a:r>
              <a:rPr lang="en-US" altLang="en-US" sz="2200" dirty="0" smtClean="0">
                <a:latin typeface="Cambria" panose="02040503050406030204" pitchFamily="18" charset="0"/>
              </a:rPr>
              <a:t>Cite statistics or provide illustrations to establish the subject.</a:t>
            </a:r>
          </a:p>
          <a:p>
            <a:pPr lvl="1" eaLnBrk="1" hangingPunct="1">
              <a:spcAft>
                <a:spcPts val="600"/>
              </a:spcAft>
              <a:buClr>
                <a:srgbClr val="005574"/>
              </a:buClr>
            </a:pPr>
            <a:r>
              <a:rPr lang="en-US" altLang="en-US" sz="2200" dirty="0" smtClean="0">
                <a:latin typeface="Cambria" panose="02040503050406030204" pitchFamily="18" charset="0"/>
              </a:rPr>
              <a:t>Begin with a compelling anecdote to arouse readers</a:t>
            </a:r>
            <a:r>
              <a:rPr lang="ja-JP" altLang="en-US" sz="2200" dirty="0" smtClean="0">
                <a:latin typeface="Cambria" panose="02040503050406030204" pitchFamily="18" charset="0"/>
              </a:rPr>
              <a:t>’</a:t>
            </a:r>
            <a:r>
              <a:rPr lang="en-US" altLang="ja-JP" sz="2200" dirty="0" smtClean="0">
                <a:latin typeface="Cambria" panose="02040503050406030204" pitchFamily="18" charset="0"/>
              </a:rPr>
              <a:t> curiosity.</a:t>
            </a:r>
          </a:p>
          <a:p>
            <a:pPr lvl="1" eaLnBrk="1" hangingPunct="1">
              <a:spcAft>
                <a:spcPts val="600"/>
              </a:spcAft>
              <a:buClr>
                <a:srgbClr val="005574"/>
              </a:buClr>
            </a:pPr>
            <a:r>
              <a:rPr lang="en-US" altLang="en-US" sz="2200" dirty="0" smtClean="0">
                <a:latin typeface="Cambria" panose="02040503050406030204" pitchFamily="18" charset="0"/>
              </a:rPr>
              <a:t>Pose </a:t>
            </a:r>
            <a:r>
              <a:rPr lang="en-US" altLang="en-US" sz="2200" i="1" dirty="0" smtClean="0">
                <a:latin typeface="Cambria" panose="02040503050406030204" pitchFamily="18" charset="0"/>
              </a:rPr>
              <a:t>why</a:t>
            </a:r>
            <a:r>
              <a:rPr lang="en-US" altLang="en-US" sz="2200" dirty="0" smtClean="0">
                <a:latin typeface="Cambria" panose="02040503050406030204" pitchFamily="18" charset="0"/>
              </a:rPr>
              <a:t> questions to stimulate your audience.</a:t>
            </a:r>
          </a:p>
        </p:txBody>
      </p:sp>
      <p:sp>
        <p:nvSpPr>
          <p:cNvPr id="2" name="Title 1"/>
          <p:cNvSpPr>
            <a:spLocks noGrp="1"/>
          </p:cNvSpPr>
          <p:nvPr>
            <p:ph type="title"/>
          </p:nvPr>
        </p:nvSpPr>
        <p:spPr/>
        <p:txBody>
          <a:bodyPr/>
          <a:lstStyle/>
          <a:p>
            <a:r>
              <a:rPr lang="en-US" altLang="en-US" sz="2800" dirty="0" smtClean="0">
                <a:solidFill>
                  <a:srgbClr val="005574"/>
                </a:solidFill>
                <a:latin typeface="Cambria" panose="02040503050406030204" pitchFamily="18" charset="0"/>
              </a:rPr>
              <a:t>A Well-Presented Subject</a:t>
            </a:r>
            <a:endParaRPr lang="en-US" dirty="0">
              <a:solidFill>
                <a:srgbClr val="00557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sz="quarter" idx="1"/>
          </p:nvPr>
        </p:nvSpPr>
        <p:spPr/>
        <p:txBody>
          <a:bodyPr/>
          <a:lstStyle/>
          <a:p>
            <a:pPr eaLnBrk="1" hangingPunct="1">
              <a:spcAft>
                <a:spcPts val="600"/>
              </a:spcAft>
              <a:buClr>
                <a:srgbClr val="25542F"/>
              </a:buClr>
            </a:pPr>
            <a:r>
              <a:rPr lang="en-US" altLang="en-US" sz="1800" dirty="0" smtClean="0">
                <a:latin typeface="Cambria" panose="02040503050406030204" pitchFamily="18" charset="0"/>
              </a:rPr>
              <a:t>Find where the writer identifies and discusses each possible cause or effect, and note which one(s) the writer favors as being the most plausible as well as the most interesting.</a:t>
            </a:r>
          </a:p>
          <a:p>
            <a:pPr eaLnBrk="1" hangingPunct="1">
              <a:spcAft>
                <a:spcPts val="600"/>
              </a:spcAft>
              <a:buClr>
                <a:srgbClr val="25542F"/>
              </a:buClr>
            </a:pPr>
            <a:r>
              <a:rPr lang="en-US" altLang="en-US" sz="1800" dirty="0" smtClean="0">
                <a:latin typeface="Cambria" panose="02040503050406030204" pitchFamily="18" charset="0"/>
              </a:rPr>
              <a:t>Assess the persuasiveness of the supporting evidence, which may be quotations from experts or references to research studies.</a:t>
            </a:r>
          </a:p>
          <a:p>
            <a:pPr eaLnBrk="1" hangingPunct="1">
              <a:spcAft>
                <a:spcPts val="600"/>
              </a:spcAft>
              <a:buClr>
                <a:srgbClr val="25542F"/>
              </a:buClr>
            </a:pPr>
            <a:r>
              <a:rPr lang="en-US" altLang="en-US" sz="1800" dirty="0" smtClean="0">
                <a:latin typeface="Cambria" panose="02040503050406030204" pitchFamily="18" charset="0"/>
              </a:rPr>
              <a:t>Check that the cause-effect argument makes sense. Keep an eye out for these logical fallacies, or any other errors:</a:t>
            </a:r>
          </a:p>
          <a:p>
            <a:pPr lvl="1" eaLnBrk="1" hangingPunct="1">
              <a:spcAft>
                <a:spcPts val="600"/>
              </a:spcAft>
              <a:buClr>
                <a:srgbClr val="25542F"/>
              </a:buClr>
            </a:pPr>
            <a:r>
              <a:rPr lang="en-US" altLang="en-US" sz="1600" b="1" dirty="0" smtClean="0">
                <a:latin typeface="Cambria" panose="02040503050406030204" pitchFamily="18" charset="0"/>
              </a:rPr>
              <a:t>Mistaking chronology for causation:</a:t>
            </a:r>
            <a:r>
              <a:rPr lang="en-US" altLang="en-US" sz="1600" dirty="0" smtClean="0">
                <a:latin typeface="Cambria" panose="02040503050406030204" pitchFamily="18" charset="0"/>
              </a:rPr>
              <a:t> Assuming that because one thing preceded another, the former caused the latter (also called by its Latin name, </a:t>
            </a:r>
            <a:r>
              <a:rPr lang="en-US" altLang="en-US" sz="1600" i="1" dirty="0" smtClean="0">
                <a:latin typeface="Cambria" panose="02040503050406030204" pitchFamily="18" charset="0"/>
              </a:rPr>
              <a:t>post hoc, ergo propter hoc</a:t>
            </a:r>
            <a:r>
              <a:rPr lang="en-US" altLang="en-US" sz="1600" dirty="0" smtClean="0">
                <a:latin typeface="Cambria" panose="02040503050406030204" pitchFamily="18" charset="0"/>
              </a:rPr>
              <a:t>, meaning </a:t>
            </a:r>
            <a:r>
              <a:rPr lang="ja-JP" altLang="en-US" sz="1600" dirty="0" smtClean="0">
                <a:latin typeface="Cambria" panose="02040503050406030204" pitchFamily="18" charset="0"/>
              </a:rPr>
              <a:t>“</a:t>
            </a:r>
            <a:r>
              <a:rPr lang="en-US" altLang="ja-JP" sz="1600" dirty="0" smtClean="0">
                <a:latin typeface="Cambria" panose="02040503050406030204" pitchFamily="18" charset="0"/>
              </a:rPr>
              <a:t>after this, therefore because of this</a:t>
            </a:r>
            <a:r>
              <a:rPr lang="ja-JP" altLang="en-US" sz="1600" dirty="0" smtClean="0">
                <a:latin typeface="Cambria" panose="02040503050406030204" pitchFamily="18" charset="0"/>
              </a:rPr>
              <a:t>”</a:t>
            </a:r>
            <a:r>
              <a:rPr lang="en-US" altLang="ja-JP" sz="1600" dirty="0" smtClean="0">
                <a:latin typeface="Cambria" panose="02040503050406030204" pitchFamily="18" charset="0"/>
              </a:rPr>
              <a:t>).</a:t>
            </a:r>
          </a:p>
          <a:p>
            <a:pPr lvl="1" eaLnBrk="1" hangingPunct="1">
              <a:spcAft>
                <a:spcPts val="600"/>
              </a:spcAft>
              <a:buClr>
                <a:srgbClr val="25542F"/>
              </a:buClr>
            </a:pPr>
            <a:r>
              <a:rPr lang="en-US" altLang="en-US" sz="1600" b="1" dirty="0" smtClean="0">
                <a:latin typeface="Cambria" panose="02040503050406030204" pitchFamily="18" charset="0"/>
              </a:rPr>
              <a:t>Mistaking correlation for causation:</a:t>
            </a:r>
            <a:r>
              <a:rPr lang="en-US" altLang="en-US" sz="1600" dirty="0" smtClean="0">
                <a:latin typeface="Cambria" panose="02040503050406030204" pitchFamily="18" charset="0"/>
              </a:rPr>
              <a:t> Assuming that because two things seem to be related or complementary that one thing caused the other (sometimes called </a:t>
            </a:r>
            <a:r>
              <a:rPr lang="ja-JP" altLang="en-US" sz="1600" dirty="0" smtClean="0">
                <a:latin typeface="Cambria" panose="02040503050406030204" pitchFamily="18" charset="0"/>
              </a:rPr>
              <a:t>“</a:t>
            </a:r>
            <a:r>
              <a:rPr lang="en-US" altLang="ja-JP" sz="1600" dirty="0" smtClean="0">
                <a:latin typeface="Cambria" panose="02040503050406030204" pitchFamily="18" charset="0"/>
              </a:rPr>
              <a:t>with this, therefore because of this</a:t>
            </a:r>
            <a:r>
              <a:rPr lang="ja-JP" altLang="en-US" sz="1600" dirty="0" smtClean="0">
                <a:latin typeface="Cambria" panose="02040503050406030204" pitchFamily="18" charset="0"/>
              </a:rPr>
              <a:t>”</a:t>
            </a:r>
            <a:r>
              <a:rPr lang="en-US" altLang="ja-JP" sz="1600" dirty="0" smtClean="0">
                <a:latin typeface="Cambria" panose="02040503050406030204" pitchFamily="18" charset="0"/>
              </a:rPr>
              <a:t>).</a:t>
            </a:r>
            <a:endParaRPr lang="en-US" altLang="en-US" sz="1600" b="1" dirty="0" smtClean="0">
              <a:latin typeface="Cambria" panose="02040503050406030204" pitchFamily="18" charset="0"/>
            </a:endParaRPr>
          </a:p>
        </p:txBody>
      </p:sp>
      <p:sp>
        <p:nvSpPr>
          <p:cNvPr id="2" name="Title 1"/>
          <p:cNvSpPr>
            <a:spLocks noGrp="1"/>
          </p:cNvSpPr>
          <p:nvPr>
            <p:ph type="title"/>
          </p:nvPr>
        </p:nvSpPr>
        <p:spPr/>
        <p:txBody>
          <a:bodyPr/>
          <a:lstStyle/>
          <a:p>
            <a:r>
              <a:rPr lang="en-US" altLang="en-US" sz="2800" dirty="0" smtClean="0">
                <a:solidFill>
                  <a:srgbClr val="25542F"/>
                </a:solidFill>
                <a:latin typeface="Cambria" panose="02040503050406030204" pitchFamily="18" charset="0"/>
              </a:rPr>
              <a:t>A Well-Supported Causal Analysis</a:t>
            </a:r>
            <a:endParaRPr lang="en-US" dirty="0">
              <a:solidFill>
                <a:srgbClr val="25542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5"/>
          <p:cNvSpPr>
            <a:spLocks noGrp="1" noChangeArrowheads="1"/>
          </p:cNvSpPr>
          <p:nvPr>
            <p:ph sz="quarter" idx="1"/>
          </p:nvPr>
        </p:nvSpPr>
        <p:spPr/>
        <p:txBody>
          <a:bodyPr/>
          <a:lstStyle/>
          <a:p>
            <a:pPr eaLnBrk="1" hangingPunct="1">
              <a:spcAft>
                <a:spcPts val="600"/>
              </a:spcAft>
              <a:buClr>
                <a:srgbClr val="A20005"/>
              </a:buClr>
            </a:pPr>
            <a:r>
              <a:rPr lang="en-US" altLang="en-US" sz="2400" dirty="0" smtClean="0">
                <a:latin typeface="Cambria" panose="02040503050406030204" pitchFamily="18" charset="0"/>
              </a:rPr>
              <a:t>Notice where the author anticipates and responds to objections and alternative causes or effects.</a:t>
            </a:r>
          </a:p>
          <a:p>
            <a:pPr eaLnBrk="1" hangingPunct="1">
              <a:spcAft>
                <a:spcPts val="600"/>
              </a:spcAft>
              <a:buClr>
                <a:srgbClr val="A20005"/>
              </a:buClr>
            </a:pPr>
            <a:r>
              <a:rPr lang="en-US" altLang="en-US" sz="2400" dirty="0" smtClean="0">
                <a:latin typeface="Cambria" panose="02040503050406030204" pitchFamily="18" charset="0"/>
              </a:rPr>
              <a:t>Writers often present the most familiar causes/effects first, and then delve into more detailed consideration of the writer</a:t>
            </a:r>
            <a:r>
              <a:rPr lang="ja-JP" altLang="en-US" sz="2400" dirty="0" smtClean="0">
                <a:latin typeface="Cambria" panose="02040503050406030204" pitchFamily="18" charset="0"/>
              </a:rPr>
              <a:t>’</a:t>
            </a:r>
            <a:r>
              <a:rPr lang="en-US" altLang="ja-JP" sz="2400" dirty="0" smtClean="0">
                <a:latin typeface="Cambria" panose="02040503050406030204" pitchFamily="18" charset="0"/>
              </a:rPr>
              <a:t>s preferred cause/effect.</a:t>
            </a:r>
          </a:p>
          <a:p>
            <a:pPr eaLnBrk="1" hangingPunct="1">
              <a:spcAft>
                <a:spcPts val="600"/>
              </a:spcAft>
              <a:buClr>
                <a:srgbClr val="A20005"/>
              </a:buClr>
            </a:pPr>
            <a:r>
              <a:rPr lang="en-US" altLang="en-US" sz="2400" dirty="0" smtClean="0">
                <a:latin typeface="Cambria" panose="02040503050406030204" pitchFamily="18" charset="0"/>
              </a:rPr>
              <a:t>Sentence strategies to look for:</a:t>
            </a:r>
          </a:p>
          <a:p>
            <a:pPr lvl="1" eaLnBrk="1" hangingPunct="1">
              <a:spcAft>
                <a:spcPts val="600"/>
              </a:spcAft>
              <a:buClr>
                <a:srgbClr val="A20005"/>
              </a:buClr>
              <a:buFont typeface="Wingdings" charset="2"/>
              <a:buChar char="Ø"/>
            </a:pPr>
            <a:r>
              <a:rPr lang="en-US" altLang="en-US" sz="2200" dirty="0" smtClean="0">
                <a:latin typeface="Cambria" panose="02040503050406030204" pitchFamily="18" charset="0"/>
              </a:rPr>
              <a:t>Most people assume X; however, _______.</a:t>
            </a:r>
          </a:p>
          <a:p>
            <a:pPr lvl="1" eaLnBrk="1" hangingPunct="1">
              <a:spcAft>
                <a:spcPts val="600"/>
              </a:spcAft>
              <a:buClr>
                <a:srgbClr val="A20005"/>
              </a:buClr>
              <a:buFont typeface="Wingdings" charset="2"/>
              <a:buChar char="Ø"/>
            </a:pPr>
            <a:r>
              <a:rPr lang="en-US" altLang="en-US" sz="2200" dirty="0" smtClean="0">
                <a:latin typeface="Cambria" panose="02040503050406030204" pitchFamily="18" charset="0"/>
              </a:rPr>
              <a:t>X and Y are the usual suspects, but let</a:t>
            </a:r>
            <a:r>
              <a:rPr lang="ja-JP" altLang="en-US" sz="2200" dirty="0" smtClean="0">
                <a:latin typeface="Cambria" panose="02040503050406030204" pitchFamily="18" charset="0"/>
              </a:rPr>
              <a:t>’</a:t>
            </a:r>
            <a:r>
              <a:rPr lang="en-US" altLang="ja-JP" sz="2200" dirty="0" smtClean="0">
                <a:latin typeface="Cambria" panose="02040503050406030204" pitchFamily="18" charset="0"/>
              </a:rPr>
              <a:t>s look at a totally new possibility: _______.</a:t>
            </a:r>
          </a:p>
          <a:p>
            <a:pPr eaLnBrk="1" hangingPunct="1">
              <a:spcAft>
                <a:spcPts val="600"/>
              </a:spcAft>
              <a:buFontTx/>
              <a:buNone/>
            </a:pPr>
            <a:endParaRPr lang="en-US" altLang="en-US" sz="1600" dirty="0" smtClean="0">
              <a:latin typeface="Cambria" panose="02040503050406030204" pitchFamily="18" charset="0"/>
            </a:endParaRPr>
          </a:p>
        </p:txBody>
      </p:sp>
      <p:sp>
        <p:nvSpPr>
          <p:cNvPr id="3" name="Title 2"/>
          <p:cNvSpPr>
            <a:spLocks noGrp="1"/>
          </p:cNvSpPr>
          <p:nvPr>
            <p:ph type="title"/>
          </p:nvPr>
        </p:nvSpPr>
        <p:spPr/>
        <p:txBody>
          <a:bodyPr/>
          <a:lstStyle/>
          <a:p>
            <a:r>
              <a:rPr lang="en-US" altLang="en-US" sz="2800" dirty="0" smtClean="0">
                <a:solidFill>
                  <a:srgbClr val="A20005"/>
                </a:solidFill>
                <a:latin typeface="Cambria" panose="02040503050406030204" pitchFamily="18" charset="0"/>
              </a:rPr>
              <a:t>An Effective Response to Objections </a:t>
            </a:r>
            <a:br>
              <a:rPr lang="en-US" altLang="en-US" sz="2800" dirty="0" smtClean="0">
                <a:solidFill>
                  <a:srgbClr val="A20005"/>
                </a:solidFill>
                <a:latin typeface="Cambria" panose="02040503050406030204" pitchFamily="18" charset="0"/>
              </a:rPr>
            </a:br>
            <a:r>
              <a:rPr lang="en-US" altLang="en-US" sz="2800" dirty="0" smtClean="0">
                <a:solidFill>
                  <a:srgbClr val="A20005"/>
                </a:solidFill>
                <a:latin typeface="Cambria" panose="02040503050406030204" pitchFamily="18" charset="0"/>
              </a:rPr>
              <a:t>and Alternative Causes or Effects</a:t>
            </a:r>
            <a:endParaRPr lang="en-US" sz="2800" dirty="0">
              <a:solidFill>
                <a:srgbClr val="A2000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5"/>
          <p:cNvSpPr>
            <a:spLocks noGrp="1" noChangeArrowheads="1"/>
          </p:cNvSpPr>
          <p:nvPr>
            <p:ph sz="quarter" idx="1"/>
          </p:nvPr>
        </p:nvSpPr>
        <p:spPr/>
        <p:txBody>
          <a:bodyPr/>
          <a:lstStyle/>
          <a:p>
            <a:pPr eaLnBrk="1" hangingPunct="1">
              <a:spcAft>
                <a:spcPts val="600"/>
              </a:spcAft>
              <a:buClr>
                <a:srgbClr val="75319A"/>
              </a:buClr>
            </a:pPr>
            <a:r>
              <a:rPr lang="en-US" altLang="en-US" sz="1800" dirty="0" smtClean="0">
                <a:latin typeface="Cambria" panose="02040503050406030204" pitchFamily="18" charset="0"/>
              </a:rPr>
              <a:t>Read to see if the writer provides cues to help readers follow the logic of the causal argument.</a:t>
            </a:r>
            <a:endParaRPr lang="en-US" altLang="en-US" sz="1600" dirty="0" smtClean="0">
              <a:latin typeface="Cambria" panose="02040503050406030204" pitchFamily="18" charset="0"/>
            </a:endParaRPr>
          </a:p>
          <a:p>
            <a:pPr eaLnBrk="1" hangingPunct="1">
              <a:spcAft>
                <a:spcPts val="600"/>
              </a:spcAft>
              <a:buClr>
                <a:srgbClr val="75319A"/>
              </a:buClr>
            </a:pPr>
            <a:r>
              <a:rPr lang="en-US" altLang="en-US" sz="1800" dirty="0" smtClean="0">
                <a:latin typeface="Cambria" panose="02040503050406030204" pitchFamily="18" charset="0"/>
              </a:rPr>
              <a:t>Examine the writer</a:t>
            </a:r>
            <a:r>
              <a:rPr lang="ja-JP" altLang="en-US" sz="1800" dirty="0" smtClean="0">
                <a:latin typeface="Cambria" panose="02040503050406030204" pitchFamily="18" charset="0"/>
              </a:rPr>
              <a:t>’</a:t>
            </a:r>
            <a:r>
              <a:rPr lang="en-US" altLang="ja-JP" sz="1800" dirty="0" smtClean="0">
                <a:latin typeface="Cambria" panose="02040503050406030204" pitchFamily="18" charset="0"/>
              </a:rPr>
              <a:t>s thesis statement for the preferred cause/effect. </a:t>
            </a:r>
          </a:p>
          <a:p>
            <a:pPr eaLnBrk="1" hangingPunct="1">
              <a:spcAft>
                <a:spcPts val="600"/>
              </a:spcAft>
              <a:buClr>
                <a:srgbClr val="75319A"/>
              </a:buClr>
            </a:pPr>
            <a:r>
              <a:rPr lang="en-US" altLang="en-US" sz="1800" dirty="0" smtClean="0">
                <a:latin typeface="Cambria" panose="02040503050406030204" pitchFamily="18" charset="0"/>
              </a:rPr>
              <a:t>Look also for a forecasting statement, which identifies the main causes, effects, key supporting topics, or examples, in the order they are discussed within the essay.</a:t>
            </a:r>
          </a:p>
          <a:p>
            <a:pPr eaLnBrk="1" hangingPunct="1">
              <a:spcAft>
                <a:spcPts val="600"/>
              </a:spcAft>
              <a:buClr>
                <a:srgbClr val="75319A"/>
              </a:buClr>
            </a:pPr>
            <a:r>
              <a:rPr lang="en-US" altLang="en-US" sz="1800" dirty="0" smtClean="0">
                <a:latin typeface="Cambria" panose="02040503050406030204" pitchFamily="18" charset="0"/>
              </a:rPr>
              <a:t>Writers may cue readers by repeating terms from forecasting statements in the essay</a:t>
            </a:r>
            <a:r>
              <a:rPr lang="ja-JP" altLang="en-US" sz="1800" dirty="0" smtClean="0">
                <a:latin typeface="Cambria" panose="02040503050406030204" pitchFamily="18" charset="0"/>
              </a:rPr>
              <a:t>’</a:t>
            </a:r>
            <a:r>
              <a:rPr lang="en-US" altLang="ja-JP" sz="1800" dirty="0" smtClean="0">
                <a:latin typeface="Cambria" panose="02040503050406030204" pitchFamily="18" charset="0"/>
              </a:rPr>
              <a:t>s topic sentence. Other cues include:</a:t>
            </a:r>
          </a:p>
          <a:p>
            <a:pPr lvl="1" eaLnBrk="1" hangingPunct="1">
              <a:buClr>
                <a:srgbClr val="75319A"/>
              </a:buClr>
            </a:pPr>
            <a:r>
              <a:rPr lang="en-US" altLang="en-US" sz="1600" dirty="0" smtClean="0">
                <a:latin typeface="Cambria" panose="02040503050406030204" pitchFamily="18" charset="0"/>
              </a:rPr>
              <a:t>a thesis statement and possibly a forecast of the main cause(s)</a:t>
            </a:r>
          </a:p>
          <a:p>
            <a:pPr lvl="1" eaLnBrk="1" hangingPunct="1">
              <a:buClr>
                <a:srgbClr val="75319A"/>
              </a:buClr>
            </a:pPr>
            <a:r>
              <a:rPr lang="en-US" altLang="en-US" sz="1600" dirty="0" smtClean="0">
                <a:latin typeface="Cambria" panose="02040503050406030204" pitchFamily="18" charset="0"/>
              </a:rPr>
              <a:t>topic sentences announcing each new cause/example</a:t>
            </a:r>
          </a:p>
          <a:p>
            <a:pPr lvl="1" eaLnBrk="1" hangingPunct="1">
              <a:buClr>
                <a:srgbClr val="75319A"/>
              </a:buClr>
            </a:pPr>
            <a:r>
              <a:rPr lang="en-US" altLang="en-US" sz="1600" dirty="0" smtClean="0">
                <a:latin typeface="Cambria" panose="02040503050406030204" pitchFamily="18" charset="0"/>
              </a:rPr>
              <a:t>clear transitional words and phrases</a:t>
            </a:r>
          </a:p>
          <a:p>
            <a:pPr lvl="1" eaLnBrk="1" hangingPunct="1">
              <a:buClr>
                <a:srgbClr val="75319A"/>
              </a:buClr>
            </a:pPr>
            <a:r>
              <a:rPr lang="en-US" altLang="en-US" sz="1600" dirty="0" smtClean="0">
                <a:latin typeface="Cambria" panose="02040503050406030204" pitchFamily="18" charset="0"/>
              </a:rPr>
              <a:t>visuals (charts, graphs, tables, etc.)</a:t>
            </a:r>
          </a:p>
          <a:p>
            <a:pPr lvl="1" eaLnBrk="1" hangingPunct="1">
              <a:spcAft>
                <a:spcPts val="1200"/>
              </a:spcAft>
              <a:buClr>
                <a:srgbClr val="75319A"/>
              </a:buClr>
            </a:pPr>
            <a:r>
              <a:rPr lang="en-US" altLang="en-US" sz="1600" dirty="0" smtClean="0">
                <a:latin typeface="Cambria" panose="02040503050406030204" pitchFamily="18" charset="0"/>
              </a:rPr>
              <a:t>headings that break selections up according to topic/cause</a:t>
            </a:r>
          </a:p>
          <a:p>
            <a:pPr eaLnBrk="1" hangingPunct="1">
              <a:spcAft>
                <a:spcPts val="1200"/>
              </a:spcAft>
            </a:pPr>
            <a:endParaRPr lang="en-US" altLang="en-US" sz="2400" dirty="0" smtClean="0">
              <a:latin typeface="Cambria" panose="02040503050406030204" pitchFamily="18" charset="0"/>
            </a:endParaRPr>
          </a:p>
        </p:txBody>
      </p:sp>
      <p:sp>
        <p:nvSpPr>
          <p:cNvPr id="2" name="Title 1"/>
          <p:cNvSpPr>
            <a:spLocks noGrp="1"/>
          </p:cNvSpPr>
          <p:nvPr>
            <p:ph type="title"/>
          </p:nvPr>
        </p:nvSpPr>
        <p:spPr/>
        <p:txBody>
          <a:bodyPr/>
          <a:lstStyle/>
          <a:p>
            <a:r>
              <a:rPr lang="en-US" altLang="en-US" sz="2800" dirty="0" smtClean="0">
                <a:solidFill>
                  <a:srgbClr val="75319A"/>
                </a:solidFill>
                <a:latin typeface="Cambria" panose="02040503050406030204" pitchFamily="18" charset="0"/>
              </a:rPr>
              <a:t>A Clear, Logical Organization</a:t>
            </a:r>
            <a:endParaRPr lang="en-US" dirty="0">
              <a:solidFill>
                <a:srgbClr val="75319A"/>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33272" y="3300984"/>
            <a:ext cx="7086600" cy="3328416"/>
          </a:xfrm>
        </p:spPr>
        <p:txBody>
          <a:bodyPr/>
          <a:lstStyle/>
          <a:p>
            <a:r>
              <a:rPr lang="en-US" altLang="en-US" dirty="0">
                <a:solidFill>
                  <a:schemeClr val="tx1"/>
                </a:solidFill>
                <a:latin typeface="Cambria" panose="02040503050406030204" pitchFamily="18" charset="0"/>
              </a:rPr>
              <a:t>Choose a subject to write about and speculate about its possible causes and effects. In your essay, remember to demonstrate that the subject exists, to argue for the plausibility of certain causes/effects, and to anticipate readers</a:t>
            </a:r>
            <a:r>
              <a:rPr lang="ja-JP" altLang="en-US" dirty="0">
                <a:solidFill>
                  <a:schemeClr val="tx1"/>
                </a:solidFill>
                <a:latin typeface="Cambria" panose="02040503050406030204" pitchFamily="18" charset="0"/>
              </a:rPr>
              <a:t>’</a:t>
            </a:r>
            <a:r>
              <a:rPr lang="en-US" altLang="ja-JP" dirty="0">
                <a:solidFill>
                  <a:schemeClr val="tx1"/>
                </a:solidFill>
                <a:latin typeface="Cambria" panose="02040503050406030204" pitchFamily="18" charset="0"/>
              </a:rPr>
              <a:t> likely objections</a:t>
            </a:r>
            <a:r>
              <a:rPr lang="en-US" altLang="ja-JP" dirty="0" smtClean="0">
                <a:solidFill>
                  <a:schemeClr val="tx1"/>
                </a:solidFill>
                <a:latin typeface="Cambria" panose="02040503050406030204" pitchFamily="18" charset="0"/>
              </a:rPr>
              <a:t>.</a:t>
            </a:r>
            <a:endParaRPr lang="en-US" altLang="en-US" dirty="0">
              <a:solidFill>
                <a:schemeClr val="tx1"/>
              </a:solidFill>
              <a:latin typeface="Cambria" panose="02040503050406030204" pitchFamily="18" charset="0"/>
            </a:endParaRPr>
          </a:p>
        </p:txBody>
      </p:sp>
      <p:sp>
        <p:nvSpPr>
          <p:cNvPr id="13314" name="Rectangle 2"/>
          <p:cNvSpPr>
            <a:spLocks noGrp="1" noChangeArrowheads="1"/>
          </p:cNvSpPr>
          <p:nvPr>
            <p:ph type="ctrTitle"/>
          </p:nvPr>
        </p:nvSpPr>
        <p:spPr>
          <a:xfrm>
            <a:off x="685800" y="1676400"/>
            <a:ext cx="7772400" cy="1219200"/>
          </a:xfrm>
        </p:spPr>
        <p:txBody>
          <a:bodyPr>
            <a:normAutofit fontScale="90000"/>
          </a:bodyPr>
          <a:lstStyle/>
          <a:p>
            <a:pPr eaLnBrk="1" fontAlgn="auto" hangingPunct="1">
              <a:spcBef>
                <a:spcPts val="1800"/>
              </a:spcBef>
              <a:spcAft>
                <a:spcPts val="0"/>
              </a:spcAft>
              <a:defRPr/>
            </a:pPr>
            <a:r>
              <a:rPr lang="en-US" dirty="0" smtClean="0">
                <a:solidFill>
                  <a:srgbClr val="15456E"/>
                </a:solidFill>
                <a:latin typeface="Cambria" pitchFamily="18" charset="0"/>
                <a:ea typeface="+mj-ea"/>
              </a:rPr>
              <a:t/>
            </a:r>
            <a:br>
              <a:rPr lang="en-US" dirty="0" smtClean="0">
                <a:solidFill>
                  <a:srgbClr val="15456E"/>
                </a:solidFill>
                <a:latin typeface="Cambria" pitchFamily="18" charset="0"/>
                <a:ea typeface="+mj-ea"/>
              </a:rPr>
            </a:br>
            <a:r>
              <a:rPr lang="en-US" dirty="0">
                <a:solidFill>
                  <a:srgbClr val="15456E"/>
                </a:solidFill>
                <a:latin typeface="Cambria" pitchFamily="18" charset="0"/>
              </a:rPr>
              <a:t>Guide to Writing:</a:t>
            </a:r>
            <a:br>
              <a:rPr lang="en-US" dirty="0">
                <a:solidFill>
                  <a:srgbClr val="15456E"/>
                </a:solidFill>
                <a:latin typeface="Cambria" pitchFamily="18" charset="0"/>
              </a:rPr>
            </a:br>
            <a:r>
              <a:rPr lang="en-US" altLang="en-US" dirty="0" smtClean="0">
                <a:solidFill>
                  <a:srgbClr val="A20000"/>
                </a:solidFill>
                <a:latin typeface="Cambria" panose="02040503050406030204" pitchFamily="18" charset="0"/>
              </a:rPr>
              <a:t>The </a:t>
            </a:r>
            <a:r>
              <a:rPr lang="en-US" altLang="en-US" dirty="0">
                <a:solidFill>
                  <a:srgbClr val="A20000"/>
                </a:solidFill>
                <a:latin typeface="Cambria" panose="02040503050406030204" pitchFamily="18" charset="0"/>
              </a:rPr>
              <a:t>Writing Assignment</a:t>
            </a:r>
            <a:br>
              <a:rPr lang="en-US" altLang="en-US" dirty="0">
                <a:solidFill>
                  <a:srgbClr val="A20000"/>
                </a:solidFill>
                <a:latin typeface="Cambria" panose="02040503050406030204" pitchFamily="18" charset="0"/>
              </a:rPr>
            </a:br>
            <a:endParaRPr dirty="0" smtClean="0">
              <a:solidFill>
                <a:srgbClr val="15456E"/>
              </a:solidFill>
              <a:latin typeface="Cambria" pitchFamily="18" charset="0"/>
              <a:ea typeface="+mj-ea"/>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996864155"/>
              </p:ext>
            </p:extLst>
          </p:nvPr>
        </p:nvGraphicFramePr>
        <p:xfrm>
          <a:off x="304799" y="1752600"/>
          <a:ext cx="8534400" cy="4602480"/>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Take</a:t>
                      </a:r>
                      <a:r>
                        <a:rPr lang="en-US" sz="1800" b="1" baseline="0" dirty="0" smtClean="0">
                          <a:latin typeface="Cambria" panose="02040503050406030204" pitchFamily="18" charset="0"/>
                          <a:cs typeface="Arial" panose="020B0604020202020204" pitchFamily="34" charset="0"/>
                        </a:rPr>
                        <a:t> a Look at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mbria" panose="02040503050406030204" pitchFamily="18" charset="0"/>
                          <a:cs typeface="Arial" panose="020B0604020202020204" pitchFamily="34" charset="0"/>
                        </a:rPr>
                        <a:t>A Well</a:t>
                      </a:r>
                      <a:r>
                        <a:rPr lang="en-US" sz="1400" b="1" baseline="0" dirty="0" smtClean="0">
                          <a:latin typeface="Cambria" panose="02040503050406030204" pitchFamily="18" charset="0"/>
                          <a:cs typeface="Arial" panose="020B0604020202020204" pitchFamily="34" charset="0"/>
                        </a:rPr>
                        <a:t>-</a:t>
                      </a:r>
                      <a:r>
                        <a:rPr lang="en-US" sz="1400" b="1" dirty="0" smtClean="0">
                          <a:latin typeface="Cambria" panose="02040503050406030204" pitchFamily="18" charset="0"/>
                          <a:cs typeface="Arial" panose="020B0604020202020204" pitchFamily="34" charset="0"/>
                        </a:rPr>
                        <a:t>Presented</a:t>
                      </a:r>
                      <a:r>
                        <a:rPr lang="en-US" sz="1400" b="1" baseline="0" dirty="0" smtClean="0">
                          <a:latin typeface="Cambria" panose="02040503050406030204" pitchFamily="18" charset="0"/>
                          <a:cs typeface="Arial" panose="020B0604020202020204" pitchFamily="34" charset="0"/>
                        </a:rPr>
                        <a:t> Subject</a:t>
                      </a:r>
                      <a:endParaRPr lang="en-US" sz="1400" b="1"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How do I come up with a subject to write about? </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kumimoji="0" lang="fr-FR" sz="1400" b="0" i="0" u="none" strike="noStrike" kern="1200" baseline="0" dirty="0" smtClean="0">
                          <a:solidFill>
                            <a:schemeClr val="tx1"/>
                          </a:solidFill>
                          <a:latin typeface="Cambria" panose="02040503050406030204" pitchFamily="18" charset="0"/>
                          <a:ea typeface="+mn-ea"/>
                          <a:cs typeface="Arial" panose="020B0604020202020204" pitchFamily="34" charset="0"/>
                        </a:rPr>
                        <a:t>Consider possible </a:t>
                      </a:r>
                      <a:r>
                        <a:rPr kumimoji="0" lang="fr-FR" sz="1400" b="0" i="0" u="none" strike="noStrike" kern="1200" baseline="0" dirty="0" err="1" smtClean="0">
                          <a:solidFill>
                            <a:schemeClr val="tx1"/>
                          </a:solidFill>
                          <a:latin typeface="Cambria" panose="02040503050406030204" pitchFamily="18" charset="0"/>
                          <a:ea typeface="+mn-ea"/>
                          <a:cs typeface="Arial" panose="020B0604020202020204" pitchFamily="34" charset="0"/>
                        </a:rPr>
                        <a:t>topics</a:t>
                      </a:r>
                      <a:r>
                        <a:rPr kumimoji="0" lang="fr-FR" sz="1400" b="0" i="0" u="none" strike="noStrike" kern="1200" baseline="0" dirty="0" smtClean="0">
                          <a:solidFill>
                            <a:schemeClr val="tx1"/>
                          </a:solidFill>
                          <a:latin typeface="Cambria" panose="02040503050406030204" pitchFamily="18" charset="0"/>
                          <a:ea typeface="+mn-ea"/>
                          <a:cs typeface="Arial" panose="020B0604020202020204" pitchFamily="34" charset="0"/>
                        </a:rPr>
                        <a:t>: Popular culture. (p. 401)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Consider possible topics: Self-destructive behavior. (p. 409)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Consider possible topics: Current events. (p. 416)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Choose a subject to analyze. (pp. 420-21)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Test Your Choice: Choosing a Topic (p. 421) </a:t>
                      </a:r>
                    </a:p>
                    <a:p>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02209">
                <a:tc vMerge="1">
                  <a:txBody>
                    <a:bodyPr/>
                    <a:lstStyle/>
                    <a:p>
                      <a:endParaRPr lang="en-US"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r>
                        <a:rPr lang="en-US" sz="1400" dirty="0" smtClean="0">
                          <a:latin typeface="Cambria" panose="02040503050406030204" pitchFamily="18" charset="0"/>
                          <a:cs typeface="Arial" panose="020B0604020202020204" pitchFamily="34" charset="0"/>
                        </a:rPr>
                        <a:t>How can I present my subject</a:t>
                      </a:r>
                      <a:r>
                        <a:rPr lang="en-US" sz="1400" baseline="0" dirty="0" smtClean="0">
                          <a:latin typeface="Cambria" panose="02040503050406030204" pitchFamily="18" charset="0"/>
                          <a:cs typeface="Arial" panose="020B0604020202020204" pitchFamily="34" charset="0"/>
                        </a:rPr>
                        <a:t> clearly and effectively?</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Determine the writer's purpose and audience. (p. 387)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Assess the genre’s basic features: A well-presented subject. (p. 388)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Well-Presented Subject: Reframing the Subject for Readers (p. 399)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Well-Presented Subject: Using Examples to Reframe the Subject (p. 407)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Well-Presented Subject: Using Anecdote to Dramatize the Subject (p. 414)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Present the subject to your readers. (p. 422) </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Troubleshooting Guide: A Well-Presented Subject (p. 433) </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18" name="Rectangle 5"/>
          <p:cNvSpPr txBox="1">
            <a:spLocks noGrp="1" noChangeArrowheads="1"/>
          </p:cNvSpPr>
          <p:nvPr>
            <p:ph type="title"/>
          </p:nvPr>
        </p:nvSpPr>
        <p:spPr bwMode="auto">
          <a:xfrm>
            <a:off x="914400" y="914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ct val="80000"/>
              </a:lnSpc>
              <a:spcBef>
                <a:spcPct val="20000"/>
              </a:spcBef>
              <a:defRPr/>
            </a:pPr>
            <a:r>
              <a:rPr lang="en-US" sz="2800" dirty="0" smtClean="0">
                <a:latin typeface="Cambria" charset="0"/>
              </a:rPr>
              <a:t>Starting Points: Justifying an Evaluation</a:t>
            </a:r>
          </a:p>
          <a:p>
            <a:pPr algn="ctr" eaLnBrk="1" hangingPunct="1">
              <a:lnSpc>
                <a:spcPct val="80000"/>
              </a:lnSpc>
              <a:spcBef>
                <a:spcPct val="20000"/>
              </a:spcBef>
              <a:defRPr/>
            </a:pPr>
            <a:endParaRPr lang="en-US" sz="2400" dirty="0" smtClean="0">
              <a:solidFill>
                <a:srgbClr val="D76149"/>
              </a:solidFill>
              <a:latin typeface="Verdana"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7802343"/>
              </p:ext>
            </p:extLst>
          </p:nvPr>
        </p:nvGraphicFramePr>
        <p:xfrm>
          <a:off x="304800" y="1740059"/>
          <a:ext cx="8534400" cy="4523581"/>
        </p:xfrm>
        <a:graphic>
          <a:graphicData uri="http://schemas.openxmlformats.org/drawingml/2006/table">
            <a:tbl>
              <a:tblPr firstRow="1" firstCol="1"/>
              <a:tblGrid>
                <a:gridCol w="1738489"/>
                <a:gridCol w="1957613"/>
                <a:gridCol w="4838298"/>
              </a:tblGrid>
              <a:tr h="317341">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Take</a:t>
                      </a:r>
                      <a:r>
                        <a:rPr lang="en-US" sz="1800" b="1" baseline="0" dirty="0" smtClean="0">
                          <a:latin typeface="Cambria" panose="02040503050406030204" pitchFamily="18" charset="0"/>
                          <a:cs typeface="Arial" panose="020B0604020202020204" pitchFamily="34" charset="0"/>
                        </a:rPr>
                        <a:t> a Look at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FFFFF"/>
                    </a:solidFill>
                  </a:tcPr>
                </a:tc>
              </a:tr>
              <a:tr h="1079341">
                <a:tc>
                  <a:txBody>
                    <a:bodyPr/>
                    <a:lstStyle/>
                    <a:p>
                      <a:pPr algn="ctr"/>
                      <a:r>
                        <a:rPr lang="en-US" sz="1400" b="1" dirty="0" smtClean="0">
                          <a:latin typeface="Cambria" panose="02040503050406030204" pitchFamily="18" charset="0"/>
                          <a:cs typeface="Arial" panose="020B0604020202020204" pitchFamily="34" charset="0"/>
                        </a:rPr>
                        <a:t>A Well</a:t>
                      </a:r>
                      <a:r>
                        <a:rPr lang="en-US" sz="1400" b="1" baseline="0" dirty="0" smtClean="0">
                          <a:latin typeface="Cambria" panose="02040503050406030204" pitchFamily="18" charset="0"/>
                          <a:cs typeface="Arial" panose="020B0604020202020204" pitchFamily="34" charset="0"/>
                        </a:rPr>
                        <a:t>-Supported Causal Analysis</a:t>
                      </a:r>
                      <a:endParaRPr lang="en-US" sz="14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E7A7"/>
                    </a:solidFill>
                  </a:tcPr>
                </a:tc>
                <a:tc>
                  <a:txBody>
                    <a:bodyPr/>
                    <a:lstStyle/>
                    <a:p>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How do I come up with a list of possible causes to explore?</a:t>
                      </a:r>
                      <a:endParaRPr lang="en-US" sz="1400"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dirty="0" smtClean="0">
                          <a:latin typeface="Cambria" panose="02040503050406030204" pitchFamily="18" charset="0"/>
                          <a:cs typeface="Arial" panose="020B0604020202020204" pitchFamily="34" charset="0"/>
                        </a:rPr>
                        <a:t>Analyze</a:t>
                      </a:r>
                      <a:r>
                        <a:rPr lang="en-US" sz="1400" baseline="0" dirty="0" smtClean="0">
                          <a:latin typeface="Cambria" panose="02040503050406030204" pitchFamily="18" charset="0"/>
                          <a:cs typeface="Arial" panose="020B0604020202020204" pitchFamily="34" charset="0"/>
                        </a:rPr>
                        <a:t> possible causes or effects (p.423)</a:t>
                      </a:r>
                    </a:p>
                    <a:p>
                      <a:pPr marL="285750" indent="-285750">
                        <a:buFont typeface="Arial" panose="020B0604020202020204" pitchFamily="34" charset="0"/>
                        <a:buChar char="•"/>
                      </a:pPr>
                      <a:r>
                        <a:rPr lang="en-US" sz="1400" baseline="0" dirty="0" smtClean="0">
                          <a:latin typeface="Cambria" panose="02040503050406030204" pitchFamily="18" charset="0"/>
                          <a:cs typeface="Arial" panose="020B0604020202020204" pitchFamily="34" charset="0"/>
                        </a:rPr>
                        <a:t>Conduct research. (p. 424)</a:t>
                      </a:r>
                      <a:endParaRPr lang="en-US" sz="1400"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51760">
                <a:tc>
                  <a:txBody>
                    <a:bodyPr/>
                    <a:lstStyle/>
                    <a:p>
                      <a:pPr algn="ctr"/>
                      <a:r>
                        <a:rPr lang="en-US" sz="1400" b="1" dirty="0" smtClean="0">
                          <a:latin typeface="Cambria" panose="02040503050406030204" pitchFamily="18" charset="0"/>
                          <a:cs typeface="Arial" panose="020B0604020202020204" pitchFamily="34" charset="0"/>
                        </a:rPr>
                        <a:t>A</a:t>
                      </a:r>
                      <a:r>
                        <a:rPr lang="en-US" sz="1400" b="1" baseline="0" dirty="0" smtClean="0">
                          <a:latin typeface="Cambria" panose="02040503050406030204" pitchFamily="18" charset="0"/>
                          <a:cs typeface="Arial" panose="020B0604020202020204" pitchFamily="34" charset="0"/>
                        </a:rPr>
                        <a:t> Well-Supported Causal Analysis</a:t>
                      </a:r>
                      <a:endParaRPr lang="en-US" sz="14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E7A7"/>
                    </a:solidFill>
                  </a:tcPr>
                </a:tc>
                <a:tc>
                  <a:txBody>
                    <a:bodyPr/>
                    <a:lstStyle/>
                    <a:p>
                      <a:r>
                        <a:rPr lang="en-US" sz="1400" dirty="0" smtClean="0">
                          <a:latin typeface="Cambria" panose="02040503050406030204" pitchFamily="18" charset="0"/>
                          <a:cs typeface="Arial" panose="020B0604020202020204" pitchFamily="34" charset="0"/>
                        </a:rPr>
                        <a:t>How can I convince</a:t>
                      </a:r>
                      <a:r>
                        <a:rPr lang="en-US" sz="1400" baseline="0" dirty="0" smtClean="0">
                          <a:latin typeface="Cambria" panose="02040503050406030204" pitchFamily="18" charset="0"/>
                          <a:cs typeface="Arial" panose="020B0604020202020204" pitchFamily="34" charset="0"/>
                        </a:rPr>
                        <a:t> my readers that the causes I identify are plausible?</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Assess the genre’s basic features: A well-supported causal analysis (pp. 388-89)</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Well-Supported Causal Analysis: Using Examples and Comparisons (p. 399)</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Well-Supported Causal Analysis: Using a Variety of Sources (p. 408)</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Well-Supported Causal Analysis: Using a Source (pp. 414-15)</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Analyze possible causes or effects. (p. 423)</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Conduct research. (p. 424)</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Cite a variety of sources to support your causal analysis. (p. 425)</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Formulate a working thesis stating your preferred cause(s) or effect(s). (pp. 425-26)</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12" name="Rectangle 5"/>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ct val="80000"/>
              </a:lnSpc>
              <a:spcBef>
                <a:spcPct val="20000"/>
              </a:spcBef>
              <a:defRPr/>
            </a:pPr>
            <a:r>
              <a:rPr lang="en-US" sz="2800" dirty="0" smtClean="0">
                <a:latin typeface="Cambria" charset="0"/>
              </a:rPr>
              <a:t>Starting Points: Justifying an Evaluation</a:t>
            </a:r>
          </a:p>
          <a:p>
            <a:pPr algn="ctr" eaLnBrk="1" hangingPunct="1">
              <a:lnSpc>
                <a:spcPct val="80000"/>
              </a:lnSpc>
              <a:spcBef>
                <a:spcPct val="20000"/>
              </a:spcBef>
              <a:defRPr/>
            </a:pPr>
            <a:endParaRPr lang="en-US" sz="2400" dirty="0" smtClean="0">
              <a:solidFill>
                <a:srgbClr val="D76149"/>
              </a:solidFill>
              <a:latin typeface="Verdana"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227959921"/>
              </p:ext>
            </p:extLst>
          </p:nvPr>
        </p:nvGraphicFramePr>
        <p:xfrm>
          <a:off x="381000" y="1892300"/>
          <a:ext cx="8534400" cy="3682841"/>
        </p:xfrm>
        <a:graphic>
          <a:graphicData uri="http://schemas.openxmlformats.org/drawingml/2006/table">
            <a:tbl>
              <a:tblPr firstRow="1" firstCol="1"/>
              <a:tblGrid>
                <a:gridCol w="1600200"/>
                <a:gridCol w="2133600"/>
                <a:gridCol w="4800600"/>
              </a:tblGrid>
              <a:tr h="46990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Take</a:t>
                      </a:r>
                      <a:r>
                        <a:rPr lang="en-US" sz="1800" b="1" baseline="0" dirty="0" smtClean="0">
                          <a:latin typeface="Cambria" panose="02040503050406030204" pitchFamily="18" charset="0"/>
                          <a:cs typeface="Arial" panose="020B0604020202020204" pitchFamily="34" charset="0"/>
                        </a:rPr>
                        <a:t> a Look at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solidFill>
                      <a:srgbClr val="FFFFFF"/>
                    </a:solidFill>
                  </a:tcPr>
                </a:tc>
              </a:tr>
              <a:tr h="3212941">
                <a:tc>
                  <a:txBody>
                    <a:bodyPr/>
                    <a:lstStyle/>
                    <a:p>
                      <a:pPr algn="ctr"/>
                      <a:r>
                        <a:rPr lang="en-US" sz="1400" b="1" dirty="0" smtClean="0">
                          <a:latin typeface="Cambria" panose="02040503050406030204" pitchFamily="18" charset="0"/>
                          <a:cs typeface="Arial" panose="020B0604020202020204" pitchFamily="34" charset="0"/>
                        </a:rPr>
                        <a:t>An</a:t>
                      </a:r>
                      <a:r>
                        <a:rPr lang="en-US" sz="1400" b="1" baseline="0" dirty="0" smtClean="0">
                          <a:latin typeface="Cambria" panose="02040503050406030204" pitchFamily="18" charset="0"/>
                          <a:cs typeface="Arial" panose="020B0604020202020204" pitchFamily="34" charset="0"/>
                        </a:rPr>
                        <a:t> Effective Response to Objections and Alternative Causes and Effects</a:t>
                      </a:r>
                      <a:endParaRPr lang="en-US" sz="14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en-US" sz="1400" dirty="0" smtClean="0">
                          <a:latin typeface="Cambria" panose="02040503050406030204" pitchFamily="18" charset="0"/>
                          <a:cs typeface="Arial" panose="020B0604020202020204" pitchFamily="34" charset="0"/>
                        </a:rPr>
                        <a:t>How can</a:t>
                      </a:r>
                      <a:r>
                        <a:rPr lang="en-US" sz="1400" baseline="0" dirty="0" smtClean="0">
                          <a:latin typeface="Cambria" panose="02040503050406030204" pitchFamily="18" charset="0"/>
                          <a:cs typeface="Arial" panose="020B0604020202020204" pitchFamily="34" charset="0"/>
                        </a:rPr>
                        <a:t> I deal with my readers’ likely objections or alternative causes?</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Assess the genre’s basic features: An effective response to objections and alternative causes or effects. (pp. 389-90)</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An Effective Response: Putting Aside Obvious Causes or Effects (p. 400)</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An Effective Response: Presenting, Conceding, and Refuting Opposing Views (p. 408)</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An Effective Response: Using Counterexamples (p. 415)</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Draft a response to objections readers are likely to raise. (pp. 426-27)</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Draft a response to the causes your readers are likely to favor. (427-28)</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Troubleshooting Guide: An Effective Response (p. 433)</a:t>
                      </a:r>
                    </a:p>
                    <a:p>
                      <a:pPr marL="285750" indent="-285750">
                        <a:buFont typeface="Arial" panose="020B0604020202020204" pitchFamily="34" charset="0"/>
                        <a:buChar char="•"/>
                      </a:pPr>
                      <a:endPar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10" name="Rectangle 5"/>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lgn="l" rtl="0" eaLnBrk="0" fontAlgn="base" hangingPunct="0">
              <a:spcBef>
                <a:spcPct val="0"/>
              </a:spcBef>
              <a:spcAft>
                <a:spcPct val="0"/>
              </a:spcAft>
              <a:defRPr sz="4000" kern="1200">
                <a:solidFill>
                  <a:schemeClr val="tx1"/>
                </a:solidFill>
                <a:latin typeface="Arial" charset="0"/>
                <a:ea typeface="ＭＳ Ｐゴシック" charset="0"/>
                <a:cs typeface="+mj-cs"/>
              </a:defRPr>
            </a:lvl1pPr>
            <a:lvl2pPr marL="742950" indent="-285750" algn="l" rtl="0" eaLnBrk="0" fontAlgn="base" hangingPunct="0">
              <a:spcBef>
                <a:spcPct val="0"/>
              </a:spcBef>
              <a:spcAft>
                <a:spcPct val="0"/>
              </a:spcAft>
              <a:defRPr sz="4000">
                <a:solidFill>
                  <a:schemeClr val="tx1"/>
                </a:solidFill>
                <a:latin typeface="Arial" charset="0"/>
                <a:ea typeface="ＭＳ Ｐゴシック" charset="0"/>
              </a:defRPr>
            </a:lvl2pPr>
            <a:lvl3pPr marL="1143000" indent="-228600" algn="l" rtl="0" eaLnBrk="0" fontAlgn="base" hangingPunct="0">
              <a:spcBef>
                <a:spcPct val="0"/>
              </a:spcBef>
              <a:spcAft>
                <a:spcPct val="0"/>
              </a:spcAft>
              <a:defRPr sz="4000">
                <a:solidFill>
                  <a:schemeClr val="tx1"/>
                </a:solidFill>
                <a:latin typeface="Arial" charset="0"/>
                <a:ea typeface="ＭＳ Ｐゴシック" charset="0"/>
              </a:defRPr>
            </a:lvl3pPr>
            <a:lvl4pPr marL="1600200" indent="-228600" algn="l" rtl="0" eaLnBrk="0" fontAlgn="base" hangingPunct="0">
              <a:spcBef>
                <a:spcPct val="0"/>
              </a:spcBef>
              <a:spcAft>
                <a:spcPct val="0"/>
              </a:spcAft>
              <a:defRPr sz="4000">
                <a:solidFill>
                  <a:schemeClr val="tx1"/>
                </a:solidFill>
                <a:latin typeface="Arial" charset="0"/>
                <a:ea typeface="ＭＳ Ｐゴシック" charset="0"/>
              </a:defRPr>
            </a:lvl4pPr>
            <a:lvl5pPr marL="2057400" indent="-228600" algn="l" rtl="0" eaLnBrk="0" fontAlgn="base" hangingPunct="0">
              <a:spcBef>
                <a:spcPct val="0"/>
              </a:spcBef>
              <a:spcAft>
                <a:spcPct val="0"/>
              </a:spcAft>
              <a:defRPr sz="4000">
                <a:solidFill>
                  <a:schemeClr val="tx1"/>
                </a:solidFill>
                <a:latin typeface="Arial" charset="0"/>
                <a:ea typeface="ＭＳ Ｐゴシック" charset="0"/>
              </a:defRPr>
            </a:lvl5pPr>
            <a:lvl6pPr marL="2514600" indent="-228600" algn="l" rtl="0" eaLnBrk="0" fontAlgn="base" hangingPunct="0">
              <a:spcBef>
                <a:spcPct val="0"/>
              </a:spcBef>
              <a:spcAft>
                <a:spcPct val="0"/>
              </a:spcAft>
              <a:defRPr sz="4000">
                <a:solidFill>
                  <a:schemeClr val="tx1"/>
                </a:solidFill>
                <a:latin typeface="Arial" charset="0"/>
                <a:ea typeface="ＭＳ Ｐゴシック" charset="0"/>
              </a:defRPr>
            </a:lvl6pPr>
            <a:lvl7pPr marL="2971800" indent="-228600" algn="l" rtl="0" eaLnBrk="0" fontAlgn="base" hangingPunct="0">
              <a:spcBef>
                <a:spcPct val="0"/>
              </a:spcBef>
              <a:spcAft>
                <a:spcPct val="0"/>
              </a:spcAft>
              <a:defRPr sz="4000">
                <a:solidFill>
                  <a:schemeClr val="tx1"/>
                </a:solidFill>
                <a:latin typeface="Arial" charset="0"/>
                <a:ea typeface="ＭＳ Ｐゴシック" charset="0"/>
              </a:defRPr>
            </a:lvl7pPr>
            <a:lvl8pPr marL="3429000" indent="-228600" algn="l" rtl="0" eaLnBrk="0" fontAlgn="base" hangingPunct="0">
              <a:spcBef>
                <a:spcPct val="0"/>
              </a:spcBef>
              <a:spcAft>
                <a:spcPct val="0"/>
              </a:spcAft>
              <a:defRPr sz="4000">
                <a:solidFill>
                  <a:schemeClr val="tx1"/>
                </a:solidFill>
                <a:latin typeface="Arial" charset="0"/>
                <a:ea typeface="ＭＳ Ｐゴシック" charset="0"/>
              </a:defRPr>
            </a:lvl8pPr>
            <a:lvl9pPr marL="3886200" indent="-228600" algn="l" rtl="0" eaLnBrk="0" fontAlgn="base" hangingPunct="0">
              <a:spcBef>
                <a:spcPct val="0"/>
              </a:spcBef>
              <a:spcAft>
                <a:spcPct val="0"/>
              </a:spcAft>
              <a:defRPr sz="4000">
                <a:solidFill>
                  <a:schemeClr val="tx1"/>
                </a:solidFill>
                <a:latin typeface="Arial" charset="0"/>
                <a:ea typeface="ＭＳ Ｐゴシック" charset="0"/>
              </a:defRPr>
            </a:lvl9pPr>
          </a:lstStyle>
          <a:p>
            <a:pPr algn="ctr" eaLnBrk="1" hangingPunct="1">
              <a:lnSpc>
                <a:spcPct val="80000"/>
              </a:lnSpc>
              <a:spcBef>
                <a:spcPct val="20000"/>
              </a:spcBef>
              <a:defRPr/>
            </a:pPr>
            <a:r>
              <a:rPr lang="en-US" sz="2800" dirty="0" smtClean="0">
                <a:latin typeface="Cambria" charset="0"/>
              </a:rPr>
              <a:t>Starting Points: Justifying an Evaluation</a:t>
            </a:r>
          </a:p>
          <a:p>
            <a:pPr algn="ctr" eaLnBrk="1" hangingPunct="1">
              <a:lnSpc>
                <a:spcPct val="80000"/>
              </a:lnSpc>
              <a:spcBef>
                <a:spcPct val="20000"/>
              </a:spcBef>
              <a:defRPr/>
            </a:pPr>
            <a:endParaRPr lang="en-US" sz="2400" dirty="0" smtClean="0">
              <a:solidFill>
                <a:srgbClr val="D76149"/>
              </a:solidFill>
              <a:latin typeface="Verdana"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42988226"/>
              </p:ext>
            </p:extLst>
          </p:nvPr>
        </p:nvGraphicFramePr>
        <p:xfrm>
          <a:off x="304800" y="2362200"/>
          <a:ext cx="8534400" cy="3670141"/>
        </p:xfrm>
        <a:graphic>
          <a:graphicData uri="http://schemas.openxmlformats.org/drawingml/2006/table">
            <a:tbl>
              <a:tblPr firstRow="1" firstCol="1"/>
              <a:tblGrid>
                <a:gridCol w="1738489"/>
                <a:gridCol w="1995311"/>
                <a:gridCol w="4800600"/>
              </a:tblGrid>
              <a:tr h="45720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FFFFFF"/>
                    </a:solidFill>
                  </a:tcPr>
                </a:tc>
                <a:tc>
                  <a:txBody>
                    <a:bodyPr/>
                    <a:lstStyle/>
                    <a:p>
                      <a:r>
                        <a:rPr lang="en-US" sz="1800" b="1" dirty="0" smtClean="0">
                          <a:latin typeface="Cambria" panose="02040503050406030204" pitchFamily="18" charset="0"/>
                          <a:cs typeface="Arial" panose="020B0604020202020204" pitchFamily="34" charset="0"/>
                        </a:rPr>
                        <a:t>Take</a:t>
                      </a:r>
                      <a:r>
                        <a:rPr lang="en-US" sz="1800" b="1" baseline="0" dirty="0" smtClean="0">
                          <a:latin typeface="Cambria" panose="02040503050406030204" pitchFamily="18" charset="0"/>
                          <a:cs typeface="Arial" panose="020B0604020202020204" pitchFamily="34" charset="0"/>
                        </a:rPr>
                        <a:t> a Look at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solidFill>
                      <a:srgbClr val="FFFFFF"/>
                    </a:solidFill>
                  </a:tcPr>
                </a:tc>
              </a:tr>
              <a:tr h="3212941">
                <a:tc>
                  <a:txBody>
                    <a:bodyPr/>
                    <a:lstStyle/>
                    <a:p>
                      <a:pPr algn="ctr"/>
                      <a:r>
                        <a:rPr lang="en-US" sz="1400" b="1" dirty="0" smtClean="0">
                          <a:latin typeface="Cambria" panose="02040503050406030204" pitchFamily="18" charset="0"/>
                          <a:cs typeface="Arial" panose="020B0604020202020204" pitchFamily="34" charset="0"/>
                        </a:rPr>
                        <a:t>A</a:t>
                      </a:r>
                      <a:r>
                        <a:rPr lang="en-US" sz="1400" b="1" baseline="0" dirty="0" smtClean="0">
                          <a:latin typeface="Cambria" panose="02040503050406030204" pitchFamily="18" charset="0"/>
                          <a:cs typeface="Arial" panose="020B0604020202020204" pitchFamily="34" charset="0"/>
                        </a:rPr>
                        <a:t> Clear, Logical Organization</a:t>
                      </a:r>
                      <a:endParaRPr lang="en-US" sz="14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6F2"/>
                    </a:solidFill>
                  </a:tcPr>
                </a:tc>
                <a:tc>
                  <a:txBody>
                    <a:bodyPr/>
                    <a:lstStyle/>
                    <a:p>
                      <a:r>
                        <a:rPr lang="en-US" sz="1400" dirty="0" smtClean="0">
                          <a:latin typeface="Cambria" panose="02040503050406030204" pitchFamily="18" charset="0"/>
                          <a:cs typeface="Arial" panose="020B0604020202020204" pitchFamily="34" charset="0"/>
                        </a:rPr>
                        <a:t>How can</a:t>
                      </a:r>
                      <a:r>
                        <a:rPr lang="en-US" sz="1400" baseline="0" dirty="0" smtClean="0">
                          <a:latin typeface="Cambria" panose="02040503050406030204" pitchFamily="18" charset="0"/>
                          <a:cs typeface="Arial" panose="020B0604020202020204" pitchFamily="34" charset="0"/>
                        </a:rPr>
                        <a:t> I help my readers follow my argument?</a:t>
                      </a:r>
                      <a:endParaRPr lang="en-US" sz="14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Assess the genre’s basic features: A clear, logical organization. (pp. 390-91)</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Clear, Logical Organization: Using Cause-Effect Sentence Strategies (p. 400)</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Clear, Logical Organization: Using Headings and other Strategies (p. 419)</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Clear Logical Organization: Using Rhetorical Questions (pp. 415-16)</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Create an outline that will organize your causal analysis effectively for your readers (p. 429)</a:t>
                      </a:r>
                    </a:p>
                    <a:p>
                      <a:pPr marL="285750" indent="-285750">
                        <a:buFont typeface="Arial" panose="020B0604020202020204" pitchFamily="34" charset="0"/>
                        <a:buChar char="•"/>
                      </a:pPr>
                      <a:r>
                        <a:rPr kumimoji="0" lang="en-US" sz="1400" b="0" i="0" u="none" strike="noStrike" kern="1200" baseline="0" dirty="0" smtClean="0">
                          <a:solidFill>
                            <a:schemeClr val="tx1"/>
                          </a:solidFill>
                          <a:latin typeface="Cambria" panose="02040503050406030204" pitchFamily="18" charset="0"/>
                          <a:ea typeface="+mn-ea"/>
                          <a:cs typeface="Arial" panose="020B0604020202020204" pitchFamily="34" charset="0"/>
                        </a:rPr>
                        <a:t>A Troubleshooting Guide: A Clear, Logical Organization (p. 434)</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8" name="Rectangle 5"/>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ct val="80000"/>
              </a:lnSpc>
              <a:spcBef>
                <a:spcPct val="20000"/>
              </a:spcBef>
              <a:defRPr/>
            </a:pPr>
            <a:r>
              <a:rPr lang="en-US" sz="2800" dirty="0" smtClean="0">
                <a:latin typeface="Cambria" charset="0"/>
              </a:rPr>
              <a:t>Starting Points: Justifying an Evaluation</a:t>
            </a:r>
          </a:p>
          <a:p>
            <a:pPr algn="ctr" eaLnBrk="1" hangingPunct="1">
              <a:lnSpc>
                <a:spcPct val="80000"/>
              </a:lnSpc>
              <a:spcBef>
                <a:spcPct val="20000"/>
              </a:spcBef>
              <a:defRPr/>
            </a:pPr>
            <a:endParaRPr lang="en-US" sz="2400" dirty="0" smtClean="0">
              <a:solidFill>
                <a:srgbClr val="D76149"/>
              </a:solidFill>
              <a:latin typeface="Verdana"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1"/>
          <p:cNvSpPr txBox="1">
            <a:spLocks noChangeArrowheads="1"/>
          </p:cNvSpPr>
          <p:nvPr/>
        </p:nvSpPr>
        <p:spPr bwMode="auto">
          <a:xfrm>
            <a:off x="1143000" y="3657600"/>
            <a:ext cx="68580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600" dirty="0">
                <a:latin typeface="Cambria" panose="02040503050406030204" pitchFamily="18" charset="0"/>
              </a:rPr>
              <a:t>The following activities will help you choose a subject for which you can compose a causal analysis. You can use your responses to the following activities in your rough draft.</a:t>
            </a:r>
          </a:p>
        </p:txBody>
      </p:sp>
      <p:sp>
        <p:nvSpPr>
          <p:cNvPr id="33793" name="Rectangle 3"/>
          <p:cNvSpPr>
            <a:spLocks noGrp="1" noChangeArrowheads="1"/>
          </p:cNvSpPr>
          <p:nvPr>
            <p:ph type="subTitle" idx="1"/>
          </p:nvPr>
        </p:nvSpPr>
        <p:spPr>
          <a:xfrm>
            <a:off x="1023938" y="1981200"/>
            <a:ext cx="6972300" cy="1447800"/>
          </a:xfrm>
        </p:spPr>
        <p:txBody>
          <a:bodyPr/>
          <a:lstStyle/>
          <a:p>
            <a:pPr algn="ctr" eaLnBrk="1" hangingPunct="1"/>
            <a:r>
              <a:rPr lang="en-US" altLang="en-US" sz="2800" dirty="0" smtClean="0">
                <a:solidFill>
                  <a:srgbClr val="A20000"/>
                </a:solidFill>
                <a:latin typeface="Cambria" panose="02040503050406030204" pitchFamily="18" charset="0"/>
              </a:rPr>
              <a:t>Writing a Draft: Invention, Research, Planning, and Composing</a:t>
            </a:r>
          </a:p>
        </p:txBody>
      </p:sp>
      <p:sp>
        <p:nvSpPr>
          <p:cNvPr id="18434" name="Rectangle 2"/>
          <p:cNvSpPr>
            <a:spLocks noGrp="1" noChangeArrowheads="1"/>
          </p:cNvSpPr>
          <p:nvPr>
            <p:ph type="ctrTitle"/>
          </p:nvPr>
        </p:nvSpPr>
        <p:spPr>
          <a:xfrm>
            <a:off x="685800" y="1371600"/>
            <a:ext cx="7772400" cy="708025"/>
          </a:xfrm>
        </p:spPr>
        <p:txBody>
          <a:bodyPr>
            <a:normAutofit fontScale="90000"/>
          </a:bodyPr>
          <a:lstStyle/>
          <a:p>
            <a:pPr eaLnBrk="1" fontAlgn="auto" hangingPunct="1">
              <a:spcAft>
                <a:spcPts val="0"/>
              </a:spcAft>
              <a:defRPr/>
            </a:pPr>
            <a:r>
              <a:rPr dirty="0" smtClean="0">
                <a:solidFill>
                  <a:srgbClr val="15456E"/>
                </a:solidFill>
                <a:latin typeface="Cambria" pitchFamily="18" charset="0"/>
                <a:ea typeface="+mj-ea"/>
              </a:rPr>
              <a:t>Guide to Writing:</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txBox="1">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US" sz="2800" dirty="0" smtClean="0">
                <a:latin typeface="Cambria" panose="02040503050406030204" pitchFamily="18" charset="0"/>
              </a:rPr>
              <a:t>Choose a subject to evaluate.</a:t>
            </a:r>
            <a:endParaRPr lang="en-US" sz="2800" dirty="0">
              <a:latin typeface="Cambria" panose="02040503050406030204" pitchFamily="18" charset="0"/>
            </a:endParaRPr>
          </a:p>
        </p:txBody>
      </p:sp>
      <p:sp>
        <p:nvSpPr>
          <p:cNvPr id="5" name="Content Placeholder 4"/>
          <p:cNvSpPr>
            <a:spLocks noGrp="1"/>
          </p:cNvSpPr>
          <p:nvPr>
            <p:ph sz="quarter" idx="1"/>
          </p:nvPr>
        </p:nvSpPr>
        <p:spPr/>
        <p:txBody>
          <a:bodyPr/>
          <a:lstStyle/>
          <a:p>
            <a:pPr eaLnBrk="1" hangingPunct="1">
              <a:spcAft>
                <a:spcPts val="1200"/>
              </a:spcAft>
              <a:buClr>
                <a:srgbClr val="A20000"/>
              </a:buClr>
              <a:defRPr/>
            </a:pPr>
            <a:r>
              <a:rPr lang="en-US" sz="2400" dirty="0">
                <a:latin typeface="Cambria" pitchFamily="18" charset="0"/>
              </a:rPr>
              <a:t>The subject you choose must be:</a:t>
            </a:r>
          </a:p>
          <a:p>
            <a:pPr lvl="1" eaLnBrk="1" hangingPunct="1">
              <a:spcBef>
                <a:spcPts val="100"/>
              </a:spcBef>
              <a:spcAft>
                <a:spcPts val="1200"/>
              </a:spcAft>
              <a:buClr>
                <a:srgbClr val="A20000"/>
              </a:buClr>
              <a:defRPr/>
            </a:pPr>
            <a:r>
              <a:rPr lang="en-US" sz="2200" dirty="0">
                <a:latin typeface="Cambria" pitchFamily="18" charset="0"/>
              </a:rPr>
              <a:t>one that you can show exists (using examples or statistics);</a:t>
            </a:r>
          </a:p>
          <a:p>
            <a:pPr lvl="1" eaLnBrk="1" hangingPunct="1">
              <a:spcBef>
                <a:spcPts val="100"/>
              </a:spcBef>
              <a:spcAft>
                <a:spcPts val="1200"/>
              </a:spcAft>
              <a:buClr>
                <a:srgbClr val="A20000"/>
              </a:buClr>
              <a:defRPr/>
            </a:pPr>
            <a:r>
              <a:rPr lang="en-US" sz="2200" dirty="0">
                <a:latin typeface="Cambria" pitchFamily="18" charset="0"/>
              </a:rPr>
              <a:t>one that has no definitive, proven causes/effects;</a:t>
            </a:r>
          </a:p>
          <a:p>
            <a:pPr lvl="1" eaLnBrk="1" hangingPunct="1">
              <a:spcBef>
                <a:spcPts val="100"/>
              </a:spcBef>
              <a:spcAft>
                <a:spcPts val="1200"/>
              </a:spcAft>
              <a:buClr>
                <a:srgbClr val="A20000"/>
              </a:buClr>
              <a:defRPr/>
            </a:pPr>
            <a:r>
              <a:rPr lang="en-US" sz="2200" dirty="0">
                <a:latin typeface="Cambria" pitchFamily="18" charset="0"/>
              </a:rPr>
              <a:t>one that you can research, as necessary, in the time you have;</a:t>
            </a:r>
          </a:p>
          <a:p>
            <a:pPr lvl="1" eaLnBrk="1" hangingPunct="1">
              <a:spcBef>
                <a:spcPts val="100"/>
              </a:spcBef>
              <a:spcAft>
                <a:spcPts val="1200"/>
              </a:spcAft>
              <a:buClr>
                <a:srgbClr val="A20000"/>
              </a:buClr>
              <a:defRPr/>
            </a:pPr>
            <a:r>
              <a:rPr lang="en-US" sz="2200" dirty="0">
                <a:latin typeface="Cambria" pitchFamily="18" charset="0"/>
              </a:rPr>
              <a:t>one that will puzzle/interest you and your readers.</a:t>
            </a:r>
          </a:p>
          <a:p>
            <a:pPr eaLnBrk="1" hangingPunct="1">
              <a:spcAft>
                <a:spcPts val="100"/>
              </a:spcAft>
              <a:buClr>
                <a:srgbClr val="A20000"/>
              </a:buClr>
              <a:defRPr/>
            </a:pPr>
            <a:r>
              <a:rPr lang="en-US" sz="2400" dirty="0">
                <a:latin typeface="Cambria" pitchFamily="18" charset="0"/>
              </a:rPr>
              <a:t>You can choose subjects related to school, your community, or work</a:t>
            </a:r>
            <a:r>
              <a:rPr lang="en-US" sz="2400" dirty="0" smtClean="0">
                <a:latin typeface="Cambria" pitchFamily="18" charset="0"/>
              </a:rPr>
              <a:t>.</a:t>
            </a:r>
            <a:endParaRPr lang="en-US" sz="2400" dirty="0">
              <a:latin typeface="Cambria"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67063721"/>
              </p:ext>
            </p:extLst>
          </p:nvPr>
        </p:nvGraphicFramePr>
        <p:xfrm>
          <a:off x="457200" y="1295400"/>
          <a:ext cx="7848600" cy="3870959"/>
        </p:xfrm>
        <a:graphic>
          <a:graphicData uri="http://schemas.openxmlformats.org/drawingml/2006/table">
            <a:tbl>
              <a:tblPr firstRow="1" firstCol="1">
                <a:tableStyleId>{0660B408-B3CF-4A94-85FC-2B1E0A45F4A2}</a:tableStyleId>
              </a:tblPr>
              <a:tblGrid>
                <a:gridCol w="7848600"/>
              </a:tblGrid>
              <a:tr h="370840">
                <a:tc>
                  <a:txBody>
                    <a:bodyPr/>
                    <a:lstStyle/>
                    <a:p>
                      <a:r>
                        <a:rPr lang="en-US" sz="2400" dirty="0" smtClean="0">
                          <a:solidFill>
                            <a:srgbClr val="006000"/>
                          </a:solidFill>
                          <a:latin typeface="Verdana"/>
                          <a:cs typeface="Verdana"/>
                        </a:rPr>
                        <a:t>Test Your Choice</a:t>
                      </a:r>
                      <a:endParaRPr lang="en-US" sz="2400" dirty="0">
                        <a:solidFill>
                          <a:srgbClr val="006000"/>
                        </a:solidFill>
                        <a:latin typeface="Verdana"/>
                        <a:cs typeface="Verdana"/>
                      </a:endParaRPr>
                    </a:p>
                  </a:txBody>
                  <a:tcPr>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000" b="1" dirty="0" smtClean="0">
                          <a:latin typeface="Cambria"/>
                          <a:cs typeface="Cambria"/>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000" b="1" dirty="0" smtClean="0">
                          <a:latin typeface="Cambria"/>
                          <a:cs typeface="Cambria"/>
                        </a:rPr>
                        <a:t>Choosing a Subject</a:t>
                      </a:r>
                    </a:p>
                  </a:txBody>
                  <a:tcPr/>
                </a:tc>
              </a:tr>
              <a:tr h="370840">
                <a:tc>
                  <a: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altLang="en-US" sz="2000" b="0" dirty="0" smtClean="0">
                          <a:latin typeface="Cambria"/>
                          <a:cs typeface="Cambria"/>
                        </a:rPr>
                        <a:t>Make your choice and ask yourself the following questions:</a:t>
                      </a:r>
                    </a:p>
                  </a:txBody>
                  <a:tcPr/>
                </a:tc>
              </a:tr>
              <a:tr h="370840">
                <a:tc>
                  <a:txBody>
                    <a:bodyPr/>
                    <a:lstStyle/>
                    <a:p>
                      <a:pPr marL="742950" marR="0" lvl="1" indent="-285750" algn="l" defTabSz="914400" rtl="0" eaLnBrk="1" fontAlgn="auto" latinLnBrk="0" hangingPunct="1">
                        <a:lnSpc>
                          <a:spcPct val="100000"/>
                        </a:lnSpc>
                        <a:spcBef>
                          <a:spcPts val="0"/>
                        </a:spcBef>
                        <a:spcAft>
                          <a:spcPts val="1200"/>
                        </a:spcAft>
                        <a:buClr>
                          <a:srgbClr val="A20000"/>
                        </a:buClr>
                        <a:buSzTx/>
                        <a:buFont typeface="Arial"/>
                        <a:buChar char="•"/>
                        <a:tabLst/>
                        <a:defRPr/>
                      </a:pPr>
                      <a:r>
                        <a:rPr lang="en-US" altLang="en-US" sz="1800" b="0" dirty="0" smtClean="0">
                          <a:latin typeface="Cambria"/>
                          <a:cs typeface="Cambria"/>
                        </a:rPr>
                        <a:t>Do I know enough about the subject, or can I learn enough in the time I have?</a:t>
                      </a:r>
                    </a:p>
                    <a:p>
                      <a:pPr marL="742950" marR="0" lvl="1" indent="-285750" algn="l" defTabSz="914400" rtl="0" eaLnBrk="1" fontAlgn="auto" latinLnBrk="0" hangingPunct="1">
                        <a:lnSpc>
                          <a:spcPct val="100000"/>
                        </a:lnSpc>
                        <a:spcBef>
                          <a:spcPts val="0"/>
                        </a:spcBef>
                        <a:spcAft>
                          <a:spcPts val="1200"/>
                        </a:spcAft>
                        <a:buClr>
                          <a:srgbClr val="A20000"/>
                        </a:buClr>
                        <a:buSzTx/>
                        <a:buFont typeface="Arial"/>
                        <a:buChar char="•"/>
                        <a:tabLst/>
                        <a:defRPr/>
                      </a:pPr>
                      <a:r>
                        <a:rPr lang="en-US" altLang="en-US" sz="1800" b="0" dirty="0" smtClean="0">
                          <a:latin typeface="Cambria"/>
                          <a:cs typeface="Cambria"/>
                        </a:rPr>
                        <a:t>Do I know what causes or effects readers would be likely to think of, and do I have any ideas about what causes or effects might surprise and interest them?</a:t>
                      </a:r>
                    </a:p>
                  </a:txBody>
                  <a:tcPr/>
                </a:tc>
              </a:tr>
              <a:tr h="370840">
                <a:tc>
                  <a:txBody>
                    <a:bodyPr/>
                    <a:lstStyle/>
                    <a:p>
                      <a:pPr marL="0" marR="0" lvl="0" indent="0" algn="l" defTabSz="914400" rtl="0" eaLnBrk="1" fontAlgn="auto" latinLnBrk="0" hangingPunct="1">
                        <a:lnSpc>
                          <a:spcPct val="100000"/>
                        </a:lnSpc>
                        <a:spcBef>
                          <a:spcPts val="0"/>
                        </a:spcBef>
                        <a:spcAft>
                          <a:spcPts val="0"/>
                        </a:spcAft>
                        <a:buClr>
                          <a:srgbClr val="800000"/>
                        </a:buClr>
                        <a:buSzTx/>
                        <a:buFont typeface="Arial"/>
                        <a:buNone/>
                        <a:tabLst/>
                        <a:defRPr/>
                      </a:pPr>
                      <a:r>
                        <a:rPr lang="en-US" altLang="en-US" sz="2000" b="0" dirty="0" smtClean="0">
                          <a:latin typeface="Cambria"/>
                          <a:cs typeface="Cambria"/>
                        </a:rPr>
                        <a:t>Get together with two or three students and take turns presenting your subject and listening to others</a:t>
                      </a:r>
                      <a:r>
                        <a:rPr lang="ja-JP" altLang="en-US" sz="2000" b="0" dirty="0" smtClean="0">
                          <a:latin typeface="Cambria"/>
                          <a:cs typeface="Cambria"/>
                        </a:rPr>
                        <a:t>’</a:t>
                      </a:r>
                      <a:r>
                        <a:rPr lang="en-US" altLang="ja-JP" sz="2000" b="0" dirty="0" smtClean="0">
                          <a:latin typeface="Cambria"/>
                          <a:cs typeface="Cambria"/>
                        </a:rPr>
                        <a:t> descriptions.</a:t>
                      </a:r>
                      <a:endParaRPr lang="en-US" altLang="en-US" sz="2000" b="0" dirty="0" smtClean="0">
                        <a:latin typeface="Cambria"/>
                        <a:cs typeface="Cambria"/>
                      </a:endParaRPr>
                    </a:p>
                  </a:txBody>
                  <a:tcPr/>
                </a:tc>
              </a:tr>
            </a:tbl>
          </a:graphicData>
        </a:graphic>
      </p:graphicFrame>
      <p:grpSp>
        <p:nvGrpSpPr>
          <p:cNvPr id="8" name="Group 7"/>
          <p:cNvGrpSpPr/>
          <p:nvPr/>
        </p:nvGrpSpPr>
        <p:grpSpPr>
          <a:xfrm>
            <a:off x="457200" y="1295400"/>
            <a:ext cx="8153400" cy="533400"/>
            <a:chOff x="457200" y="1295400"/>
            <a:chExt cx="8229600" cy="533400"/>
          </a:xfrm>
        </p:grpSpPr>
        <p:sp>
          <p:nvSpPr>
            <p:cNvPr id="4" name="Rectangle 3"/>
            <p:cNvSpPr/>
            <p:nvPr/>
          </p:nvSpPr>
          <p:spPr>
            <a:xfrm>
              <a:off x="457200" y="1295400"/>
              <a:ext cx="3124200" cy="533400"/>
            </a:xfrm>
            <a:prstGeom prst="rect">
              <a:avLst/>
            </a:prstGeom>
            <a:noFill/>
            <a:ln w="28575" cmpd="sng">
              <a:solidFill>
                <a:srgbClr val="006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flipH="1">
              <a:off x="3581400" y="1524000"/>
              <a:ext cx="5105400" cy="0"/>
            </a:xfrm>
            <a:prstGeom prst="line">
              <a:avLst/>
            </a:prstGeom>
            <a:ln w="28575" cmpd="sng">
              <a:solidFill>
                <a:srgbClr val="006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482907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46810588"/>
              </p:ext>
            </p:extLst>
          </p:nvPr>
        </p:nvGraphicFramePr>
        <p:xfrm>
          <a:off x="762000" y="2743200"/>
          <a:ext cx="7848600" cy="3841894"/>
        </p:xfrm>
        <a:graphic>
          <a:graphicData uri="http://schemas.openxmlformats.org/drawingml/2006/table">
            <a:tbl>
              <a:tblPr firstRow="1" firstCol="1"/>
              <a:tblGrid>
                <a:gridCol w="1828800"/>
                <a:gridCol w="6019800"/>
              </a:tblGrid>
              <a:tr h="448867">
                <a:tc>
                  <a:txBody>
                    <a:bodyPr/>
                    <a:lstStyle/>
                    <a:p>
                      <a:r>
                        <a:rPr lang="en-US" sz="1800" b="1" dirty="0" smtClean="0">
                          <a:latin typeface="Cambria" panose="02040503050406030204" pitchFamily="18" charset="0"/>
                          <a:cs typeface="Arial" panose="020B0604020202020204" pitchFamily="34" charset="0"/>
                        </a:rPr>
                        <a:t>Consider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FFFFF"/>
                    </a:solidFill>
                  </a:tcPr>
                </a:tc>
                <a:tc>
                  <a:txBody>
                    <a:bodyPr/>
                    <a:lstStyle/>
                    <a:p>
                      <a:pPr marL="0" indent="0">
                        <a:buFont typeface="Arial" panose="020B0604020202020204" pitchFamily="34" charset="0"/>
                        <a:buNone/>
                      </a:pPr>
                      <a:r>
                        <a:rPr lang="en-US" sz="1800" b="1" dirty="0" smtClean="0">
                          <a:latin typeface="Cambria" panose="02040503050406030204" pitchFamily="18" charset="0"/>
                          <a:cs typeface="Arial" panose="020B0604020202020204" pitchFamily="34" charset="0"/>
                        </a:rPr>
                        <a:t>Ask Yourself</a:t>
                      </a:r>
                      <a:r>
                        <a:rPr lang="en-US" sz="1800" b="1" baseline="0" dirty="0" smtClean="0">
                          <a:latin typeface="Cambria" panose="02040503050406030204" pitchFamily="18" charset="0"/>
                          <a:cs typeface="Arial" panose="020B0604020202020204" pitchFamily="34" charset="0"/>
                        </a:rPr>
                        <a:t> .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761347">
                <a:tc>
                  <a:txBody>
                    <a:bodyPr/>
                    <a:lstStyle/>
                    <a:p>
                      <a:r>
                        <a:rPr lang="en-US" sz="1400" b="1" dirty="0" smtClean="0">
                          <a:latin typeface="Cambria" panose="02040503050406030204" pitchFamily="18" charset="0"/>
                          <a:cs typeface="Arial" panose="020B0604020202020204" pitchFamily="34" charset="0"/>
                        </a:rPr>
                        <a:t>WHAT</a:t>
                      </a:r>
                      <a:r>
                        <a:rPr lang="en-US" sz="1400" b="1" baseline="0" dirty="0" smtClean="0">
                          <a:latin typeface="Cambria" panose="02040503050406030204" pitchFamily="18" charset="0"/>
                          <a:cs typeface="Arial" panose="020B0604020202020204" pitchFamily="34" charset="0"/>
                        </a:rPr>
                        <a:t> DO I THINK?</a:t>
                      </a:r>
                      <a:endParaRPr lang="en-US" sz="14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pPr>
                        <a:spcAft>
                          <a:spcPts val="800"/>
                        </a:spcAft>
                      </a:pPr>
                      <a:r>
                        <a:rPr lang="en-US" sz="1500" b="1" dirty="0" smtClean="0">
                          <a:latin typeface="Cambria" panose="02040503050406030204" pitchFamily="18" charset="0"/>
                          <a:cs typeface="Arial" panose="020B0604020202020204" pitchFamily="34" charset="0"/>
                        </a:rPr>
                        <a:t>Why</a:t>
                      </a:r>
                      <a:r>
                        <a:rPr lang="en-US" sz="1500" b="1" baseline="0" dirty="0" smtClean="0">
                          <a:latin typeface="Cambria" panose="02040503050406030204" pitchFamily="18" charset="0"/>
                          <a:cs typeface="Arial" panose="020B0604020202020204" pitchFamily="34" charset="0"/>
                        </a:rPr>
                        <a:t> do I find this subject intriguing?</a:t>
                      </a:r>
                    </a:p>
                    <a:p>
                      <a:pPr marL="285750" indent="-285750">
                        <a:spcAft>
                          <a:spcPts val="200"/>
                        </a:spcAft>
                        <a:buFont typeface="Wingdings" charset="2"/>
                        <a:buChar char="Ø"/>
                      </a:pPr>
                      <a:r>
                        <a:rPr lang="en-US" sz="1500" dirty="0" smtClean="0">
                          <a:latin typeface="Cambria" panose="02040503050406030204" pitchFamily="18" charset="0"/>
                          <a:cs typeface="Arial" panose="020B0604020202020204" pitchFamily="34" charset="0"/>
                        </a:rPr>
                        <a:t>I </a:t>
                      </a:r>
                      <a:r>
                        <a:rPr lang="en-US" sz="1500" dirty="0" smtClean="0">
                          <a:latin typeface="Cambria" panose="02040503050406030204" pitchFamily="18" charset="0"/>
                          <a:cs typeface="Arial" panose="020B0604020202020204" pitchFamily="34" charset="0"/>
                        </a:rPr>
                        <a:t>think X is important because ______ .</a:t>
                      </a:r>
                    </a:p>
                    <a:p>
                      <a:pPr marL="285750" indent="-285750">
                        <a:spcAft>
                          <a:spcPts val="200"/>
                        </a:spcAft>
                        <a:buFont typeface="Wingdings" charset="2"/>
                        <a:buChar char="Ø"/>
                      </a:pPr>
                      <a:r>
                        <a:rPr lang="en-US" sz="1500" dirty="0" smtClean="0">
                          <a:latin typeface="Cambria" panose="02040503050406030204" pitchFamily="18" charset="0"/>
                          <a:cs typeface="Arial" panose="020B0604020202020204" pitchFamily="34" charset="0"/>
                        </a:rPr>
                        <a:t>X is changing the way we think/do ______.</a:t>
                      </a:r>
                    </a:p>
                    <a:p>
                      <a:pPr marL="285750" indent="-285750">
                        <a:spcAft>
                          <a:spcPts val="200"/>
                        </a:spcAft>
                        <a:buFont typeface="Wingdings" charset="2"/>
                        <a:buChar char="Ø"/>
                      </a:pPr>
                      <a:r>
                        <a:rPr lang="en-US" sz="1500" dirty="0" smtClean="0">
                          <a:latin typeface="Cambria" panose="02040503050406030204" pitchFamily="18" charset="0"/>
                          <a:cs typeface="Arial" panose="020B0604020202020204" pitchFamily="34" charset="0"/>
                        </a:rPr>
                        <a:t>X</a:t>
                      </a:r>
                      <a:r>
                        <a:rPr lang="en-US" sz="1500" baseline="0" dirty="0" smtClean="0">
                          <a:latin typeface="Cambria" panose="02040503050406030204" pitchFamily="18" charset="0"/>
                          <a:cs typeface="Arial" panose="020B0604020202020204" pitchFamily="34" charset="0"/>
                        </a:rPr>
                        <a:t> has widespread effects, such as ______.</a:t>
                      </a:r>
                    </a:p>
                    <a:p>
                      <a:pPr marL="285750" indent="-285750">
                        <a:spcAft>
                          <a:spcPts val="200"/>
                        </a:spcAft>
                        <a:buFont typeface="Wingdings" charset="2"/>
                        <a:buChar char="Ø"/>
                      </a:pPr>
                      <a:r>
                        <a:rPr lang="en-US" sz="1500" baseline="0" dirty="0" smtClean="0">
                          <a:latin typeface="Cambria" panose="02040503050406030204" pitchFamily="18" charset="0"/>
                          <a:cs typeface="Arial" panose="020B0604020202020204" pitchFamily="34" charset="0"/>
                        </a:rPr>
                        <a:t>I know what the obvious causes/effects of X are, but I’m curious about the underlying cultural/psychological/ideological causes/effects because _________.</a:t>
                      </a:r>
                      <a:endParaRPr lang="en-US" sz="15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3587">
                <a:tc>
                  <a:txBody>
                    <a:bodyPr/>
                    <a:lstStyle/>
                    <a:p>
                      <a:r>
                        <a:rPr lang="en-US" sz="1400" b="1" dirty="0" smtClean="0">
                          <a:latin typeface="Cambria" panose="02040503050406030204" pitchFamily="18" charset="0"/>
                          <a:cs typeface="Arial" panose="020B0604020202020204" pitchFamily="34" charset="0"/>
                        </a:rPr>
                        <a:t>WHAT DO MY READERS</a:t>
                      </a:r>
                      <a:r>
                        <a:rPr lang="en-US" sz="1400" b="1" baseline="0" dirty="0" smtClean="0">
                          <a:latin typeface="Cambria" panose="02040503050406030204" pitchFamily="18" charset="0"/>
                          <a:cs typeface="Arial" panose="020B0604020202020204" pitchFamily="34" charset="0"/>
                        </a:rPr>
                        <a:t> THINK?</a:t>
                      </a:r>
                      <a:endParaRPr lang="en-US" sz="14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solidFill>
                      <a:srgbClr val="ABE9FF"/>
                    </a:solidFill>
                  </a:tcPr>
                </a:tc>
                <a:tc>
                  <a:txBody>
                    <a:bodyPr/>
                    <a:lstStyle/>
                    <a:p>
                      <a:pPr>
                        <a:spcAft>
                          <a:spcPts val="800"/>
                        </a:spcAft>
                      </a:pPr>
                      <a:r>
                        <a:rPr lang="en-US" sz="1500" b="1" dirty="0" smtClean="0">
                          <a:latin typeface="Cambria" panose="02040503050406030204" pitchFamily="18" charset="0"/>
                          <a:cs typeface="Arial" panose="020B0604020202020204" pitchFamily="34" charset="0"/>
                        </a:rPr>
                        <a:t>What</a:t>
                      </a:r>
                      <a:r>
                        <a:rPr lang="en-US" sz="1500" b="1" baseline="0" dirty="0" smtClean="0">
                          <a:latin typeface="Cambria" panose="02040503050406030204" pitchFamily="18" charset="0"/>
                          <a:cs typeface="Arial" panose="020B0604020202020204" pitchFamily="34" charset="0"/>
                        </a:rPr>
                        <a:t> will readers know about the subject</a:t>
                      </a:r>
                      <a:r>
                        <a:rPr lang="en-US" sz="1500" b="1" baseline="0" dirty="0" smtClean="0">
                          <a:latin typeface="Cambria" panose="02040503050406030204" pitchFamily="18" charset="0"/>
                          <a:cs typeface="Arial" panose="020B0604020202020204" pitchFamily="34" charset="0"/>
                        </a:rPr>
                        <a:t>?</a:t>
                      </a:r>
                      <a:endParaRPr lang="en-US" sz="1500" b="1" baseline="0" dirty="0" smtClean="0">
                        <a:latin typeface="Cambria" panose="02040503050406030204" pitchFamily="18" charset="0"/>
                        <a:cs typeface="Arial" panose="020B0604020202020204" pitchFamily="34" charset="0"/>
                      </a:endParaRP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My readers will probably be familiar with X because _____.</a:t>
                      </a: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X is likely to be new to my readers, so I will need to show that it is widespread and serious by providing evidence such as ______.</a:t>
                      </a: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My readers are likely to be curious about X because ______.</a:t>
                      </a:r>
                      <a:endParaRPr lang="en-US" sz="1500" b="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Content Placeholder 1"/>
          <p:cNvSpPr>
            <a:spLocks noGrp="1"/>
          </p:cNvSpPr>
          <p:nvPr>
            <p:ph sz="quarter" idx="1"/>
          </p:nvPr>
        </p:nvSpPr>
        <p:spPr>
          <a:xfrm>
            <a:off x="640080" y="1371600"/>
            <a:ext cx="7970520" cy="1524000"/>
          </a:xfrm>
        </p:spPr>
        <p:txBody>
          <a:bodyPr/>
          <a:lstStyle/>
          <a:p>
            <a:pPr eaLnBrk="1" hangingPunct="1">
              <a:spcAft>
                <a:spcPts val="200"/>
              </a:spcAft>
              <a:buClr>
                <a:srgbClr val="A20000"/>
              </a:buClr>
              <a:defRPr/>
            </a:pPr>
            <a:r>
              <a:rPr lang="en-US" sz="2000" dirty="0">
                <a:latin typeface="Cambria" pitchFamily="18" charset="0"/>
              </a:rPr>
              <a:t>Once you have chosen a subject, consider</a:t>
            </a:r>
          </a:p>
          <a:p>
            <a:pPr lvl="1" eaLnBrk="1" hangingPunct="1">
              <a:spcAft>
                <a:spcPts val="0"/>
              </a:spcAft>
              <a:buClr>
                <a:srgbClr val="A20000"/>
              </a:buClr>
              <a:defRPr/>
            </a:pPr>
            <a:r>
              <a:rPr lang="en-US" sz="1700" dirty="0">
                <a:latin typeface="Cambria" pitchFamily="18" charset="0"/>
              </a:rPr>
              <a:t>how to present it in a way that interests readers;</a:t>
            </a:r>
          </a:p>
          <a:p>
            <a:pPr lvl="1" eaLnBrk="1" hangingPunct="1">
              <a:spcAft>
                <a:spcPts val="0"/>
              </a:spcAft>
              <a:buClr>
                <a:srgbClr val="A20000"/>
              </a:buClr>
              <a:defRPr/>
            </a:pPr>
            <a:r>
              <a:rPr lang="en-US" sz="1700" dirty="0">
                <a:latin typeface="Cambria" pitchFamily="18" charset="0"/>
              </a:rPr>
              <a:t>what you think of your subject;</a:t>
            </a:r>
          </a:p>
          <a:p>
            <a:pPr lvl="1" eaLnBrk="1" hangingPunct="1">
              <a:spcAft>
                <a:spcPts val="0"/>
              </a:spcAft>
              <a:buClr>
                <a:srgbClr val="A20000"/>
              </a:buClr>
              <a:defRPr/>
            </a:pPr>
            <a:r>
              <a:rPr lang="en-US" sz="1700" dirty="0">
                <a:latin typeface="Cambria" pitchFamily="18" charset="0"/>
              </a:rPr>
              <a:t>what your readers are likely to think of it</a:t>
            </a:r>
            <a:r>
              <a:rPr lang="en-US" sz="1700" dirty="0" smtClean="0">
                <a:latin typeface="Cambria" pitchFamily="18" charset="0"/>
              </a:rPr>
              <a:t>.</a:t>
            </a:r>
            <a:endParaRPr lang="en-US" sz="1700" dirty="0"/>
          </a:p>
        </p:txBody>
      </p:sp>
      <p:sp>
        <p:nvSpPr>
          <p:cNvPr id="5" name="Title 4"/>
          <p:cNvSpPr>
            <a:spLocks noGrp="1"/>
          </p:cNvSpPr>
          <p:nvPr>
            <p:ph type="title"/>
          </p:nvPr>
        </p:nvSpPr>
        <p:spPr/>
        <p:txBody>
          <a:bodyPr/>
          <a:lstStyle/>
          <a:p>
            <a:r>
              <a:rPr lang="en-US" sz="2800" dirty="0" smtClean="0">
                <a:solidFill>
                  <a:schemeClr val="tx1"/>
                </a:solidFill>
                <a:latin typeface="Cambria" panose="02040503050406030204" pitchFamily="18" charset="0"/>
              </a:rPr>
              <a:t>Present the subject to your readers.</a:t>
            </a:r>
            <a:endParaRPr lang="en-US" sz="2800" dirty="0">
              <a:solidFill>
                <a:schemeClr val="tx1"/>
              </a:solidFill>
              <a:latin typeface="Cambria" panose="020405030504060302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70068181"/>
              </p:ext>
            </p:extLst>
          </p:nvPr>
        </p:nvGraphicFramePr>
        <p:xfrm>
          <a:off x="533400" y="1292644"/>
          <a:ext cx="8305800" cy="5367236"/>
        </p:xfrm>
        <a:graphic>
          <a:graphicData uri="http://schemas.openxmlformats.org/drawingml/2006/table">
            <a:tbl>
              <a:tblPr firstRow="1" firstCol="1"/>
              <a:tblGrid>
                <a:gridCol w="1954306"/>
                <a:gridCol w="6351494"/>
              </a:tblGrid>
              <a:tr h="459956">
                <a:tc>
                  <a:txBody>
                    <a:bodyPr/>
                    <a:lstStyle/>
                    <a:p>
                      <a:r>
                        <a:rPr lang="en-US" sz="1800" b="1" dirty="0" smtClean="0">
                          <a:latin typeface="Cambria" panose="02040503050406030204" pitchFamily="18" charset="0"/>
                          <a:cs typeface="Arial" panose="020B0604020202020204" pitchFamily="34" charset="0"/>
                        </a:rPr>
                        <a:t>Consider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FFFFF"/>
                    </a:solidFill>
                  </a:tcPr>
                </a:tc>
                <a:tc>
                  <a:txBody>
                    <a:bodyPr/>
                    <a:lstStyle/>
                    <a:p>
                      <a:pPr marL="0" indent="0">
                        <a:buFont typeface="Arial" panose="020B0604020202020204" pitchFamily="34" charset="0"/>
                        <a:buNone/>
                      </a:pPr>
                      <a:r>
                        <a:rPr lang="en-US" sz="1800" b="1" dirty="0" smtClean="0">
                          <a:latin typeface="Cambria" panose="02040503050406030204" pitchFamily="18" charset="0"/>
                          <a:cs typeface="Arial" panose="020B0604020202020204" pitchFamily="34" charset="0"/>
                        </a:rPr>
                        <a:t>Ask Yourself</a:t>
                      </a:r>
                      <a:r>
                        <a:rPr lang="en-US" sz="1800" b="1" baseline="0" dirty="0" smtClean="0">
                          <a:latin typeface="Cambria" panose="02040503050406030204" pitchFamily="18" charset="0"/>
                          <a:cs typeface="Arial" panose="020B0604020202020204" pitchFamily="34" charset="0"/>
                        </a:rPr>
                        <a:t> . . . </a:t>
                      </a:r>
                      <a:endParaRPr lang="en-US" sz="18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209800">
                <a:tc>
                  <a:txBody>
                    <a:bodyPr/>
                    <a:lstStyle/>
                    <a:p>
                      <a:r>
                        <a:rPr lang="en-US" sz="1400" b="1" dirty="0" smtClean="0">
                          <a:latin typeface="Cambria" panose="02040503050406030204" pitchFamily="18" charset="0"/>
                          <a:cs typeface="Arial" panose="020B0604020202020204" pitchFamily="34" charset="0"/>
                        </a:rPr>
                        <a:t>WHAT</a:t>
                      </a:r>
                      <a:r>
                        <a:rPr lang="en-US" sz="1400" b="1" baseline="0" dirty="0" smtClean="0">
                          <a:latin typeface="Cambria" panose="02040503050406030204" pitchFamily="18" charset="0"/>
                          <a:cs typeface="Arial" panose="020B0604020202020204" pitchFamily="34" charset="0"/>
                        </a:rPr>
                        <a:t> DO I THINK?</a:t>
                      </a:r>
                      <a:endParaRPr lang="en-US" sz="14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pPr marL="0" indent="0">
                        <a:spcAft>
                          <a:spcPts val="500"/>
                        </a:spcAft>
                        <a:buFont typeface="Arial" panose="020B0604020202020204" pitchFamily="34" charset="0"/>
                        <a:buNone/>
                      </a:pPr>
                      <a:r>
                        <a:rPr lang="en-US" sz="1500" b="1" dirty="0" smtClean="0">
                          <a:latin typeface="Cambria" panose="02040503050406030204" pitchFamily="18" charset="0"/>
                          <a:cs typeface="Arial" panose="020B0604020202020204" pitchFamily="34" charset="0"/>
                        </a:rPr>
                        <a:t>Which</a:t>
                      </a:r>
                      <a:r>
                        <a:rPr lang="en-US" sz="1500" b="1" baseline="0" dirty="0" smtClean="0">
                          <a:latin typeface="Cambria" panose="02040503050406030204" pitchFamily="18" charset="0"/>
                          <a:cs typeface="Arial" panose="020B0604020202020204" pitchFamily="34" charset="0"/>
                        </a:rPr>
                        <a:t> possible causes/effects will surprise readers or help them think about the subject in a constructive new way?</a:t>
                      </a: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I think X will enable readers to understand that ______.</a:t>
                      </a:r>
                    </a:p>
                    <a:p>
                      <a:pPr marL="285750" indent="-285750">
                        <a:spcAft>
                          <a:spcPts val="900"/>
                        </a:spcAft>
                        <a:buFont typeface="Wingdings" charset="2"/>
                        <a:buChar char="Ø"/>
                      </a:pPr>
                      <a:r>
                        <a:rPr lang="en-US" sz="1500" b="0" baseline="0" dirty="0" smtClean="0">
                          <a:latin typeface="Cambria" panose="02040503050406030204" pitchFamily="18" charset="0"/>
                          <a:cs typeface="Arial" panose="020B0604020202020204" pitchFamily="34" charset="0"/>
                        </a:rPr>
                        <a:t>Thinking about X will challenge readers to _______.</a:t>
                      </a:r>
                    </a:p>
                    <a:p>
                      <a:pPr marL="0" indent="0">
                        <a:spcAft>
                          <a:spcPts val="500"/>
                        </a:spcAft>
                        <a:buFont typeface="Arial" panose="020B0604020202020204" pitchFamily="34" charset="0"/>
                        <a:buNone/>
                      </a:pPr>
                      <a:r>
                        <a:rPr lang="en-US" sz="1500" b="1" baseline="0" dirty="0" smtClean="0">
                          <a:latin typeface="Cambria" panose="02040503050406030204" pitchFamily="18" charset="0"/>
                          <a:cs typeface="Arial" panose="020B0604020202020204" pitchFamily="34" charset="0"/>
                        </a:rPr>
                        <a:t>How do your subject and its causes/effects compare or contrast with other, more familiar subjects?</a:t>
                      </a:r>
                      <a:endParaRPr lang="en-US" sz="1500" b="0" baseline="0" dirty="0" smtClean="0">
                        <a:latin typeface="Cambria" panose="02040503050406030204" pitchFamily="18" charset="0"/>
                        <a:cs typeface="Arial" panose="020B0604020202020204" pitchFamily="34" charset="0"/>
                      </a:endParaRP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X is like Y in that they are both caused by _____.</a:t>
                      </a:r>
                    </a:p>
                    <a:p>
                      <a:pPr marL="285750" indent="-285750">
                        <a:buFont typeface="Wingdings" charset="2"/>
                        <a:buChar char="Ø"/>
                      </a:pPr>
                      <a:r>
                        <a:rPr lang="en-US" sz="1500" b="0" baseline="0" dirty="0" smtClean="0">
                          <a:latin typeface="Cambria" panose="02040503050406030204" pitchFamily="18" charset="0"/>
                          <a:cs typeface="Arial" panose="020B0604020202020204" pitchFamily="34" charset="0"/>
                        </a:rPr>
                        <a:t>Whereas Y is _______, X is ________.</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5802">
                <a:tc>
                  <a:txBody>
                    <a:bodyPr/>
                    <a:lstStyle/>
                    <a:p>
                      <a:r>
                        <a:rPr lang="en-US" sz="1400" b="1" dirty="0" smtClean="0">
                          <a:latin typeface="Cambria" panose="02040503050406030204" pitchFamily="18" charset="0"/>
                          <a:cs typeface="Arial" panose="020B0604020202020204" pitchFamily="34" charset="0"/>
                        </a:rPr>
                        <a:t>WHAT DO MY READERS</a:t>
                      </a:r>
                      <a:r>
                        <a:rPr lang="en-US" sz="1400" b="1" baseline="0" dirty="0" smtClean="0">
                          <a:latin typeface="Cambria" panose="02040503050406030204" pitchFamily="18" charset="0"/>
                          <a:cs typeface="Arial" panose="020B0604020202020204" pitchFamily="34" charset="0"/>
                        </a:rPr>
                        <a:t> THINK?</a:t>
                      </a:r>
                      <a:endParaRPr lang="en-US" sz="1400" b="1"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BE9FF"/>
                    </a:solidFill>
                  </a:tcPr>
                </a:tc>
                <a:tc>
                  <a:txBody>
                    <a:bodyPr/>
                    <a:lstStyle/>
                    <a:p>
                      <a:pPr>
                        <a:spcAft>
                          <a:spcPts val="500"/>
                        </a:spcAft>
                      </a:pPr>
                      <a:r>
                        <a:rPr lang="en-US" sz="1500" b="1" dirty="0" smtClean="0">
                          <a:latin typeface="Cambria" panose="02040503050406030204" pitchFamily="18" charset="0"/>
                          <a:cs typeface="Arial" panose="020B0604020202020204" pitchFamily="34" charset="0"/>
                        </a:rPr>
                        <a:t>How might readers’ age, gender, work, or cultural background affect their thinking?</a:t>
                      </a:r>
                    </a:p>
                    <a:p>
                      <a:pPr marL="285750" indent="-285750">
                        <a:spcAft>
                          <a:spcPts val="200"/>
                        </a:spcAft>
                        <a:buFont typeface="Wingdings" charset="2"/>
                        <a:buChar char="Ø"/>
                      </a:pPr>
                      <a:r>
                        <a:rPr lang="en-US" sz="1500" b="0" dirty="0" smtClean="0">
                          <a:latin typeface="Cambria" panose="02040503050406030204" pitchFamily="18" charset="0"/>
                          <a:cs typeface="Arial" panose="020B0604020202020204" pitchFamily="34" charset="0"/>
                        </a:rPr>
                        <a:t>Readers </a:t>
                      </a:r>
                      <a:r>
                        <a:rPr lang="en-US" sz="1500" b="0" dirty="0" smtClean="0">
                          <a:latin typeface="Cambria" panose="02040503050406030204" pitchFamily="18" charset="0"/>
                          <a:cs typeface="Arial" panose="020B0604020202020204" pitchFamily="34" charset="0"/>
                        </a:rPr>
                        <a:t>who are</a:t>
                      </a:r>
                      <a:r>
                        <a:rPr lang="en-US" sz="1500" b="0" baseline="0" dirty="0" smtClean="0">
                          <a:latin typeface="Cambria" panose="02040503050406030204" pitchFamily="18" charset="0"/>
                          <a:cs typeface="Arial" panose="020B0604020202020204" pitchFamily="34" charset="0"/>
                        </a:rPr>
                        <a:t>/have trait A may assume that X is caused by individuals who should have ________.</a:t>
                      </a:r>
                    </a:p>
                    <a:p>
                      <a:pPr marL="285750" indent="-285750">
                        <a:spcAft>
                          <a:spcPts val="200"/>
                        </a:spcAft>
                        <a:buFont typeface="Wingdings" charset="2"/>
                        <a:buChar char="Ø"/>
                      </a:pPr>
                      <a:r>
                        <a:rPr lang="en-US" sz="1500" b="0" baseline="0" dirty="0" smtClean="0">
                          <a:latin typeface="Cambria" panose="02040503050406030204" pitchFamily="18" charset="0"/>
                          <a:cs typeface="Arial" panose="020B0604020202020204" pitchFamily="34" charset="0"/>
                        </a:rPr>
                        <a:t>Readers who are/have trait B are likely to think the causes/effects are part of a larger system that involves _______.</a:t>
                      </a:r>
                    </a:p>
                    <a:p>
                      <a:pPr marL="285750" indent="-285750">
                        <a:spcAft>
                          <a:spcPts val="900"/>
                        </a:spcAft>
                        <a:buFont typeface="Wingdings" charset="2"/>
                        <a:buChar char="Ø"/>
                      </a:pPr>
                      <a:r>
                        <a:rPr lang="en-US" sz="1500" b="0" baseline="0" dirty="0" smtClean="0">
                          <a:latin typeface="Cambria" panose="02040503050406030204" pitchFamily="18" charset="0"/>
                          <a:cs typeface="Arial" panose="020B0604020202020204" pitchFamily="34" charset="0"/>
                        </a:rPr>
                        <a:t>Readers </a:t>
                      </a:r>
                      <a:r>
                        <a:rPr lang="en-US" sz="1500" b="0" baseline="0" dirty="0" smtClean="0">
                          <a:latin typeface="Cambria" panose="02040503050406030204" pitchFamily="18" charset="0"/>
                          <a:cs typeface="Arial" panose="020B0604020202020204" pitchFamily="34" charset="0"/>
                        </a:rPr>
                        <a:t>who have experienced C may think of X in terms of ______.</a:t>
                      </a:r>
                    </a:p>
                    <a:p>
                      <a:pPr marL="0" indent="0">
                        <a:spcAft>
                          <a:spcPts val="500"/>
                        </a:spcAft>
                        <a:buFont typeface="Arial" panose="020B0604020202020204" pitchFamily="34" charset="0"/>
                        <a:buNone/>
                      </a:pPr>
                      <a:r>
                        <a:rPr lang="en-US" sz="1500" b="1" baseline="0" dirty="0" smtClean="0">
                          <a:latin typeface="Cambria" panose="02040503050406030204" pitchFamily="18" charset="0"/>
                          <a:cs typeface="Arial" panose="020B0604020202020204" pitchFamily="34" charset="0"/>
                        </a:rPr>
                        <a:t>What causes or effects are readers likely to know about?</a:t>
                      </a:r>
                    </a:p>
                    <a:p>
                      <a:pPr marL="285750" indent="-285750">
                        <a:spcAft>
                          <a:spcPts val="200"/>
                        </a:spcAft>
                        <a:buFont typeface="Wingdings" charset="2"/>
                        <a:buChar char="Ø"/>
                      </a:pPr>
                      <a:r>
                        <a:rPr lang="en-US" sz="1500" b="0" dirty="0" smtClean="0">
                          <a:latin typeface="Cambria" panose="02040503050406030204" pitchFamily="18" charset="0"/>
                          <a:cs typeface="Arial" panose="020B0604020202020204" pitchFamily="34" charset="0"/>
                        </a:rPr>
                        <a:t>My readers will have heard of X from ______</a:t>
                      </a:r>
                      <a:r>
                        <a:rPr lang="en-US" sz="1500" b="0" baseline="0" dirty="0" smtClean="0">
                          <a:latin typeface="Cambria" panose="02040503050406030204" pitchFamily="18" charset="0"/>
                          <a:cs typeface="Arial" panose="020B0604020202020204" pitchFamily="34" charset="0"/>
                        </a:rPr>
                        <a:t> [name source].</a:t>
                      </a:r>
                    </a:p>
                    <a:p>
                      <a:pPr marL="285750" indent="-285750">
                        <a:buFont typeface="Wingdings" charset="2"/>
                        <a:buChar char="Ø"/>
                      </a:pPr>
                      <a:r>
                        <a:rPr lang="en-US" sz="1500" b="0" spc="-50" baseline="0" dirty="0" smtClean="0">
                          <a:latin typeface="Cambria" panose="02040503050406030204" pitchFamily="18" charset="0"/>
                          <a:cs typeface="Arial" panose="020B0604020202020204" pitchFamily="34" charset="0"/>
                        </a:rPr>
                        <a:t>Readers’ experience of D will lead them to assume that X was caused by ______ .</a:t>
                      </a:r>
                      <a:endParaRPr lang="en-US" sz="1500" b="0" spc="-5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Title 3"/>
          <p:cNvSpPr>
            <a:spLocks noGrp="1"/>
          </p:cNvSpPr>
          <p:nvPr>
            <p:ph type="title"/>
          </p:nvPr>
        </p:nvSpPr>
        <p:spPr>
          <a:xfrm>
            <a:off x="685800" y="457200"/>
            <a:ext cx="8001000" cy="685800"/>
          </a:xfrm>
        </p:spPr>
        <p:txBody>
          <a:bodyPr/>
          <a:lstStyle/>
          <a:p>
            <a:r>
              <a:rPr lang="en-US" sz="2800" dirty="0" smtClean="0">
                <a:solidFill>
                  <a:schemeClr val="tx1"/>
                </a:solidFill>
                <a:latin typeface="Cambria" panose="02040503050406030204" pitchFamily="18" charset="0"/>
              </a:rPr>
              <a:t>Present the subject to your readers.</a:t>
            </a:r>
            <a:endParaRPr lang="en-US" sz="2800" dirty="0">
              <a:solidFill>
                <a:schemeClr val="tx1"/>
              </a:solidFill>
              <a:latin typeface="Cambria" panose="020405030504060302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35716116"/>
              </p:ext>
            </p:extLst>
          </p:nvPr>
        </p:nvGraphicFramePr>
        <p:xfrm>
          <a:off x="940526" y="2971800"/>
          <a:ext cx="7249885" cy="2834639"/>
        </p:xfrm>
        <a:graphic>
          <a:graphicData uri="http://schemas.openxmlformats.org/drawingml/2006/table">
            <a:tbl>
              <a:tblPr firstRow="1" firstCol="1"/>
              <a:tblGrid>
                <a:gridCol w="7249885"/>
              </a:tblGrid>
              <a:tr h="304800">
                <a:tc>
                  <a:txBody>
                    <a:bodyPr/>
                    <a:lstStyle/>
                    <a:p>
                      <a:r>
                        <a:rPr lang="en-US" sz="1400" b="1" dirty="0" smtClean="0">
                          <a:latin typeface="Cambria" panose="02040503050406030204" pitchFamily="18" charset="0"/>
                          <a:cs typeface="Arial" panose="020B0604020202020204" pitchFamily="34" charset="0"/>
                        </a:rPr>
                        <a:t>HOW</a:t>
                      </a:r>
                      <a:r>
                        <a:rPr lang="en-US" sz="1400" b="1" baseline="0" dirty="0" smtClean="0">
                          <a:latin typeface="Cambria" panose="02040503050406030204" pitchFamily="18" charset="0"/>
                          <a:cs typeface="Arial" panose="020B0604020202020204" pitchFamily="34" charset="0"/>
                        </a:rPr>
                        <a:t> CAN I ANALYZE </a:t>
                      </a:r>
                      <a:r>
                        <a:rPr lang="en-US" sz="1400" b="1" baseline="0" dirty="0" smtClean="0">
                          <a:solidFill>
                            <a:schemeClr val="tx1"/>
                          </a:solidFill>
                          <a:latin typeface="Cambria" panose="02040503050406030204" pitchFamily="18" charset="0"/>
                          <a:cs typeface="Arial" panose="020B0604020202020204" pitchFamily="34" charset="0"/>
                        </a:rPr>
                        <a:t>POSSIBLE</a:t>
                      </a:r>
                      <a:r>
                        <a:rPr lang="en-US" sz="1400" b="1" baseline="0" dirty="0" smtClean="0">
                          <a:latin typeface="Cambria" panose="02040503050406030204" pitchFamily="18" charset="0"/>
                          <a:cs typeface="Arial" panose="020B0604020202020204" pitchFamily="34" charset="0"/>
                        </a:rPr>
                        <a:t> CAUSES OR EFFECTS?</a:t>
                      </a:r>
                      <a:endParaRPr lang="en-US" sz="14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C9E7A7"/>
                    </a:solidFill>
                  </a:tcPr>
                </a:tc>
              </a:tr>
              <a:tr h="2323917">
                <a:tc>
                  <a:txBody>
                    <a:bodyPr/>
                    <a:lstStyle/>
                    <a:p>
                      <a:pPr marL="342900" indent="-342900">
                        <a:buFont typeface="+mj-lt"/>
                        <a:buAutoNum type="arabicPeriod"/>
                      </a:pPr>
                      <a:r>
                        <a:rPr lang="en-US" sz="1600" dirty="0" smtClean="0">
                          <a:latin typeface="Cambria" panose="02040503050406030204" pitchFamily="18" charset="0"/>
                          <a:cs typeface="Arial" panose="020B0604020202020204" pitchFamily="34" charset="0"/>
                        </a:rPr>
                        <a:t>List the possible causes or effects you’ve identified</a:t>
                      </a:r>
                      <a:r>
                        <a:rPr lang="en-US" sz="1600" baseline="0" dirty="0" smtClean="0">
                          <a:latin typeface="Cambria" panose="02040503050406030204" pitchFamily="18" charset="0"/>
                          <a:cs typeface="Arial" panose="020B0604020202020204" pitchFamily="34" charset="0"/>
                        </a:rPr>
                        <a:t> so far—ones that your readers are likely to think of, that your classmates suggested, that you found doing research, and that you thought of yourself.</a:t>
                      </a:r>
                    </a:p>
                    <a:p>
                      <a:pPr marL="342900" indent="-342900">
                        <a:buFont typeface="+mj-lt"/>
                        <a:buAutoNum type="arabicPeriod"/>
                      </a:pPr>
                      <a:endParaRPr lang="en-US" sz="1600" baseline="0" dirty="0" smtClean="0">
                        <a:latin typeface="Cambria" panose="02040503050406030204" pitchFamily="18" charset="0"/>
                        <a:cs typeface="Arial" panose="020B0604020202020204" pitchFamily="34" charset="0"/>
                      </a:endParaRPr>
                    </a:p>
                    <a:p>
                      <a:pPr marL="342900" indent="-342900">
                        <a:buFont typeface="+mj-lt"/>
                        <a:buAutoNum type="arabicPeriod"/>
                      </a:pPr>
                      <a:r>
                        <a:rPr lang="en-US" sz="1600" baseline="0" dirty="0" smtClean="0">
                          <a:latin typeface="Cambria" panose="02040503050406030204" pitchFamily="18" charset="0"/>
                          <a:cs typeface="Arial" panose="020B0604020202020204" pitchFamily="34" charset="0"/>
                        </a:rPr>
                        <a:t>Write a few sentences about each cause or effect, answering questions like these:</a:t>
                      </a:r>
                    </a:p>
                    <a:p>
                      <a:pPr marL="800100" lvl="1" indent="-342900">
                        <a:buFont typeface="Wingdings" charset="2"/>
                        <a:buChar char="Ø"/>
                      </a:pPr>
                      <a:r>
                        <a:rPr lang="en-US" sz="1600" dirty="0" smtClean="0">
                          <a:latin typeface="Cambria" panose="02040503050406030204" pitchFamily="18" charset="0"/>
                          <a:cs typeface="Arial" panose="020B0604020202020204" pitchFamily="34" charset="0"/>
                        </a:rPr>
                        <a:t>Why do my readers think _________ could have caused X?</a:t>
                      </a:r>
                    </a:p>
                    <a:p>
                      <a:pPr marL="800100" lvl="1" indent="-342900">
                        <a:buFont typeface="Wingdings" charset="2"/>
                        <a:buChar char="Ø"/>
                      </a:pPr>
                      <a:r>
                        <a:rPr lang="en-US" sz="1600" dirty="0" smtClean="0">
                          <a:latin typeface="Cambria" panose="02040503050406030204" pitchFamily="18" charset="0"/>
                          <a:cs typeface="Arial" panose="020B0604020202020204" pitchFamily="34" charset="0"/>
                        </a:rPr>
                        <a:t>Why do I think __________</a:t>
                      </a:r>
                      <a:r>
                        <a:rPr lang="en-US" sz="1600" baseline="0" dirty="0" smtClean="0">
                          <a:latin typeface="Cambria" panose="02040503050406030204" pitchFamily="18" charset="0"/>
                          <a:cs typeface="Arial" panose="020B0604020202020204" pitchFamily="34" charset="0"/>
                        </a:rPr>
                        <a:t> could have caused X?</a:t>
                      </a:r>
                    </a:p>
                    <a:p>
                      <a:pPr marL="800100" lvl="1" indent="-342900">
                        <a:buFont typeface="Wingdings" charset="2"/>
                        <a:buChar char="Ø"/>
                      </a:pPr>
                      <a:r>
                        <a:rPr lang="en-US" sz="1600" baseline="0" dirty="0" smtClean="0">
                          <a:latin typeface="Cambria" panose="02040503050406030204" pitchFamily="18" charset="0"/>
                          <a:cs typeface="Arial" panose="020B0604020202020204" pitchFamily="34" charset="0"/>
                        </a:rPr>
                        <a:t>Is __________ necessary to bring about X; that is, could X not happen without X? Is X sufficient—enough in itself—to cause _________?</a:t>
                      </a:r>
                      <a:endParaRPr lang="en-US" sz="16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2" name="Content Placeholder 1"/>
          <p:cNvSpPr>
            <a:spLocks noGrp="1"/>
          </p:cNvSpPr>
          <p:nvPr>
            <p:ph sz="quarter" idx="1"/>
          </p:nvPr>
        </p:nvSpPr>
        <p:spPr>
          <a:xfrm>
            <a:off x="640080" y="1600200"/>
            <a:ext cx="7970520" cy="1219200"/>
          </a:xfrm>
        </p:spPr>
        <p:txBody>
          <a:bodyPr/>
          <a:lstStyle/>
          <a:p>
            <a:pPr>
              <a:buClr>
                <a:srgbClr val="A20000"/>
              </a:buClr>
            </a:pPr>
            <a:r>
              <a:rPr lang="en-US" altLang="en-US" sz="2000" dirty="0">
                <a:latin typeface="Cambria" panose="02040503050406030204" pitchFamily="18" charset="0"/>
              </a:rPr>
              <a:t>The following activity will help you analyze possible causes/effects. Causal analysis essays often speculate about several possibilities, but usually argue only for an especially interesting one.</a:t>
            </a:r>
          </a:p>
          <a:p>
            <a:pPr marL="0" indent="0">
              <a:buNone/>
            </a:pPr>
            <a:endParaRPr lang="en-US" dirty="0"/>
          </a:p>
        </p:txBody>
      </p:sp>
      <p:sp>
        <p:nvSpPr>
          <p:cNvPr id="4" name="Title 3"/>
          <p:cNvSpPr>
            <a:spLocks noGrp="1"/>
          </p:cNvSpPr>
          <p:nvPr>
            <p:ph type="title"/>
          </p:nvPr>
        </p:nvSpPr>
        <p:spPr>
          <a:xfrm>
            <a:off x="612648" y="914400"/>
            <a:ext cx="7772400" cy="609600"/>
          </a:xfrm>
        </p:spPr>
        <p:txBody>
          <a:bodyPr/>
          <a:lstStyle/>
          <a:p>
            <a:r>
              <a:rPr lang="en-US" sz="2800" dirty="0" smtClean="0">
                <a:solidFill>
                  <a:schemeClr val="tx1"/>
                </a:solidFill>
                <a:latin typeface="Cambria" panose="02040503050406030204" pitchFamily="18" charset="0"/>
              </a:rPr>
              <a:t>Analyze possible causes or effects.</a:t>
            </a:r>
            <a:endParaRPr lang="en-US" sz="2800" dirty="0">
              <a:solidFill>
                <a:schemeClr val="tx1"/>
              </a:solidFill>
              <a:latin typeface="Cambria" panose="020405030504060302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21691516"/>
              </p:ext>
            </p:extLst>
          </p:nvPr>
        </p:nvGraphicFramePr>
        <p:xfrm>
          <a:off x="1143000" y="4389120"/>
          <a:ext cx="6694716" cy="1554480"/>
        </p:xfrm>
        <a:graphic>
          <a:graphicData uri="http://schemas.openxmlformats.org/drawingml/2006/table">
            <a:tbl>
              <a:tblPr firstRow="1" firstCol="1"/>
              <a:tblGrid>
                <a:gridCol w="2231572"/>
                <a:gridCol w="2231572"/>
                <a:gridCol w="2231572"/>
              </a:tblGrid>
              <a:tr h="448236">
                <a:tc>
                  <a:txBody>
                    <a:bodyPr/>
                    <a:lstStyle/>
                    <a:p>
                      <a:r>
                        <a:rPr lang="en-US" sz="1200" b="1" dirty="0" smtClean="0">
                          <a:latin typeface="Cambria" panose="02040503050406030204" pitchFamily="18" charset="0"/>
                        </a:rPr>
                        <a:t>Plausible cause(s)/effect(s)</a:t>
                      </a:r>
                      <a:r>
                        <a:rPr lang="en-US" sz="1200" b="1" baseline="0" dirty="0" smtClean="0">
                          <a:latin typeface="Cambria" panose="02040503050406030204" pitchFamily="18" charset="0"/>
                        </a:rPr>
                        <a:t> to argue for</a:t>
                      </a:r>
                      <a:endParaRPr lang="en-US" sz="1200" b="1" dirty="0">
                        <a:latin typeface="Cambria" panose="02040503050406030204" pitchFamily="18"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lang="en-US" sz="1200" b="1" dirty="0" smtClean="0">
                          <a:latin typeface="Cambria" panose="02040503050406030204" pitchFamily="18" charset="0"/>
                        </a:rPr>
                        <a:t>Readers’ causes/effects</a:t>
                      </a:r>
                      <a:r>
                        <a:rPr lang="en-US" sz="1200" b="1" baseline="0" dirty="0" smtClean="0">
                          <a:latin typeface="Cambria" panose="02040503050406030204" pitchFamily="18" charset="0"/>
                        </a:rPr>
                        <a:t> to concede/put aside</a:t>
                      </a:r>
                      <a:endParaRPr lang="en-US" sz="1200" b="1"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smtClean="0">
                          <a:latin typeface="Cambria" panose="02040503050406030204" pitchFamily="18" charset="0"/>
                        </a:rPr>
                        <a:t>Readers’ causes/effects to refute</a:t>
                      </a:r>
                      <a:endParaRPr lang="en-US" sz="1200" b="1"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41">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41">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41">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41">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2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64878557"/>
              </p:ext>
            </p:extLst>
          </p:nvPr>
        </p:nvGraphicFramePr>
        <p:xfrm>
          <a:off x="533400" y="1447800"/>
          <a:ext cx="8153400" cy="5084964"/>
        </p:xfrm>
        <a:graphic>
          <a:graphicData uri="http://schemas.openxmlformats.org/drawingml/2006/table">
            <a:tbl>
              <a:tblPr firstRow="1" firstCol="1"/>
              <a:tblGrid>
                <a:gridCol w="8153400"/>
              </a:tblGrid>
              <a:tr h="295072">
                <a:tc>
                  <a:txBody>
                    <a:bodyPr/>
                    <a:lstStyle/>
                    <a:p>
                      <a:r>
                        <a:rPr lang="en-US" sz="1400" b="1" dirty="0" smtClean="0">
                          <a:latin typeface="Cambria" panose="02040503050406030204" pitchFamily="18" charset="0"/>
                          <a:cs typeface="Arial" panose="020B0604020202020204" pitchFamily="34" charset="0"/>
                        </a:rPr>
                        <a:t>HOW</a:t>
                      </a:r>
                      <a:r>
                        <a:rPr lang="en-US" sz="1400" b="1" baseline="0" dirty="0" smtClean="0">
                          <a:latin typeface="Cambria" panose="02040503050406030204" pitchFamily="18" charset="0"/>
                          <a:cs typeface="Arial" panose="020B0604020202020204" pitchFamily="34" charset="0"/>
                        </a:rPr>
                        <a:t> CAN I ANALYZE POSSIBLE CAUSES OR EFFECTS? — CONT’D</a:t>
                      </a:r>
                      <a:endParaRPr lang="en-US" sz="14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C9E7A7"/>
                    </a:solidFill>
                  </a:tcPr>
                </a:tc>
              </a:tr>
              <a:tr h="4780165">
                <a:tc>
                  <a:txBody>
                    <a:bodyPr/>
                    <a:lstStyle/>
                    <a:p>
                      <a:pPr marL="742950" lvl="1" indent="-285750">
                        <a:spcAft>
                          <a:spcPts val="200"/>
                        </a:spcAft>
                        <a:buSzPct val="85000"/>
                        <a:buFont typeface="Wingdings" charset="2"/>
                        <a:buChar char="Ø"/>
                      </a:pPr>
                      <a:r>
                        <a:rPr lang="en-US" sz="1500" dirty="0" smtClean="0">
                          <a:latin typeface="Cambria" panose="02040503050406030204" pitchFamily="18" charset="0"/>
                          <a:cs typeface="Arial" panose="020B0604020202020204" pitchFamily="34" charset="0"/>
                        </a:rPr>
                        <a:t>If</a:t>
                      </a:r>
                      <a:r>
                        <a:rPr lang="en-US" sz="1500" baseline="0" dirty="0" smtClean="0">
                          <a:latin typeface="Cambria" panose="02040503050406030204" pitchFamily="18" charset="0"/>
                          <a:cs typeface="Arial" panose="020B0604020202020204" pitchFamily="34" charset="0"/>
                        </a:rPr>
                        <a:t> X is one of several contributing factors, what role does it play? For example, is it a minor or major cause, an obvious or hidden cause, a triggering cause (the one that got the cause-effect process started) or a contributing cause (the one that keeps it going)?</a:t>
                      </a:r>
                    </a:p>
                    <a:p>
                      <a:pPr marL="742950" lvl="1" indent="-285750">
                        <a:spcAft>
                          <a:spcPts val="200"/>
                        </a:spcAft>
                        <a:buSzPct val="85000"/>
                        <a:buFont typeface="Wingdings" charset="2"/>
                        <a:buChar char="Ø"/>
                      </a:pPr>
                      <a:r>
                        <a:rPr lang="en-US" sz="1500" baseline="0" dirty="0" smtClean="0">
                          <a:latin typeface="Cambria" panose="02040503050406030204" pitchFamily="18" charset="0"/>
                          <a:cs typeface="Arial" panose="020B0604020202020204" pitchFamily="34" charset="0"/>
                        </a:rPr>
                        <a:t>What kinds of evidence could I use to argue in favor of or against X? (If you don’t already have supporting evidence, make a </a:t>
                      </a:r>
                      <a:r>
                        <a:rPr lang="en-US" sz="1500" i="1" baseline="0" dirty="0" smtClean="0">
                          <a:latin typeface="Cambria" panose="02040503050406030204" pitchFamily="18" charset="0"/>
                          <a:cs typeface="Arial" panose="020B0604020202020204" pitchFamily="34" charset="0"/>
                        </a:rPr>
                        <a:t>Research To Do </a:t>
                      </a:r>
                      <a:r>
                        <a:rPr lang="en-US" sz="1500" i="0" baseline="0" dirty="0" smtClean="0">
                          <a:latin typeface="Cambria" panose="02040503050406030204" pitchFamily="18" charset="0"/>
                          <a:cs typeface="Arial" panose="020B0604020202020204" pitchFamily="34" charset="0"/>
                        </a:rPr>
                        <a:t>note indicating what kind of evidence you need and where you might possibly find it.)</a:t>
                      </a:r>
                    </a:p>
                    <a:p>
                      <a:pPr marL="742950" lvl="1" indent="-285750">
                        <a:buFont typeface="Arial" panose="020B0604020202020204" pitchFamily="34" charset="0"/>
                        <a:buChar char="•"/>
                      </a:pPr>
                      <a:endParaRPr lang="en-US" sz="1200" i="0" baseline="0" dirty="0" smtClean="0">
                        <a:latin typeface="Cambria" panose="02040503050406030204" pitchFamily="18" charset="0"/>
                        <a:cs typeface="Arial" panose="020B0604020202020204" pitchFamily="34" charset="0"/>
                      </a:endParaRPr>
                    </a:p>
                    <a:p>
                      <a:pPr marL="342900" lvl="0" indent="-342900">
                        <a:buFont typeface="+mj-lt"/>
                        <a:buAutoNum type="arabicPeriod" startAt="3"/>
                      </a:pPr>
                      <a:r>
                        <a:rPr lang="en-US" sz="1500" dirty="0" smtClean="0">
                          <a:latin typeface="Cambria" panose="02040503050406030204" pitchFamily="18" charset="0"/>
                          <a:cs typeface="Arial" panose="020B0604020202020204" pitchFamily="34" charset="0"/>
                        </a:rPr>
                        <a:t>Classify the causes</a:t>
                      </a:r>
                      <a:r>
                        <a:rPr lang="en-US" sz="1500" baseline="0" dirty="0" smtClean="0">
                          <a:latin typeface="Cambria" panose="02040503050406030204" pitchFamily="18" charset="0"/>
                          <a:cs typeface="Arial" panose="020B0604020202020204" pitchFamily="34" charset="0"/>
                        </a:rPr>
                        <a:t> or effects you plan to discuss in your essay into three categories: plausible cause(s)/effect(s) you want to argue for, causes/effects your readers may favor that you can CONCEDE but put aside as obvious or minor, and causes/effects you should REFUTE because your readers are likely to think they are important.</a:t>
                      </a:r>
                    </a:p>
                    <a:p>
                      <a:pPr marL="342900" lvl="0" indent="-342900">
                        <a:buFont typeface="+mj-lt"/>
                        <a:buAutoNum type="arabicPeriod" startAt="3"/>
                      </a:pPr>
                      <a:endParaRPr lang="en-US" sz="1200" baseline="0" dirty="0" smtClean="0">
                        <a:latin typeface="Cambria" panose="02040503050406030204" pitchFamily="18" charset="0"/>
                        <a:cs typeface="Arial" panose="020B0604020202020204" pitchFamily="34" charset="0"/>
                      </a:endParaRPr>
                    </a:p>
                    <a:p>
                      <a:pPr marL="342900" lvl="0" indent="-342900">
                        <a:buFont typeface="+mj-lt"/>
                        <a:buAutoNum type="arabicPeriod" startAt="3"/>
                      </a:pPr>
                      <a:endParaRPr lang="en-US" sz="1200" baseline="0" dirty="0" smtClean="0">
                        <a:latin typeface="Cambria" panose="02040503050406030204" pitchFamily="18" charset="0"/>
                        <a:cs typeface="Arial" panose="020B0604020202020204" pitchFamily="34" charset="0"/>
                      </a:endParaRPr>
                    </a:p>
                    <a:p>
                      <a:pPr marL="342900" lvl="0" indent="-342900">
                        <a:buFont typeface="+mj-lt"/>
                        <a:buAutoNum type="arabicPeriod" startAt="3"/>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buFont typeface="+mj-lt"/>
                        <a:buNone/>
                      </a:pPr>
                      <a:endParaRPr lang="en-US" sz="1200" baseline="0" dirty="0" smtClean="0">
                        <a:latin typeface="Cambria" panose="02040503050406030204" pitchFamily="18" charset="0"/>
                        <a:cs typeface="Arial" panose="020B0604020202020204" pitchFamily="34" charset="0"/>
                      </a:endParaRPr>
                    </a:p>
                    <a:p>
                      <a:pPr marL="0" lvl="0" indent="0">
                        <a:spcBef>
                          <a:spcPts val="400"/>
                        </a:spcBef>
                        <a:buFont typeface="+mj-lt"/>
                        <a:buNone/>
                      </a:pPr>
                      <a:r>
                        <a:rPr lang="en-US" sz="1500" baseline="0" dirty="0" smtClean="0">
                          <a:latin typeface="Cambria" panose="02040503050406030204" pitchFamily="18" charset="0"/>
                          <a:cs typeface="Arial" panose="020B0604020202020204" pitchFamily="34" charset="0"/>
                        </a:rPr>
                        <a:t>Remember </a:t>
                      </a:r>
                      <a:r>
                        <a:rPr lang="en-US" sz="1500" baseline="0" dirty="0" smtClean="0">
                          <a:latin typeface="Cambria" panose="02040503050406030204" pitchFamily="18" charset="0"/>
                          <a:cs typeface="Arial" panose="020B0604020202020204" pitchFamily="34" charset="0"/>
                        </a:rPr>
                        <a:t>that the only category you must include in your essay is the first: one of more causes or effects you will argue played a major, and perhaps surprising, role.</a:t>
                      </a:r>
                      <a:endParaRPr lang="en-US" sz="1200" dirty="0">
                        <a:latin typeface="Cambria" panose="0204050305040603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6" name="Title 5"/>
          <p:cNvSpPr>
            <a:spLocks noGrp="1"/>
          </p:cNvSpPr>
          <p:nvPr>
            <p:ph type="title"/>
          </p:nvPr>
        </p:nvSpPr>
        <p:spPr>
          <a:xfrm>
            <a:off x="914400" y="609600"/>
            <a:ext cx="7772400" cy="685800"/>
          </a:xfrm>
        </p:spPr>
        <p:txBody>
          <a:bodyPr/>
          <a:lstStyle/>
          <a:p>
            <a:r>
              <a:rPr lang="en-US" sz="2800" dirty="0" smtClean="0">
                <a:solidFill>
                  <a:schemeClr val="tx1"/>
                </a:solidFill>
                <a:latin typeface="Cambria" panose="02040503050406030204" pitchFamily="18" charset="0"/>
              </a:rPr>
              <a:t>Analyze possible causes or effects.</a:t>
            </a:r>
            <a:endParaRPr lang="en-US" sz="2800" dirty="0">
              <a:solidFill>
                <a:schemeClr val="tx1"/>
              </a:solidFill>
              <a:latin typeface="Cambria" panose="020405030504060302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6"/>
          <p:cNvSpPr txBox="1">
            <a:spLocks noChangeArrowheads="1"/>
          </p:cNvSpPr>
          <p:nvPr/>
        </p:nvSpPr>
        <p:spPr bwMode="auto">
          <a:xfrm>
            <a:off x="469232" y="4505742"/>
            <a:ext cx="82296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2">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spcAft>
                <a:spcPts val="0"/>
              </a:spcAft>
              <a:buClr>
                <a:srgbClr val="A20000"/>
              </a:buClr>
              <a:buFont typeface="Arial"/>
              <a:buChar char="•"/>
              <a:defRPr/>
            </a:pPr>
            <a:r>
              <a:rPr lang="en-US" sz="1600" dirty="0" smtClean="0">
                <a:latin typeface="Cambria" pitchFamily="18" charset="0"/>
                <a:ea typeface="+mn-ea"/>
              </a:rPr>
              <a:t>USA.gov</a:t>
            </a:r>
          </a:p>
          <a:p>
            <a:pPr lvl="1" eaLnBrk="1" hangingPunct="1">
              <a:spcAft>
                <a:spcPts val="0"/>
              </a:spcAft>
              <a:buClr>
                <a:srgbClr val="A20000"/>
              </a:buClr>
              <a:buFont typeface="Arial"/>
              <a:buChar char="•"/>
              <a:defRPr/>
            </a:pPr>
            <a:r>
              <a:rPr lang="en-US" sz="1600" dirty="0" smtClean="0">
                <a:latin typeface="Cambria" pitchFamily="18" charset="0"/>
                <a:ea typeface="+mn-ea"/>
              </a:rPr>
              <a:t>Library of Congress page on State Government Information (loc.gov/</a:t>
            </a:r>
            <a:r>
              <a:rPr lang="en-US" sz="1600" dirty="0" err="1" smtClean="0">
                <a:latin typeface="Cambria" pitchFamily="18" charset="0"/>
                <a:ea typeface="+mn-ea"/>
              </a:rPr>
              <a:t>rr</a:t>
            </a:r>
            <a:r>
              <a:rPr lang="en-US" sz="1600" dirty="0" smtClean="0">
                <a:latin typeface="Cambria" pitchFamily="18" charset="0"/>
                <a:ea typeface="+mn-ea"/>
              </a:rPr>
              <a:t>/news/</a:t>
            </a:r>
            <a:r>
              <a:rPr lang="en-US" sz="1600" dirty="0" err="1" smtClean="0">
                <a:latin typeface="Cambria" pitchFamily="18" charset="0"/>
                <a:ea typeface="+mn-ea"/>
              </a:rPr>
              <a:t>stategov</a:t>
            </a:r>
            <a:r>
              <a:rPr lang="en-US" sz="1600" dirty="0" smtClean="0">
                <a:latin typeface="Cambria" pitchFamily="18" charset="0"/>
                <a:ea typeface="+mn-ea"/>
              </a:rPr>
              <a:t>/stategov.html)</a:t>
            </a:r>
          </a:p>
          <a:p>
            <a:pPr lvl="1" eaLnBrk="1" hangingPunct="1">
              <a:spcAft>
                <a:spcPts val="0"/>
              </a:spcAft>
              <a:buClr>
                <a:srgbClr val="A20000"/>
              </a:buClr>
              <a:buFont typeface="Arial"/>
              <a:buChar char="•"/>
              <a:defRPr/>
            </a:pPr>
            <a:r>
              <a:rPr lang="en-US" sz="1600" dirty="0" smtClean="0">
                <a:latin typeface="Cambria" pitchFamily="18" charset="0"/>
                <a:ea typeface="+mn-ea"/>
              </a:rPr>
              <a:t>U.S. Census Bureau (census.gov)</a:t>
            </a:r>
          </a:p>
          <a:p>
            <a:pPr lvl="1" eaLnBrk="1" hangingPunct="1">
              <a:spcAft>
                <a:spcPts val="0"/>
              </a:spcAft>
              <a:buClr>
                <a:srgbClr val="A20000"/>
              </a:buClr>
              <a:buFont typeface="Arial"/>
              <a:buChar char="•"/>
              <a:defRPr/>
            </a:pPr>
            <a:r>
              <a:rPr lang="en-US" sz="1600" dirty="0" smtClean="0">
                <a:latin typeface="Cambria" pitchFamily="18" charset="0"/>
                <a:ea typeface="+mn-ea"/>
              </a:rPr>
              <a:t>The Centers for Disease Control and Prevention (cdc.gov)</a:t>
            </a:r>
          </a:p>
          <a:p>
            <a:pPr lvl="1" eaLnBrk="1" hangingPunct="1">
              <a:spcAft>
                <a:spcPts val="0"/>
              </a:spcAft>
              <a:buClr>
                <a:srgbClr val="A20000"/>
              </a:buClr>
              <a:buFont typeface="Arial"/>
              <a:buChar char="•"/>
              <a:defRPr/>
            </a:pPr>
            <a:r>
              <a:rPr lang="en-US" sz="1600" dirty="0" smtClean="0">
                <a:latin typeface="Cambria" pitchFamily="18" charset="0"/>
                <a:ea typeface="+mn-ea"/>
              </a:rPr>
              <a:t>National Center for Education Statistics (nces.gov)</a:t>
            </a:r>
          </a:p>
          <a:p>
            <a:pPr lvl="1" eaLnBrk="1" hangingPunct="1">
              <a:spcAft>
                <a:spcPts val="0"/>
              </a:spcAft>
              <a:buClr>
                <a:srgbClr val="A20000"/>
              </a:buClr>
              <a:buFont typeface="Arial"/>
              <a:buChar char="•"/>
              <a:defRPr/>
            </a:pPr>
            <a:r>
              <a:rPr lang="en-US" sz="1600" dirty="0" smtClean="0">
                <a:latin typeface="Cambria" pitchFamily="18" charset="0"/>
                <a:ea typeface="+mn-ea"/>
              </a:rPr>
              <a:t>Pew Research Center (pewresearch.org)</a:t>
            </a:r>
          </a:p>
          <a:p>
            <a:pPr lvl="1" eaLnBrk="1" hangingPunct="1">
              <a:spcAft>
                <a:spcPts val="1200"/>
              </a:spcAft>
              <a:buClr>
                <a:srgbClr val="A20000"/>
              </a:buClr>
              <a:buFont typeface="Arial"/>
              <a:buChar char="•"/>
              <a:defRPr/>
            </a:pPr>
            <a:r>
              <a:rPr lang="en-US" sz="1600" dirty="0" smtClean="0">
                <a:latin typeface="Cambria" pitchFamily="18" charset="0"/>
                <a:ea typeface="+mn-ea"/>
              </a:rPr>
              <a:t>Gallup (gallup.com) or Rasmussen Reports (rasmussenreports.com)</a:t>
            </a:r>
          </a:p>
        </p:txBody>
      </p:sp>
      <p:sp>
        <p:nvSpPr>
          <p:cNvPr id="2" name="Content Placeholder 1"/>
          <p:cNvSpPr>
            <a:spLocks noGrp="1"/>
          </p:cNvSpPr>
          <p:nvPr>
            <p:ph sz="quarter" idx="1"/>
          </p:nvPr>
        </p:nvSpPr>
        <p:spPr>
          <a:xfrm>
            <a:off x="685800" y="1447800"/>
            <a:ext cx="7772400" cy="3048000"/>
          </a:xfrm>
        </p:spPr>
        <p:txBody>
          <a:bodyPr/>
          <a:lstStyle/>
          <a:p>
            <a:pPr eaLnBrk="1" hangingPunct="1">
              <a:spcAft>
                <a:spcPts val="600"/>
              </a:spcAft>
              <a:buClr>
                <a:srgbClr val="A20000"/>
              </a:buClr>
            </a:pPr>
            <a:r>
              <a:rPr lang="en-US" altLang="en-US" sz="1800" dirty="0">
                <a:latin typeface="Cambria" panose="02040503050406030204" pitchFamily="18" charset="0"/>
              </a:rPr>
              <a:t>If you are analyzing a cause that someone has already written about, utilize databases such as:</a:t>
            </a:r>
          </a:p>
          <a:p>
            <a:pPr lvl="1" eaLnBrk="1" hangingPunct="1">
              <a:buClr>
                <a:srgbClr val="A20000"/>
              </a:buClr>
            </a:pPr>
            <a:r>
              <a:rPr lang="en-US" altLang="en-US" sz="1800" i="1" dirty="0">
                <a:latin typeface="Cambria" panose="02040503050406030204" pitchFamily="18" charset="0"/>
              </a:rPr>
              <a:t>Academic OneFile</a:t>
            </a:r>
            <a:r>
              <a:rPr lang="en-US" altLang="en-US" sz="1800" dirty="0">
                <a:latin typeface="Cambria" panose="02040503050406030204" pitchFamily="18" charset="0"/>
              </a:rPr>
              <a:t> (</a:t>
            </a:r>
            <a:r>
              <a:rPr lang="en-US" altLang="en-US" sz="1800" dirty="0" err="1">
                <a:latin typeface="Cambria" panose="02040503050406030204" pitchFamily="18" charset="0"/>
              </a:rPr>
              <a:t>InfoTrac</a:t>
            </a:r>
            <a:r>
              <a:rPr lang="en-US" altLang="en-US" sz="1800" dirty="0">
                <a:latin typeface="Cambria" panose="02040503050406030204" pitchFamily="18" charset="0"/>
              </a:rPr>
              <a:t>) or </a:t>
            </a:r>
            <a:r>
              <a:rPr lang="en-US" altLang="en-US" sz="1800" i="1" dirty="0">
                <a:latin typeface="Cambria" panose="02040503050406030204" pitchFamily="18" charset="0"/>
              </a:rPr>
              <a:t>Academic Search Complete</a:t>
            </a:r>
            <a:r>
              <a:rPr lang="en-US" altLang="en-US" sz="1800" dirty="0">
                <a:latin typeface="Cambria" panose="02040503050406030204" pitchFamily="18" charset="0"/>
              </a:rPr>
              <a:t> (</a:t>
            </a:r>
            <a:r>
              <a:rPr lang="en-US" altLang="en-US" sz="1800" dirty="0" err="1">
                <a:latin typeface="Cambria" panose="02040503050406030204" pitchFamily="18" charset="0"/>
              </a:rPr>
              <a:t>EBSCOHost</a:t>
            </a:r>
            <a:r>
              <a:rPr lang="en-US" altLang="en-US" sz="1800" dirty="0">
                <a:latin typeface="Cambria" panose="02040503050406030204" pitchFamily="18" charset="0"/>
              </a:rPr>
              <a:t>) for magazines and journals;</a:t>
            </a:r>
          </a:p>
          <a:p>
            <a:pPr lvl="1" eaLnBrk="1" hangingPunct="1">
              <a:buClr>
                <a:srgbClr val="A20000"/>
              </a:buClr>
            </a:pPr>
            <a:r>
              <a:rPr lang="en-US" altLang="en-US" sz="1800" i="1" dirty="0">
                <a:latin typeface="Cambria" panose="02040503050406030204" pitchFamily="18" charset="0"/>
              </a:rPr>
              <a:t>Lexis/Nexis</a:t>
            </a:r>
            <a:r>
              <a:rPr lang="en-US" altLang="en-US" sz="1800" dirty="0">
                <a:latin typeface="Cambria" panose="02040503050406030204" pitchFamily="18" charset="0"/>
              </a:rPr>
              <a:t> for newspaper articles;</a:t>
            </a:r>
          </a:p>
          <a:p>
            <a:pPr lvl="1" eaLnBrk="1" hangingPunct="1">
              <a:buClr>
                <a:srgbClr val="A20000"/>
              </a:buClr>
            </a:pPr>
            <a:r>
              <a:rPr lang="en-US" altLang="en-US" sz="1800" i="1" dirty="0">
                <a:latin typeface="Cambria" panose="02040503050406030204" pitchFamily="18" charset="0"/>
              </a:rPr>
              <a:t>Google</a:t>
            </a:r>
            <a:r>
              <a:rPr lang="en-US" altLang="en-US" sz="1800" dirty="0">
                <a:latin typeface="Cambria" panose="02040503050406030204" pitchFamily="18" charset="0"/>
              </a:rPr>
              <a:t>, for Web sites, blogs, podcasts, etc.;</a:t>
            </a:r>
          </a:p>
          <a:p>
            <a:pPr lvl="1" eaLnBrk="1" hangingPunct="1">
              <a:spcAft>
                <a:spcPts val="1200"/>
              </a:spcAft>
              <a:buClr>
                <a:srgbClr val="A20000"/>
              </a:buClr>
            </a:pPr>
            <a:r>
              <a:rPr lang="en-US" altLang="en-US" sz="1800" dirty="0">
                <a:latin typeface="Cambria" panose="02040503050406030204" pitchFamily="18" charset="0"/>
              </a:rPr>
              <a:t>your library</a:t>
            </a:r>
            <a:r>
              <a:rPr lang="ja-JP" altLang="en-US" sz="1800" dirty="0">
                <a:latin typeface="Cambria" panose="02040503050406030204" pitchFamily="18" charset="0"/>
              </a:rPr>
              <a:t>’</a:t>
            </a:r>
            <a:r>
              <a:rPr lang="en-US" altLang="ja-JP" sz="1800" dirty="0">
                <a:latin typeface="Cambria" panose="02040503050406030204" pitchFamily="18" charset="0"/>
              </a:rPr>
              <a:t>s catalog for relevant books; </a:t>
            </a:r>
          </a:p>
          <a:p>
            <a:pPr eaLnBrk="1" hangingPunct="1">
              <a:spcAft>
                <a:spcPts val="1200"/>
              </a:spcAft>
              <a:buClr>
                <a:srgbClr val="A20000"/>
              </a:buClr>
            </a:pPr>
            <a:r>
              <a:rPr lang="en-US" altLang="en-US" sz="1800" dirty="0">
                <a:latin typeface="Cambria" panose="02040503050406030204" pitchFamily="18" charset="0"/>
              </a:rPr>
              <a:t>For graphical, numerical, or statistical evidence, consult the following Web sites</a:t>
            </a:r>
            <a:r>
              <a:rPr lang="en-US" altLang="en-US" sz="1800" dirty="0" smtClean="0">
                <a:latin typeface="Cambria" panose="02040503050406030204" pitchFamily="18" charset="0"/>
              </a:rPr>
              <a:t>:</a:t>
            </a:r>
            <a:endParaRPr lang="en-US" dirty="0"/>
          </a:p>
        </p:txBody>
      </p:sp>
      <p:sp>
        <p:nvSpPr>
          <p:cNvPr id="4" name="Title 3"/>
          <p:cNvSpPr>
            <a:spLocks noGrp="1"/>
          </p:cNvSpPr>
          <p:nvPr>
            <p:ph type="title"/>
          </p:nvPr>
        </p:nvSpPr>
        <p:spPr>
          <a:xfrm>
            <a:off x="612648" y="914400"/>
            <a:ext cx="7772400" cy="609600"/>
          </a:xfrm>
        </p:spPr>
        <p:txBody>
          <a:bodyPr/>
          <a:lstStyle/>
          <a:p>
            <a:r>
              <a:rPr lang="en-US" sz="2800" dirty="0" smtClean="0">
                <a:solidFill>
                  <a:schemeClr val="tx1"/>
                </a:solidFill>
                <a:latin typeface="Cambria" panose="02040503050406030204" pitchFamily="18" charset="0"/>
              </a:rPr>
              <a:t>Conduct research.</a:t>
            </a:r>
            <a:endParaRPr lang="en-US" sz="2800" dirty="0">
              <a:solidFill>
                <a:schemeClr val="tx1"/>
              </a:solidFill>
              <a:latin typeface="Cambria" panose="020405030504060302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p:txBody>
          <a:bodyPr/>
          <a:lstStyle/>
          <a:p>
            <a:pPr eaLnBrk="1" hangingPunct="1">
              <a:spcAft>
                <a:spcPts val="1200"/>
              </a:spcAft>
              <a:buClr>
                <a:srgbClr val="A20000"/>
              </a:buClr>
            </a:pPr>
            <a:r>
              <a:rPr lang="en-US" altLang="en-US" sz="1800" dirty="0">
                <a:latin typeface="Cambria" panose="02040503050406030204" pitchFamily="18" charset="0"/>
              </a:rPr>
              <a:t>Writers of causal analyses rely on expert evidence from a variety of sources to support and refute causes/effects.</a:t>
            </a:r>
          </a:p>
          <a:p>
            <a:pPr eaLnBrk="1" hangingPunct="1">
              <a:spcAft>
                <a:spcPts val="1200"/>
              </a:spcAft>
              <a:buClr>
                <a:srgbClr val="A20000"/>
              </a:buClr>
            </a:pPr>
            <a:r>
              <a:rPr lang="en-US" altLang="en-US" sz="1800" dirty="0">
                <a:latin typeface="Cambria" panose="02040503050406030204" pitchFamily="18" charset="0"/>
              </a:rPr>
              <a:t>Whether or not a certain type or minimum number of sources is required, consider whether the sources you</a:t>
            </a:r>
            <a:r>
              <a:rPr lang="ja-JP" altLang="en-US" sz="1800" dirty="0">
                <a:latin typeface="Cambria" panose="02040503050406030204" pitchFamily="18" charset="0"/>
              </a:rPr>
              <a:t>’</a:t>
            </a:r>
            <a:r>
              <a:rPr lang="en-US" altLang="ja-JP" sz="1800" dirty="0">
                <a:latin typeface="Cambria" panose="02040503050406030204" pitchFamily="18" charset="0"/>
              </a:rPr>
              <a:t>ve gathered are appropriate and sufficient.</a:t>
            </a:r>
          </a:p>
          <a:p>
            <a:pPr eaLnBrk="1" hangingPunct="1">
              <a:spcAft>
                <a:spcPts val="1200"/>
              </a:spcAft>
              <a:buClr>
                <a:srgbClr val="A20000"/>
              </a:buClr>
            </a:pPr>
            <a:r>
              <a:rPr lang="en-US" altLang="en-US" sz="1800" dirty="0">
                <a:latin typeface="Cambria" panose="02040503050406030204" pitchFamily="18" charset="0"/>
              </a:rPr>
              <a:t>As you determine how many and what types of sources to cite, ask yourself these questions:</a:t>
            </a:r>
          </a:p>
          <a:p>
            <a:pPr lvl="1" eaLnBrk="1" hangingPunct="1">
              <a:spcAft>
                <a:spcPts val="600"/>
              </a:spcAft>
              <a:buClr>
                <a:srgbClr val="A20000"/>
              </a:buClr>
            </a:pPr>
            <a:r>
              <a:rPr lang="en-US" altLang="en-US" sz="1600" dirty="0">
                <a:latin typeface="Cambria" panose="02040503050406030204" pitchFamily="18" charset="0"/>
              </a:rPr>
              <a:t>Are my sources </a:t>
            </a:r>
            <a:r>
              <a:rPr lang="en-US" altLang="en-US" sz="1600" b="1" dirty="0">
                <a:latin typeface="Cambria" panose="02040503050406030204" pitchFamily="18" charset="0"/>
              </a:rPr>
              <a:t>appropriate</a:t>
            </a:r>
            <a:r>
              <a:rPr lang="en-US" altLang="en-US" sz="1600" dirty="0">
                <a:latin typeface="Cambria" panose="02040503050406030204" pitchFamily="18" charset="0"/>
              </a:rPr>
              <a:t>—will my audience accept them as authoritative?</a:t>
            </a:r>
          </a:p>
          <a:p>
            <a:pPr lvl="1" eaLnBrk="1" hangingPunct="1">
              <a:spcAft>
                <a:spcPts val="600"/>
              </a:spcAft>
              <a:buClr>
                <a:srgbClr val="A20000"/>
              </a:buClr>
            </a:pPr>
            <a:r>
              <a:rPr lang="en-US" altLang="en-US" sz="1600" dirty="0">
                <a:latin typeface="Cambria" panose="02040503050406030204" pitchFamily="18" charset="0"/>
              </a:rPr>
              <a:t>Are my sources </a:t>
            </a:r>
            <a:r>
              <a:rPr lang="en-US" altLang="en-US" sz="1600" b="1" dirty="0">
                <a:latin typeface="Cambria" panose="02040503050406030204" pitchFamily="18" charset="0"/>
              </a:rPr>
              <a:t>sufficient</a:t>
            </a:r>
            <a:r>
              <a:rPr lang="en-US" altLang="en-US" sz="1600" dirty="0">
                <a:latin typeface="Cambria" panose="02040503050406030204" pitchFamily="18" charset="0"/>
              </a:rPr>
              <a:t>—do I have enough sources and do they reflect a variety of areas of expertise?</a:t>
            </a:r>
          </a:p>
          <a:p>
            <a:pPr lvl="1" eaLnBrk="1" hangingPunct="1">
              <a:spcAft>
                <a:spcPts val="600"/>
              </a:spcAft>
              <a:buClr>
                <a:srgbClr val="A20000"/>
              </a:buClr>
            </a:pPr>
            <a:r>
              <a:rPr lang="en-US" altLang="en-US" sz="1600" dirty="0">
                <a:latin typeface="Cambria" panose="02040503050406030204" pitchFamily="18" charset="0"/>
              </a:rPr>
              <a:t>Do I paraphrase or summarize my sources accurately, without borrowing too much of the source</a:t>
            </a:r>
            <a:r>
              <a:rPr lang="ja-JP" altLang="en-US" sz="1600" dirty="0">
                <a:latin typeface="Cambria" panose="02040503050406030204" pitchFamily="18" charset="0"/>
              </a:rPr>
              <a:t>’</a:t>
            </a:r>
            <a:r>
              <a:rPr lang="en-US" altLang="ja-JP" sz="1600" dirty="0">
                <a:latin typeface="Cambria" panose="02040503050406030204" pitchFamily="18" charset="0"/>
              </a:rPr>
              <a:t>s language or sentence structures?</a:t>
            </a:r>
          </a:p>
          <a:p>
            <a:pPr lvl="1" eaLnBrk="1" hangingPunct="1">
              <a:spcAft>
                <a:spcPts val="1200"/>
              </a:spcAft>
              <a:buClr>
                <a:srgbClr val="A20000"/>
              </a:buClr>
            </a:pPr>
            <a:r>
              <a:rPr lang="en-US" altLang="en-US" sz="1600" dirty="0">
                <a:latin typeface="Cambria" panose="02040503050406030204" pitchFamily="18" charset="0"/>
              </a:rPr>
              <a:t>Do I use signal phrases to provide the credentials of my sources?</a:t>
            </a:r>
          </a:p>
          <a:p>
            <a:pPr>
              <a:buClr>
                <a:srgbClr val="A20000"/>
              </a:buClr>
            </a:pPr>
            <a:endParaRPr lang="en-US" dirty="0"/>
          </a:p>
        </p:txBody>
      </p:sp>
      <p:sp>
        <p:nvSpPr>
          <p:cNvPr id="3" name="Title 2"/>
          <p:cNvSpPr>
            <a:spLocks noGrp="1"/>
          </p:cNvSpPr>
          <p:nvPr>
            <p:ph type="title"/>
          </p:nvPr>
        </p:nvSpPr>
        <p:spPr/>
        <p:txBody>
          <a:bodyPr/>
          <a:lstStyle/>
          <a:p>
            <a:r>
              <a:rPr lang="en-US" sz="2800" dirty="0">
                <a:solidFill>
                  <a:schemeClr val="tx1"/>
                </a:solidFill>
                <a:latin typeface="Cambria" charset="0"/>
              </a:rPr>
              <a:t>Cite a variety of sources to support your causal </a:t>
            </a:r>
            <a:r>
              <a:rPr lang="en-US" sz="2800" dirty="0" smtClean="0">
                <a:solidFill>
                  <a:schemeClr val="tx1"/>
                </a:solidFill>
                <a:latin typeface="Cambria" charset="0"/>
              </a:rPr>
              <a:t>analysis.</a:t>
            </a:r>
            <a:endParaRPr lang="en-US" sz="2800"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61734037"/>
              </p:ext>
            </p:extLst>
          </p:nvPr>
        </p:nvGraphicFramePr>
        <p:xfrm>
          <a:off x="762000" y="1878538"/>
          <a:ext cx="7848600" cy="4766102"/>
        </p:xfrm>
        <a:graphic>
          <a:graphicData uri="http://schemas.openxmlformats.org/drawingml/2006/table">
            <a:tbl>
              <a:tblPr firstRow="1" firstCol="1"/>
              <a:tblGrid>
                <a:gridCol w="7848600"/>
              </a:tblGrid>
              <a:tr h="376982">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ASSERT MY THESIS?</a:t>
                      </a:r>
                      <a:endParaRPr lang="en-US" sz="1400" b="1" dirty="0">
                        <a:latin typeface="Cambria" panose="020405030504060302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C9E7A7"/>
                    </a:solidFill>
                  </a:tcPr>
                </a:tc>
              </a:tr>
              <a:tr h="4099224">
                <a:tc>
                  <a:txBody>
                    <a:bodyPr/>
                    <a:lstStyle/>
                    <a:p>
                      <a:r>
                        <a:rPr lang="en-US" sz="1600" dirty="0" smtClean="0">
                          <a:latin typeface="Cambria" panose="02040503050406030204" pitchFamily="18" charset="0"/>
                        </a:rPr>
                        <a:t>To</a:t>
                      </a:r>
                      <a:r>
                        <a:rPr lang="en-US" sz="1600" baseline="0" dirty="0" smtClean="0">
                          <a:latin typeface="Cambria" panose="02040503050406030204" pitchFamily="18" charset="0"/>
                        </a:rPr>
                        <a:t> get an idea about how you might formulate your thesis, take a look at the thesis statements from the reading selections you’ve studied in this chapter.</a:t>
                      </a:r>
                    </a:p>
                    <a:p>
                      <a:endParaRPr lang="en-US" sz="1500" baseline="0" dirty="0" smtClean="0">
                        <a:latin typeface="Cambria" panose="02040503050406030204" pitchFamily="18" charset="0"/>
                      </a:endParaRPr>
                    </a:p>
                    <a:p>
                      <a:pPr lvl="1">
                        <a:spcAft>
                          <a:spcPts val="1000"/>
                        </a:spcAft>
                      </a:pPr>
                      <a:r>
                        <a:rPr lang="en-US" sz="1500" baseline="0" dirty="0" smtClean="0">
                          <a:latin typeface="Cambria" panose="02040503050406030204" pitchFamily="18" charset="0"/>
                        </a:rPr>
                        <a:t>The fact </a:t>
                      </a:r>
                      <a:r>
                        <a:rPr lang="en-US" sz="1500" i="1" baseline="0" dirty="0" smtClean="0">
                          <a:latin typeface="Cambria" panose="02040503050406030204" pitchFamily="18" charset="0"/>
                        </a:rPr>
                        <a:t>that</a:t>
                      </a:r>
                      <a:r>
                        <a:rPr lang="en-US" sz="1500" i="0" baseline="0" dirty="0" smtClean="0">
                          <a:latin typeface="Cambria" panose="02040503050406030204" pitchFamily="18" charset="0"/>
                        </a:rPr>
                        <a:t> social networking is popular is well established. The question is </a:t>
                      </a:r>
                      <a:r>
                        <a:rPr lang="en-US" sz="1500" i="1" baseline="0" dirty="0" smtClean="0">
                          <a:latin typeface="Cambria" panose="02040503050406030204" pitchFamily="18" charset="0"/>
                        </a:rPr>
                        <a:t>why</a:t>
                      </a:r>
                      <a:r>
                        <a:rPr lang="en-US" sz="1500" i="0" baseline="0" dirty="0" smtClean="0">
                          <a:latin typeface="Cambria" panose="02040503050406030204" pitchFamily="18" charset="0"/>
                        </a:rPr>
                        <a:t> is it so popular? … A better answer … is that social media offer people a way to satisfy their desire to connect with others and maybe also be “world-famous for fifteen minutes” (as Andy Warhol supposedly remarked). (</a:t>
                      </a:r>
                      <a:r>
                        <a:rPr lang="en-US" sz="1500" i="0" baseline="0" dirty="0" err="1" smtClean="0">
                          <a:latin typeface="Cambria" panose="02040503050406030204" pitchFamily="18" charset="0"/>
                        </a:rPr>
                        <a:t>Pangelinan</a:t>
                      </a:r>
                      <a:r>
                        <a:rPr lang="en-US" sz="1500" i="0" baseline="0" dirty="0" smtClean="0">
                          <a:latin typeface="Cambria" panose="02040503050406030204" pitchFamily="18" charset="0"/>
                        </a:rPr>
                        <a:t>, par. 2)</a:t>
                      </a:r>
                    </a:p>
                    <a:p>
                      <a:pPr lvl="1">
                        <a:spcAft>
                          <a:spcPts val="1000"/>
                        </a:spcAft>
                      </a:pPr>
                      <a:r>
                        <a:rPr lang="en-US" sz="1500" i="0" baseline="0" dirty="0" smtClean="0">
                          <a:latin typeface="Cambria" panose="02040503050406030204" pitchFamily="18" charset="0"/>
                        </a:rPr>
                        <a:t>The mythic horror movie, like the sick joke, has a dirty job to do. It deliberately appeals to all that is worst in us. It is morbidity unchained, our most base instincts let free, our nastiest fantasies realized … and it happens, fittingly enough, in the dark. (King, par. 11)</a:t>
                      </a:r>
                    </a:p>
                    <a:p>
                      <a:pPr lvl="1">
                        <a:spcAft>
                          <a:spcPts val="1000"/>
                        </a:spcAft>
                      </a:pPr>
                      <a:r>
                        <a:rPr lang="en-US" sz="1500" i="0" baseline="0" dirty="0" smtClean="0">
                          <a:latin typeface="Cambria" panose="02040503050406030204" pitchFamily="18" charset="0"/>
                        </a:rPr>
                        <a:t>The mental habit of dividing one’s attention into many small slices has significant implications for the way young people learn, reason, socialize, do creative work and understand the world. (Wallis, par. 13)</a:t>
                      </a:r>
                    </a:p>
                    <a:p>
                      <a:pPr lvl="1">
                        <a:spcAft>
                          <a:spcPts val="1000"/>
                        </a:spcAft>
                      </a:pPr>
                      <a:r>
                        <a:rPr lang="en-US" sz="1500" i="0" baseline="0" dirty="0" smtClean="0">
                          <a:latin typeface="Cambria" panose="02040503050406030204" pitchFamily="18" charset="0"/>
                        </a:rPr>
                        <a:t>I want to offer a disturbing idea, The reason human beings seem to care so little about mass suffering and death is precisely </a:t>
                      </a:r>
                      <a:r>
                        <a:rPr lang="en-US" sz="1500" i="1" baseline="0" dirty="0" smtClean="0">
                          <a:latin typeface="Cambria" panose="02040503050406030204" pitchFamily="18" charset="0"/>
                        </a:rPr>
                        <a:t>because</a:t>
                      </a:r>
                      <a:r>
                        <a:rPr lang="en-US" sz="1500" i="0" baseline="0" dirty="0" smtClean="0">
                          <a:latin typeface="Cambria" panose="02040503050406030204" pitchFamily="18" charset="0"/>
                        </a:rPr>
                        <a:t> the suffering is happening on a mass scale. The brain is simply not very good at grasping the implications of mass suffering. (</a:t>
                      </a:r>
                      <a:r>
                        <a:rPr lang="en-US" sz="1500" i="0" baseline="0" dirty="0" err="1" smtClean="0">
                          <a:latin typeface="Cambria" panose="02040503050406030204" pitchFamily="18" charset="0"/>
                        </a:rPr>
                        <a:t>Vedantam</a:t>
                      </a:r>
                      <a:r>
                        <a:rPr lang="en-US" sz="1500" i="0" baseline="0" dirty="0" smtClean="0">
                          <a:latin typeface="Cambria" panose="02040503050406030204" pitchFamily="18" charset="0"/>
                        </a:rPr>
                        <a:t>, par. 12)</a:t>
                      </a:r>
                      <a:endParaRPr lang="en-US" sz="15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4" name="Title 3"/>
          <p:cNvSpPr>
            <a:spLocks noGrp="1"/>
          </p:cNvSpPr>
          <p:nvPr>
            <p:ph type="title"/>
          </p:nvPr>
        </p:nvSpPr>
        <p:spPr>
          <a:xfrm>
            <a:off x="914400" y="609600"/>
            <a:ext cx="7772400" cy="1143000"/>
          </a:xfrm>
        </p:spPr>
        <p:txBody>
          <a:bodyPr/>
          <a:lstStyle/>
          <a:p>
            <a:r>
              <a:rPr lang="en-US" sz="2800" dirty="0">
                <a:latin typeface="Cambria" charset="0"/>
              </a:rPr>
              <a:t>Formulate a working thesis stating your preferred cause(s) or effect(s</a:t>
            </a:r>
            <a:r>
              <a:rPr lang="en-US" sz="2800" dirty="0" smtClean="0">
                <a:latin typeface="Cambria" charset="0"/>
              </a:rPr>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90307662"/>
              </p:ext>
            </p:extLst>
          </p:nvPr>
        </p:nvGraphicFramePr>
        <p:xfrm>
          <a:off x="863600" y="2354581"/>
          <a:ext cx="7543800" cy="3512819"/>
        </p:xfrm>
        <a:graphic>
          <a:graphicData uri="http://schemas.openxmlformats.org/drawingml/2006/table">
            <a:tbl>
              <a:tblPr firstRow="1" firstCol="1"/>
              <a:tblGrid>
                <a:gridCol w="7543800"/>
              </a:tblGrid>
              <a:tr h="297034">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ASSERT MY THESIS</a:t>
                      </a:r>
                      <a:r>
                        <a:rPr lang="en-US" sz="1400" b="1" baseline="0" dirty="0" smtClean="0">
                          <a:latin typeface="Cambria" panose="02040503050406030204" pitchFamily="18" charset="0"/>
                        </a:rPr>
                        <a:t>? — CONT’D</a:t>
                      </a:r>
                      <a:endParaRPr lang="en-US" sz="1400" b="1" dirty="0">
                        <a:latin typeface="Cambria" panose="020405030504060302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C9E7A7"/>
                    </a:solidFill>
                  </a:tcPr>
                </a:tc>
              </a:tr>
              <a:tr h="3097041">
                <a:tc>
                  <a:txBody>
                    <a:bodyPr/>
                    <a:lstStyle/>
                    <a:p>
                      <a:pPr>
                        <a:spcAft>
                          <a:spcPts val="300"/>
                        </a:spcAft>
                      </a:pPr>
                      <a:r>
                        <a:rPr kumimoji="0" lang="en-US" sz="1600" b="0" i="0" u="none" strike="noStrike" kern="1200" baseline="0" dirty="0" smtClean="0">
                          <a:solidFill>
                            <a:schemeClr val="tx1"/>
                          </a:solidFill>
                          <a:latin typeface="Cambria" panose="02040503050406030204" pitchFamily="18" charset="0"/>
                          <a:ea typeface="+mn-ea"/>
                          <a:cs typeface="+mn-cs"/>
                        </a:rPr>
                        <a:t>Now draft your own thesis statement, using the examples from the readings or the sentence strategies that follow as a jumping-off point. You can put your ideas into your own words now or when you revise:</a:t>
                      </a:r>
                    </a:p>
                    <a:p>
                      <a:pPr>
                        <a:spcAft>
                          <a:spcPts val="300"/>
                        </a:spcAft>
                      </a:pPr>
                      <a:endParaRPr lang="en-US" sz="1600" dirty="0" smtClean="0">
                        <a:latin typeface="Cambria" panose="02040503050406030204" pitchFamily="18" charset="0"/>
                      </a:endParaRPr>
                    </a:p>
                    <a:p>
                      <a:pPr marL="742950" lvl="1" indent="-285750">
                        <a:spcAft>
                          <a:spcPts val="300"/>
                        </a:spcAft>
                        <a:buFont typeface="Wingdings" charset="2"/>
                        <a:buChar char="Ø"/>
                      </a:pPr>
                      <a:r>
                        <a:rPr lang="en-US" sz="1600" dirty="0" smtClean="0">
                          <a:latin typeface="Cambria" panose="02040503050406030204" pitchFamily="18" charset="0"/>
                        </a:rPr>
                        <a:t>The reasons for X may surprise</a:t>
                      </a:r>
                      <a:r>
                        <a:rPr lang="en-US" sz="1600" baseline="0" dirty="0" smtClean="0">
                          <a:latin typeface="Cambria" panose="02040503050406030204" pitchFamily="18" charset="0"/>
                        </a:rPr>
                        <a:t> you, such as __________, ___________, and __________.</a:t>
                      </a:r>
                    </a:p>
                    <a:p>
                      <a:pPr marL="742950" lvl="1" indent="-285750">
                        <a:spcAft>
                          <a:spcPts val="300"/>
                        </a:spcAft>
                        <a:buFont typeface="Wingdings" charset="2"/>
                        <a:buChar char="Ø"/>
                      </a:pPr>
                      <a:r>
                        <a:rPr lang="en-US" sz="1600" baseline="0" dirty="0" smtClean="0">
                          <a:latin typeface="Cambria" panose="02040503050406030204" pitchFamily="18" charset="0"/>
                        </a:rPr>
                        <a:t>The effects of X may be alarming, but they are clear: _____________.</a:t>
                      </a:r>
                    </a:p>
                    <a:p>
                      <a:pPr marL="742950" lvl="1" indent="-285750">
                        <a:spcAft>
                          <a:spcPts val="300"/>
                        </a:spcAft>
                        <a:buFont typeface="Wingdings" charset="2"/>
                        <a:buChar char="Ø"/>
                      </a:pPr>
                      <a:r>
                        <a:rPr lang="en-US" sz="1600" dirty="0" smtClean="0">
                          <a:latin typeface="Cambria" panose="02040503050406030204" pitchFamily="18" charset="0"/>
                        </a:rPr>
                        <a:t>X plays a disturbing role in our lives/our</a:t>
                      </a:r>
                      <a:r>
                        <a:rPr lang="en-US" sz="1600" baseline="0" dirty="0" smtClean="0">
                          <a:latin typeface="Cambria" panose="02040503050406030204" pitchFamily="18" charset="0"/>
                        </a:rPr>
                        <a:t> families/our communities/our workplaces: it does/is/provides ___________.</a:t>
                      </a:r>
                    </a:p>
                    <a:p>
                      <a:pPr marL="742950" lvl="1" indent="-285750">
                        <a:spcAft>
                          <a:spcPts val="300"/>
                        </a:spcAft>
                        <a:buFont typeface="Wingdings" charset="2"/>
                        <a:buChar char="Ø"/>
                      </a:pPr>
                      <a:r>
                        <a:rPr lang="en-US" sz="1600" baseline="0" dirty="0" smtClean="0">
                          <a:latin typeface="Cambria" panose="02040503050406030204" pitchFamily="18" charset="0"/>
                        </a:rPr>
                        <a:t>For many years, Group A has believed that ___________. Now there is much research supporting this claim, but not for the reasons you may think. It’s not ________ that has been causing this phenomenon but ____________ .</a:t>
                      </a:r>
                      <a:endParaRPr lang="en-US" sz="1600" dirty="0">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4" name="Title 3"/>
          <p:cNvSpPr>
            <a:spLocks noGrp="1"/>
          </p:cNvSpPr>
          <p:nvPr>
            <p:ph type="title"/>
          </p:nvPr>
        </p:nvSpPr>
        <p:spPr>
          <a:xfrm>
            <a:off x="914400" y="685800"/>
            <a:ext cx="7772400" cy="1143000"/>
          </a:xfrm>
        </p:spPr>
        <p:txBody>
          <a:bodyPr/>
          <a:lstStyle/>
          <a:p>
            <a:r>
              <a:rPr lang="en-US" sz="2800" dirty="0">
                <a:solidFill>
                  <a:schemeClr val="tx1"/>
                </a:solidFill>
                <a:latin typeface="Cambria" charset="0"/>
              </a:rPr>
              <a:t>Formulate a working thesis stating your preferred cause(s) or effect(s).</a:t>
            </a:r>
            <a:endParaRPr lang="en-US" sz="2800"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55747611"/>
              </p:ext>
            </p:extLst>
          </p:nvPr>
        </p:nvGraphicFramePr>
        <p:xfrm>
          <a:off x="914400" y="1447799"/>
          <a:ext cx="7772400" cy="5245899"/>
        </p:xfrm>
        <a:graphic>
          <a:graphicData uri="http://schemas.openxmlformats.org/drawingml/2006/table">
            <a:tbl>
              <a:tblPr firstRow="1" firstCol="1"/>
              <a:tblGrid>
                <a:gridCol w="7772400"/>
              </a:tblGrid>
              <a:tr h="318299">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RESPOND EFFECTIVELY TO MY READERS’ OBJECTIONS?</a:t>
                      </a:r>
                      <a:endParaRPr lang="en-US" sz="1400" b="1" dirty="0">
                        <a:latin typeface="Cambria" panose="020405030504060302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4106064">
                <a:tc>
                  <a:txBody>
                    <a:bodyPr/>
                    <a:lstStyle/>
                    <a:p>
                      <a:pPr marL="342900" indent="-342900" algn="just">
                        <a:spcAft>
                          <a:spcPts val="800"/>
                        </a:spcAft>
                        <a:buFont typeface="+mj-lt"/>
                        <a:buAutoNum type="arabicPeriod"/>
                      </a:pPr>
                      <a:r>
                        <a:rPr kumimoji="0" lang="en-US" sz="1600" b="0" i="0" u="none" strike="noStrike" kern="1200" baseline="0" dirty="0" smtClean="0">
                          <a:solidFill>
                            <a:schemeClr val="tx1"/>
                          </a:solidFill>
                          <a:latin typeface="Cambria" panose="02040503050406030204" pitchFamily="18" charset="0"/>
                          <a:ea typeface="+mn-ea"/>
                          <a:cs typeface="+mn-cs"/>
                        </a:rPr>
                        <a:t>For each of your preferred causes or effects, consider the questions your readers might raise. Some possibilities include the following:</a:t>
                      </a: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Even if you can prove that X and Y increased/decreased at the same time, how do you know X actually caused Y?</a:t>
                      </a: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Even if you can prove that Y occurred after X, how do you know X actually caused Y?</a:t>
                      </a: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Could X and Y both have been caused by something else altogether?</a:t>
                      </a: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X seems to have been an effect of Y but was it really a major effect or just one of many insignificant results?</a:t>
                      </a:r>
                    </a:p>
                    <a:p>
                      <a:endParaRPr kumimoji="0" lang="en-US" sz="1600" b="0" i="0" u="none" strike="noStrike" kern="1200" baseline="0" dirty="0" smtClean="0">
                        <a:solidFill>
                          <a:schemeClr val="tx1"/>
                        </a:solidFill>
                        <a:latin typeface="Cambria" panose="02040503050406030204" pitchFamily="18" charset="0"/>
                        <a:ea typeface="+mn-ea"/>
                        <a:cs typeface="+mn-cs"/>
                      </a:endParaRPr>
                    </a:p>
                    <a:p>
                      <a:pPr marL="342900" indent="-342900">
                        <a:spcAft>
                          <a:spcPts val="800"/>
                        </a:spcAft>
                        <a:buFont typeface="+mj-lt"/>
                        <a:buAutoNum type="arabicPeriod" startAt="2"/>
                      </a:pPr>
                      <a:r>
                        <a:rPr kumimoji="0" lang="en-US" sz="1600" b="0" i="0" u="none" strike="noStrike" kern="1200" baseline="0" dirty="0" smtClean="0">
                          <a:solidFill>
                            <a:schemeClr val="tx1"/>
                          </a:solidFill>
                          <a:latin typeface="Cambria" panose="02040503050406030204" pitchFamily="18" charset="0"/>
                          <a:ea typeface="+mn-ea"/>
                          <a:cs typeface="+mn-cs"/>
                        </a:rPr>
                        <a:t>Use the following sentence strategies or language of your own to respond to one of these objections:</a:t>
                      </a: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The objection that Y may result from things other than X may be true. But there is strong evidence showing that X played a central role by </a:t>
                      </a:r>
                      <a:r>
                        <a:rPr kumimoji="0" lang="en-US" sz="1600" b="0" i="0" u="none" strike="noStrike" kern="1200" baseline="0" dirty="0" smtClean="0">
                          <a:solidFill>
                            <a:schemeClr val="tx1"/>
                          </a:solidFill>
                          <a:latin typeface="Cambria" panose="02040503050406030204" pitchFamily="18" charset="0"/>
                          <a:ea typeface="+mn-ea"/>
                          <a:cs typeface="+mn-cs"/>
                        </a:rPr>
                        <a:t>___________.</a:t>
                      </a:r>
                      <a:endParaRPr kumimoji="0" lang="en-US" sz="1600" b="0" i="0" u="none" strike="noStrike" kern="1200" baseline="0" dirty="0" smtClean="0">
                        <a:solidFill>
                          <a:schemeClr val="tx1"/>
                        </a:solidFill>
                        <a:latin typeface="Cambria" panose="02040503050406030204" pitchFamily="18" charset="0"/>
                        <a:ea typeface="+mn-ea"/>
                        <a:cs typeface="+mn-cs"/>
                      </a:endParaRP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Researchers studying </a:t>
                      </a:r>
                      <a:r>
                        <a:rPr kumimoji="0" lang="en-US" sz="1600" b="0" i="0" u="none" strike="noStrike" kern="1200" baseline="0" dirty="0" smtClean="0">
                          <a:solidFill>
                            <a:schemeClr val="tx1"/>
                          </a:solidFill>
                          <a:latin typeface="Cambria" panose="02040503050406030204" pitchFamily="18" charset="0"/>
                          <a:ea typeface="+mn-ea"/>
                          <a:cs typeface="+mn-cs"/>
                        </a:rPr>
                        <a:t>___________ </a:t>
                      </a:r>
                      <a:r>
                        <a:rPr kumimoji="0" lang="en-US" sz="1600" b="0" i="0" u="none" strike="noStrike" kern="1200" baseline="0" dirty="0" smtClean="0">
                          <a:solidFill>
                            <a:schemeClr val="tx1"/>
                          </a:solidFill>
                          <a:latin typeface="Cambria" panose="02040503050406030204" pitchFamily="18" charset="0"/>
                          <a:ea typeface="+mn-ea"/>
                          <a:cs typeface="+mn-cs"/>
                        </a:rPr>
                        <a:t>have shown a causal connection between X and Y. They claim that </a:t>
                      </a:r>
                      <a:r>
                        <a:rPr kumimoji="0" lang="en-US" sz="1600" b="0" i="0" u="none" strike="noStrike" kern="1200" baseline="0" dirty="0" smtClean="0">
                          <a:solidFill>
                            <a:schemeClr val="tx1"/>
                          </a:solidFill>
                          <a:latin typeface="Cambria" panose="02040503050406030204" pitchFamily="18" charset="0"/>
                          <a:ea typeface="+mn-ea"/>
                          <a:cs typeface="+mn-cs"/>
                        </a:rPr>
                        <a:t>___________ [</a:t>
                      </a:r>
                      <a:r>
                        <a:rPr kumimoji="0" lang="en-US" sz="1600" b="0" i="0" u="none" strike="noStrike" kern="1200" baseline="0" dirty="0" smtClean="0">
                          <a:solidFill>
                            <a:schemeClr val="tx1"/>
                          </a:solidFill>
                          <a:latin typeface="Cambria" panose="02040503050406030204" pitchFamily="18" charset="0"/>
                          <a:ea typeface="+mn-ea"/>
                          <a:cs typeface="+mn-cs"/>
                        </a:rPr>
                        <a:t>quote/paraphrase/summarize information from source] (cite source</a:t>
                      </a:r>
                      <a:r>
                        <a:rPr kumimoji="0" lang="en-US" sz="1600" b="0" i="0" u="none" strike="noStrike" kern="1200" baseline="0" dirty="0" smtClean="0">
                          <a:solidFill>
                            <a:schemeClr val="tx1"/>
                          </a:solidFill>
                          <a:latin typeface="Cambria" panose="02040503050406030204" pitchFamily="18" charset="0"/>
                          <a:ea typeface="+mn-ea"/>
                          <a:cs typeface="+mn-cs"/>
                        </a:rPr>
                        <a:t>).</a:t>
                      </a:r>
                      <a:endParaRPr kumimoji="0" lang="en-US" sz="1600" b="0" i="0" u="none" strike="noStrike" kern="1200" baseline="0" dirty="0" smtClean="0">
                        <a:solidFill>
                          <a:schemeClr val="tx1"/>
                        </a:solidFill>
                        <a:latin typeface="Cambria" panose="02040503050406030204" pitchFamily="18" charset="0"/>
                        <a:ea typeface="+mn-ea"/>
                        <a:cs typeface="+mn-cs"/>
                      </a:endParaRPr>
                    </a:p>
                    <a:p>
                      <a:pPr marL="742950" lvl="1" indent="-285750">
                        <a:buSzPct val="85000"/>
                        <a:buFont typeface="Wingdings" charset="2"/>
                        <a:buChar char="Ø"/>
                      </a:pPr>
                      <a:r>
                        <a:rPr kumimoji="0" lang="en-US" sz="1600" b="0" i="0" u="none" strike="noStrike" kern="1200" baseline="0" dirty="0" smtClean="0">
                          <a:solidFill>
                            <a:schemeClr val="tx1"/>
                          </a:solidFill>
                          <a:latin typeface="Cambria" panose="02040503050406030204" pitchFamily="18" charset="0"/>
                          <a:ea typeface="+mn-ea"/>
                          <a:cs typeface="+mn-cs"/>
                        </a:rPr>
                        <a:t>A large number of people have been polled on this question, and it appears that X was an important factor in their decision to ____________.</a:t>
                      </a:r>
                      <a:endParaRPr lang="en-US" sz="1600" dirty="0">
                        <a:latin typeface="Cambria" panose="02040503050406030204" pitchFamily="18" charset="0"/>
                      </a:endParaRPr>
                    </a:p>
                  </a:txBody>
                  <a:tcPr marR="182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4" name="Title 3"/>
          <p:cNvSpPr>
            <a:spLocks noGrp="1"/>
          </p:cNvSpPr>
          <p:nvPr>
            <p:ph type="title"/>
          </p:nvPr>
        </p:nvSpPr>
        <p:spPr>
          <a:xfrm>
            <a:off x="914400" y="274638"/>
            <a:ext cx="6248400" cy="1143000"/>
          </a:xfrm>
        </p:spPr>
        <p:txBody>
          <a:bodyPr/>
          <a:lstStyle/>
          <a:p>
            <a:r>
              <a:rPr lang="en-US" sz="2800" dirty="0">
                <a:solidFill>
                  <a:schemeClr val="tx1"/>
                </a:solidFill>
                <a:latin typeface="Cambria" charset="0"/>
              </a:rPr>
              <a:t>Draft a response to objections readers are likely to raise</a:t>
            </a:r>
            <a:r>
              <a:rPr lang="en-US" sz="2800" dirty="0" smtClean="0">
                <a:solidFill>
                  <a:schemeClr val="tx1"/>
                </a:solidFill>
                <a:latin typeface="Cambria" charset="0"/>
              </a:rPr>
              <a:t>.</a:t>
            </a:r>
            <a:endParaRPr lang="en-US" sz="2800"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4070285"/>
              </p:ext>
            </p:extLst>
          </p:nvPr>
        </p:nvGraphicFramePr>
        <p:xfrm>
          <a:off x="914400" y="2285999"/>
          <a:ext cx="7772400" cy="3627873"/>
        </p:xfrm>
        <a:graphic>
          <a:graphicData uri="http://schemas.openxmlformats.org/drawingml/2006/table">
            <a:tbl>
              <a:tblPr firstRow="1" firstCol="1"/>
              <a:tblGrid>
                <a:gridCol w="7772400"/>
              </a:tblGrid>
              <a:tr h="292472">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RESPOND TO MY READERS’ PREFERRED CAUSES OR EFFECTS?</a:t>
                      </a:r>
                      <a:endParaRPr lang="en-US" sz="1400" b="1" dirty="0">
                        <a:latin typeface="Cambria" panose="02040503050406030204" pitchFamily="18" charset="0"/>
                      </a:endParaRPr>
                    </a:p>
                  </a:txBody>
                  <a:tcPr marR="182880">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3323074">
                <a:tc>
                  <a:txBody>
                    <a:bodyPr/>
                    <a:lstStyle/>
                    <a:p>
                      <a:pPr marL="342900" indent="-342900" algn="just">
                        <a:buFont typeface="Arial"/>
                        <a:buChar char="•"/>
                      </a:pPr>
                      <a:r>
                        <a:rPr kumimoji="0" lang="en-US" sz="1600" b="1" i="0" u="none" strike="noStrike" kern="1200" baseline="0" dirty="0" smtClean="0">
                          <a:solidFill>
                            <a:schemeClr val="tx1"/>
                          </a:solidFill>
                          <a:latin typeface="Cambria" panose="02040503050406030204" pitchFamily="18" charset="0"/>
                          <a:ea typeface="+mn-ea"/>
                          <a:cs typeface="+mn-cs"/>
                        </a:rPr>
                        <a:t>Choose an alternative cause or effect, and summarize it. </a:t>
                      </a:r>
                      <a:r>
                        <a:rPr kumimoji="0" lang="en-US" sz="1600" b="0" i="0" u="none" strike="noStrike" kern="1200" baseline="0" dirty="0" smtClean="0">
                          <a:solidFill>
                            <a:schemeClr val="tx1"/>
                          </a:solidFill>
                          <a:latin typeface="Cambria" panose="02040503050406030204" pitchFamily="18" charset="0"/>
                          <a:ea typeface="+mn-ea"/>
                          <a:cs typeface="+mn-cs"/>
                        </a:rPr>
                        <a:t>Be sure to summarize it accurately and fairly. Do not commit the straw man fallacy of knocking down something that no one really takes seriously.</a:t>
                      </a:r>
                    </a:p>
                    <a:p>
                      <a:pPr marL="0" indent="0" algn="just">
                        <a:buFont typeface="Arial"/>
                        <a:buNone/>
                      </a:pPr>
                      <a:endParaRPr kumimoji="0" lang="en-US" sz="1600" b="0" i="0" u="none" strike="noStrike" kern="1200" baseline="0" dirty="0" smtClean="0">
                        <a:solidFill>
                          <a:schemeClr val="tx1"/>
                        </a:solidFill>
                        <a:latin typeface="Cambria" panose="02040503050406030204" pitchFamily="18" charset="0"/>
                        <a:ea typeface="+mn-ea"/>
                        <a:cs typeface="+mn-cs"/>
                      </a:endParaRPr>
                    </a:p>
                    <a:p>
                      <a:pPr marL="342900" indent="-342900" algn="just">
                        <a:buFont typeface="Arial"/>
                        <a:buChar char="•"/>
                      </a:pPr>
                      <a:r>
                        <a:rPr kumimoji="0" lang="en-US" sz="1600" b="1" i="0" u="none" strike="noStrike" kern="1200" baseline="0" dirty="0" smtClean="0">
                          <a:solidFill>
                            <a:schemeClr val="tx1"/>
                          </a:solidFill>
                          <a:latin typeface="Cambria" panose="02040503050406030204" pitchFamily="18" charset="0"/>
                          <a:ea typeface="+mn-ea"/>
                          <a:cs typeface="+mn-cs"/>
                        </a:rPr>
                        <a:t>Decide whether you can </a:t>
                      </a:r>
                      <a:r>
                        <a:rPr kumimoji="0" lang="en-US" sz="1600" b="1" i="0" u="none" strike="noStrike" kern="1200" cap="small" baseline="0" dirty="0" smtClean="0">
                          <a:solidFill>
                            <a:schemeClr val="tx1"/>
                          </a:solidFill>
                          <a:latin typeface="Cambria" panose="02040503050406030204" pitchFamily="18" charset="0"/>
                          <a:ea typeface="+mn-ea"/>
                          <a:cs typeface="+mn-cs"/>
                        </a:rPr>
                        <a:t>refute</a:t>
                      </a:r>
                      <a:r>
                        <a:rPr kumimoji="0" lang="en-US" sz="1600" b="1" i="0" u="none" strike="noStrike" kern="1200" baseline="0" dirty="0" smtClean="0">
                          <a:solidFill>
                            <a:schemeClr val="tx1"/>
                          </a:solidFill>
                          <a:latin typeface="Cambria" panose="02040503050406030204" pitchFamily="18" charset="0"/>
                          <a:ea typeface="+mn-ea"/>
                          <a:cs typeface="+mn-cs"/>
                        </a:rPr>
                        <a:t> the alternative cause of effect or whether you need to </a:t>
                      </a:r>
                      <a:r>
                        <a:rPr kumimoji="0" lang="en-US" sz="1600" b="1" i="0" u="none" strike="noStrike" kern="1200" cap="small" baseline="0" dirty="0" smtClean="0">
                          <a:solidFill>
                            <a:schemeClr val="tx1"/>
                          </a:solidFill>
                          <a:latin typeface="Cambria" panose="02040503050406030204" pitchFamily="18" charset="0"/>
                          <a:ea typeface="+mn-ea"/>
                          <a:cs typeface="+mn-cs"/>
                        </a:rPr>
                        <a:t>concede</a:t>
                      </a:r>
                      <a:r>
                        <a:rPr kumimoji="0" lang="en-US" sz="1600" b="1" i="0" u="none" strike="noStrike" kern="1200" baseline="0" dirty="0" smtClean="0">
                          <a:solidFill>
                            <a:schemeClr val="tx1"/>
                          </a:solidFill>
                          <a:latin typeface="Cambria" panose="02040503050406030204" pitchFamily="18" charset="0"/>
                          <a:ea typeface="+mn-ea"/>
                          <a:cs typeface="+mn-cs"/>
                        </a:rPr>
                        <a:t> it. </a:t>
                      </a:r>
                      <a:r>
                        <a:rPr kumimoji="0" lang="en-US" sz="1600" b="0" i="0" u="none" strike="noStrike" kern="1200" baseline="0" dirty="0" smtClean="0">
                          <a:solidFill>
                            <a:schemeClr val="tx1"/>
                          </a:solidFill>
                          <a:latin typeface="Cambria" panose="02040503050406030204" pitchFamily="18" charset="0"/>
                          <a:ea typeface="+mn-ea"/>
                          <a:cs typeface="+mn-cs"/>
                        </a:rPr>
                        <a:t>Refine the alternative cause or effect if you can show that it lacks credible support or if the underlying reasoning is flawed. Conceded it by pointing out that the cause or effect is obvious and setting it aside or by showing that it plays a less important role than the cause or effect you are championing. Try the following sentence strategies, or use language of your own.</a:t>
                      </a:r>
                      <a:endParaRPr kumimoji="0" lang="en-US" sz="1600" b="1" i="0" u="none" strike="noStrike" kern="1200" baseline="0" dirty="0" smtClean="0">
                        <a:solidFill>
                          <a:schemeClr val="tx1"/>
                        </a:solidFill>
                        <a:latin typeface="Cambria" panose="02040503050406030204" pitchFamily="18" charset="0"/>
                        <a:ea typeface="+mn-ea"/>
                        <a:cs typeface="+mn-cs"/>
                      </a:endParaRPr>
                    </a:p>
                    <a:p>
                      <a:pPr marL="0" indent="0">
                        <a:buFont typeface="+mj-lt"/>
                        <a:buNone/>
                      </a:pPr>
                      <a:endParaRPr kumimoji="0" lang="en-US" sz="1600" b="0" i="0" u="none" strike="noStrike" kern="1200" baseline="0" dirty="0" smtClean="0">
                        <a:solidFill>
                          <a:schemeClr val="tx1"/>
                        </a:solidFill>
                        <a:latin typeface="Cambria" panose="02040503050406030204" pitchFamily="18" charset="0"/>
                        <a:ea typeface="+mn-ea"/>
                        <a:cs typeface="+mn-cs"/>
                      </a:endParaRPr>
                    </a:p>
                  </a:txBody>
                  <a:tcPr marR="182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3" name="Title 2"/>
          <p:cNvSpPr>
            <a:spLocks noGrp="1"/>
          </p:cNvSpPr>
          <p:nvPr>
            <p:ph type="title"/>
          </p:nvPr>
        </p:nvSpPr>
        <p:spPr/>
        <p:txBody>
          <a:bodyPr/>
          <a:lstStyle/>
          <a:p>
            <a:r>
              <a:rPr lang="en-US" sz="2800" dirty="0">
                <a:latin typeface="Cambria" charset="0"/>
              </a:rPr>
              <a:t>Draft a response to the causes or effects your readers are likely to favor</a:t>
            </a:r>
            <a:r>
              <a:rPr lang="en-US" sz="2800" dirty="0" smtClean="0">
                <a:latin typeface="Cambria" charset="0"/>
              </a:rPr>
              <a:t>.</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25217786"/>
              </p:ext>
            </p:extLst>
          </p:nvPr>
        </p:nvGraphicFramePr>
        <p:xfrm>
          <a:off x="914400" y="1881448"/>
          <a:ext cx="7772400" cy="4798753"/>
        </p:xfrm>
        <a:graphic>
          <a:graphicData uri="http://schemas.openxmlformats.org/drawingml/2006/table">
            <a:tbl>
              <a:tblPr firstRow="1" firstCol="1"/>
              <a:tblGrid>
                <a:gridCol w="7772400"/>
              </a:tblGrid>
              <a:tr h="313113">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RESPOND TO MY READERS’ PREFERRED CAUSES OR EFFECTS? — CONT’D</a:t>
                      </a:r>
                      <a:endParaRPr lang="en-US" sz="1400" b="1" dirty="0">
                        <a:latin typeface="Cambria" panose="020405030504060302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4287625">
                <a:tc>
                  <a:txBody>
                    <a:bodyPr/>
                    <a:lstStyle/>
                    <a:p>
                      <a:pPr algn="l">
                        <a:spcAft>
                          <a:spcPts val="400"/>
                        </a:spcAft>
                      </a:pPr>
                      <a:r>
                        <a:rPr lang="en-US" sz="1500" b="1" i="0" u="none" strike="noStrike" baseline="0" dirty="0" smtClean="0">
                          <a:solidFill>
                            <a:srgbClr val="FF264D"/>
                          </a:solidFill>
                          <a:latin typeface=""/>
                        </a:rPr>
                        <a:t>To</a:t>
                      </a:r>
                      <a:r>
                        <a:rPr lang="en-US" sz="1500" b="1" i="1" u="none" strike="noStrike" baseline="0" dirty="0" smtClean="0">
                          <a:solidFill>
                            <a:srgbClr val="FF264D"/>
                          </a:solidFill>
                          <a:latin typeface=""/>
                        </a:rPr>
                        <a:t> Refute</a:t>
                      </a:r>
                    </a:p>
                    <a:p>
                      <a:pPr algn="l"/>
                      <a:r>
                        <a:rPr lang="en-US" sz="1500" b="1" i="0" u="none" strike="noStrike" baseline="0" dirty="0" smtClean="0">
                          <a:solidFill>
                            <a:srgbClr val="000000"/>
                          </a:solidFill>
                          <a:latin typeface=""/>
                        </a:rPr>
                        <a:t>Lacks Credible Support</a:t>
                      </a:r>
                    </a:p>
                    <a:p>
                      <a:pPr marL="285750" indent="-285750" algn="l">
                        <a:buFont typeface="Wingdings" charset="2"/>
                        <a:buChar char="Ø"/>
                      </a:pPr>
                      <a:r>
                        <a:rPr lang="en-US" sz="1500" b="0" i="0" u="none" strike="noStrike" baseline="0" dirty="0" smtClean="0">
                          <a:solidFill>
                            <a:srgbClr val="000000"/>
                          </a:solidFill>
                          <a:latin typeface="Cambria"/>
                          <a:cs typeface="Cambria"/>
                        </a:rPr>
                        <a:t>Just because Y caused </a:t>
                      </a:r>
                      <a:r>
                        <a:rPr kumimoji="0" lang="en-US" sz="1500" b="0" i="0" u="none" strike="noStrike" kern="1200" baseline="0" dirty="0" smtClean="0">
                          <a:solidFill>
                            <a:schemeClr val="tx1"/>
                          </a:solidFill>
                          <a:latin typeface="Cambria"/>
                          <a:ea typeface="+mn-ea"/>
                          <a:cs typeface="Cambria"/>
                        </a:rPr>
                        <a:t>____________ </a:t>
                      </a:r>
                      <a:r>
                        <a:rPr lang="en-US" sz="1500" b="0" i="0" u="none" strike="noStrike" baseline="0" dirty="0" smtClean="0">
                          <a:solidFill>
                            <a:srgbClr val="000000"/>
                          </a:solidFill>
                          <a:latin typeface="Cambria"/>
                          <a:cs typeface="Cambria"/>
                        </a:rPr>
                        <a:t>does not mean that it caused </a:t>
                      </a:r>
                      <a:r>
                        <a:rPr kumimoji="0" lang="en-US" sz="1500" b="0" i="0" u="none" strike="noStrike" kern="1200" baseline="0" dirty="0" smtClean="0">
                          <a:solidFill>
                            <a:schemeClr val="tx1"/>
                          </a:solidFill>
                          <a:latin typeface="Cambria"/>
                          <a:ea typeface="+mn-ea"/>
                          <a:cs typeface="Cambria"/>
                        </a:rPr>
                        <a:t>____________</a:t>
                      </a:r>
                      <a:r>
                        <a:rPr lang="en-US" sz="1500" b="0" i="0" u="none" strike="noStrike" baseline="0" dirty="0" smtClean="0">
                          <a:solidFill>
                            <a:srgbClr val="000000"/>
                          </a:solidFill>
                          <a:latin typeface="Cambria"/>
                          <a:cs typeface="Cambria"/>
                        </a:rPr>
                        <a:t> [a similar subject]. Here’s why: </a:t>
                      </a:r>
                      <a:r>
                        <a:rPr kumimoji="0" lang="en-US" sz="1500" b="0" i="0" u="none" strike="noStrike" kern="1200" baseline="0" dirty="0" smtClean="0">
                          <a:solidFill>
                            <a:schemeClr val="tx1"/>
                          </a:solidFill>
                          <a:latin typeface="Cambria"/>
                          <a:ea typeface="+mn-ea"/>
                          <a:cs typeface="Cambria"/>
                        </a:rPr>
                        <a:t>____________</a:t>
                      </a:r>
                      <a:r>
                        <a:rPr lang="en-US" sz="1500" b="0" i="0" u="none" strike="noStrike" baseline="0" dirty="0" smtClean="0">
                          <a:solidFill>
                            <a:srgbClr val="000000"/>
                          </a:solidFill>
                          <a:latin typeface="Cambria"/>
                          <a:cs typeface="Cambria"/>
                        </a:rPr>
                        <a:t>.</a:t>
                      </a:r>
                    </a:p>
                    <a:p>
                      <a:pPr marL="285750" indent="-285750" algn="l">
                        <a:buFont typeface="Wingdings" charset="2"/>
                        <a:buChar char="Ø"/>
                      </a:pPr>
                      <a:r>
                        <a:rPr lang="en-US" sz="1500" b="0" i="0" u="none" strike="noStrike" baseline="0" dirty="0" smtClean="0">
                          <a:solidFill>
                            <a:srgbClr val="000000"/>
                          </a:solidFill>
                          <a:latin typeface="Cambria"/>
                          <a:cs typeface="Cambria"/>
                        </a:rPr>
                        <a:t>The scenario/anecdote others sometimes use to explain why X caused/occurred certainly helps dramatize </a:t>
                      </a:r>
                      <a:r>
                        <a:rPr kumimoji="0" lang="en-US" sz="1500" b="0" i="0" u="none" strike="noStrike" kern="1200" baseline="0" dirty="0" smtClean="0">
                          <a:solidFill>
                            <a:schemeClr val="tx1"/>
                          </a:solidFill>
                          <a:latin typeface="Cambria"/>
                          <a:ea typeface="+mn-ea"/>
                          <a:cs typeface="Cambria"/>
                        </a:rPr>
                        <a:t>____________</a:t>
                      </a:r>
                      <a:r>
                        <a:rPr lang="en-US" sz="1500" b="0" i="0" u="none" strike="noStrike" baseline="0" dirty="0" smtClean="0">
                          <a:solidFill>
                            <a:srgbClr val="000000"/>
                          </a:solidFill>
                          <a:latin typeface="Cambria"/>
                          <a:cs typeface="Cambria"/>
                        </a:rPr>
                        <a:t>, but it doesn’t really explain why X happened.</a:t>
                      </a:r>
                    </a:p>
                    <a:p>
                      <a:pPr marL="285750" indent="-285750" algn="l">
                        <a:buFont typeface="Wingdings" charset="2"/>
                        <a:buChar char="Ø"/>
                      </a:pPr>
                      <a:r>
                        <a:rPr lang="en-US" sz="1500" b="0" i="0" u="none" strike="noStrike" baseline="0" dirty="0" smtClean="0">
                          <a:solidFill>
                            <a:srgbClr val="000000"/>
                          </a:solidFill>
                          <a:latin typeface="Cambria"/>
                          <a:cs typeface="Cambria"/>
                        </a:rPr>
                        <a:t>If X is the result of Y , then one would expect </a:t>
                      </a:r>
                      <a:r>
                        <a:rPr kumimoji="0" lang="en-US" sz="1500" b="0" i="0" u="none" strike="noStrike" kern="1200" baseline="0" dirty="0" smtClean="0">
                          <a:solidFill>
                            <a:schemeClr val="tx1"/>
                          </a:solidFill>
                          <a:latin typeface="Cambria"/>
                          <a:ea typeface="+mn-ea"/>
                          <a:cs typeface="Cambria"/>
                        </a:rPr>
                        <a:t>____________ </a:t>
                      </a:r>
                      <a:r>
                        <a:rPr lang="en-US" sz="1500" b="0" i="0" u="none" strike="noStrike" baseline="0" dirty="0" smtClean="0">
                          <a:solidFill>
                            <a:srgbClr val="000000"/>
                          </a:solidFill>
                          <a:latin typeface="Cambria"/>
                          <a:cs typeface="Cambria"/>
                        </a:rPr>
                        <a:t>to happen, too, but it hasn’t/the opposite has happened.</a:t>
                      </a:r>
                    </a:p>
                    <a:p>
                      <a:pPr algn="l"/>
                      <a:endParaRPr lang="en-US" sz="1500" b="0" i="0" u="none" strike="noStrike" baseline="0" dirty="0" smtClean="0">
                        <a:solidFill>
                          <a:srgbClr val="000000"/>
                        </a:solidFill>
                        <a:latin typeface="Cambria"/>
                        <a:cs typeface="Cambria"/>
                      </a:endParaRPr>
                    </a:p>
                    <a:p>
                      <a:pPr algn="l"/>
                      <a:r>
                        <a:rPr lang="en-US" sz="1500" b="1" i="0" u="none" strike="noStrike" baseline="0" dirty="0" smtClean="0">
                          <a:solidFill>
                            <a:srgbClr val="000000"/>
                          </a:solidFill>
                          <a:latin typeface="Cambria"/>
                          <a:cs typeface="Cambria"/>
                        </a:rPr>
                        <a:t>Reasoning Is Flawed</a:t>
                      </a:r>
                    </a:p>
                    <a:p>
                      <a:pPr algn="l"/>
                      <a:r>
                        <a:rPr lang="en-US" sz="1500" b="0" i="0" u="none" strike="noStrike" baseline="0" dirty="0" smtClean="0">
                          <a:solidFill>
                            <a:srgbClr val="000000"/>
                          </a:solidFill>
                          <a:latin typeface="Cambria"/>
                          <a:cs typeface="Cambria"/>
                        </a:rPr>
                        <a:t>Mistakes correlation for causation.</a:t>
                      </a:r>
                    </a:p>
                    <a:p>
                      <a:pPr marL="285750" indent="-285750" algn="l">
                        <a:buFont typeface="Wingdings" charset="2"/>
                        <a:buChar char="Ø"/>
                      </a:pPr>
                      <a:r>
                        <a:rPr lang="en-US" sz="1500" b="0" i="0" u="none" strike="noStrike" baseline="0" dirty="0" smtClean="0">
                          <a:solidFill>
                            <a:srgbClr val="000000"/>
                          </a:solidFill>
                          <a:latin typeface="Cambria"/>
                          <a:cs typeface="Cambria"/>
                        </a:rPr>
                        <a:t>Some argue that Y caused X because X and Y occurred/began rising sharply at the same time. But, in fact, this is merely a coincidence/both were caused by something else altogether.</a:t>
                      </a:r>
                    </a:p>
                    <a:p>
                      <a:pPr algn="l"/>
                      <a:endParaRPr lang="en-US" sz="1500" b="0" i="0" u="none" strike="noStrike" baseline="0" dirty="0" smtClean="0">
                        <a:solidFill>
                          <a:srgbClr val="000000"/>
                        </a:solidFill>
                        <a:latin typeface="Cambria"/>
                        <a:cs typeface="Cambria"/>
                      </a:endParaRPr>
                    </a:p>
                    <a:p>
                      <a:pPr algn="l"/>
                      <a:r>
                        <a:rPr lang="en-US" sz="1500" b="0" i="0" u="none" strike="noStrike" baseline="0" dirty="0" smtClean="0">
                          <a:solidFill>
                            <a:srgbClr val="000000"/>
                          </a:solidFill>
                          <a:latin typeface="Cambria"/>
                          <a:cs typeface="Cambria"/>
                        </a:rPr>
                        <a:t>Mistakes chronology for causation.</a:t>
                      </a:r>
                    </a:p>
                    <a:p>
                      <a:pPr marL="285750" indent="-285750" algn="l">
                        <a:buFont typeface="Wingdings" charset="2"/>
                        <a:buChar char="Ø"/>
                      </a:pPr>
                      <a:r>
                        <a:rPr lang="en-US" sz="1500" b="0" i="0" u="none" strike="noStrike" baseline="0" dirty="0" smtClean="0">
                          <a:solidFill>
                            <a:srgbClr val="000000"/>
                          </a:solidFill>
                          <a:latin typeface="Cambria"/>
                          <a:cs typeface="Cambria"/>
                        </a:rPr>
                        <a:t>Just because Y occurred before/after X doesn’t prove that X caused/resulted from Y .</a:t>
                      </a:r>
                    </a:p>
                    <a:p>
                      <a:pPr marL="285750" indent="-285750" algn="l">
                        <a:buFont typeface="Wingdings" charset="2"/>
                        <a:buChar char="Ø"/>
                      </a:pPr>
                      <a:r>
                        <a:rPr lang="en-US" sz="1500" b="0" i="0" u="none" strike="noStrike" baseline="0" dirty="0" smtClean="0">
                          <a:solidFill>
                            <a:srgbClr val="000000"/>
                          </a:solidFill>
                          <a:latin typeface="Cambria"/>
                          <a:cs typeface="Cambria"/>
                        </a:rPr>
                        <a:t>Proponents of </a:t>
                      </a:r>
                      <a:r>
                        <a:rPr kumimoji="0" lang="en-US" sz="1500" b="0" i="0" u="none" strike="noStrike" kern="1200" baseline="0" dirty="0" smtClean="0">
                          <a:solidFill>
                            <a:schemeClr val="tx1"/>
                          </a:solidFill>
                          <a:latin typeface="Cambria" panose="02040503050406030204" pitchFamily="18" charset="0"/>
                          <a:ea typeface="+mn-ea"/>
                          <a:cs typeface="+mn-cs"/>
                        </a:rPr>
                        <a:t>____________ </a:t>
                      </a:r>
                      <a:r>
                        <a:rPr lang="en-US" sz="1500" b="0" i="0" u="none" strike="noStrike" baseline="0" dirty="0" smtClean="0">
                          <a:solidFill>
                            <a:srgbClr val="000000"/>
                          </a:solidFill>
                          <a:latin typeface="Cambria"/>
                          <a:cs typeface="Cambria"/>
                        </a:rPr>
                        <a:t>have not provided convincing evidence to show how Y could have caused X .</a:t>
                      </a:r>
                      <a:endParaRPr lang="en-US" sz="15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5" name="Title 4"/>
          <p:cNvSpPr>
            <a:spLocks noGrp="1"/>
          </p:cNvSpPr>
          <p:nvPr>
            <p:ph type="title"/>
          </p:nvPr>
        </p:nvSpPr>
        <p:spPr>
          <a:xfrm>
            <a:off x="914400" y="609600"/>
            <a:ext cx="7772400" cy="1143000"/>
          </a:xfrm>
        </p:spPr>
        <p:txBody>
          <a:bodyPr/>
          <a:lstStyle/>
          <a:p>
            <a:r>
              <a:rPr lang="en-US" sz="2800" dirty="0">
                <a:latin typeface="Cambria" charset="0"/>
              </a:rPr>
              <a:t>Draft a response to the causes or effects your readers are likely to favor.</a:t>
            </a: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047835585"/>
              </p:ext>
            </p:extLst>
          </p:nvPr>
        </p:nvGraphicFramePr>
        <p:xfrm>
          <a:off x="914400" y="2192620"/>
          <a:ext cx="7772400" cy="3616959"/>
        </p:xfrm>
        <a:graphic>
          <a:graphicData uri="http://schemas.openxmlformats.org/drawingml/2006/table">
            <a:tbl>
              <a:tblPr firstRow="1" firstCol="1"/>
              <a:tblGrid>
                <a:gridCol w="7772400"/>
              </a:tblGrid>
              <a:tr h="234971">
                <a:tc>
                  <a:txBody>
                    <a:bodyPr/>
                    <a:lstStyle/>
                    <a:p>
                      <a:r>
                        <a:rPr lang="en-US" sz="1400" b="1" dirty="0" smtClean="0">
                          <a:latin typeface="Cambria" panose="02040503050406030204" pitchFamily="18" charset="0"/>
                        </a:rPr>
                        <a:t>HOW</a:t>
                      </a:r>
                      <a:r>
                        <a:rPr lang="en-US" sz="1400" b="1" baseline="0" dirty="0" smtClean="0">
                          <a:latin typeface="Cambria" panose="02040503050406030204" pitchFamily="18" charset="0"/>
                        </a:rPr>
                        <a:t> CAN I RESPOND TO MY READERS’ PREFERRED CAUSES OR EFFECTS? — CONT’D</a:t>
                      </a:r>
                      <a:endParaRPr lang="en-US" sz="1400" b="1" dirty="0">
                        <a:latin typeface="Cambria" panose="020405030504060302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3217581">
                <a:tc>
                  <a:txBody>
                    <a:bodyPr/>
                    <a:lstStyle/>
                    <a:p>
                      <a:pPr algn="l">
                        <a:spcAft>
                          <a:spcPts val="400"/>
                        </a:spcAft>
                      </a:pPr>
                      <a:r>
                        <a:rPr lang="en-US" sz="1600" b="1" i="0" u="none" strike="noStrike" baseline="0" dirty="0" smtClean="0">
                          <a:solidFill>
                            <a:srgbClr val="FF264D"/>
                          </a:solidFill>
                          <a:latin typeface=""/>
                        </a:rPr>
                        <a:t>To</a:t>
                      </a:r>
                      <a:r>
                        <a:rPr lang="en-US" sz="1600" b="1" i="1" u="none" strike="noStrike" baseline="0" dirty="0" smtClean="0">
                          <a:solidFill>
                            <a:srgbClr val="FF264D"/>
                          </a:solidFill>
                          <a:latin typeface=""/>
                        </a:rPr>
                        <a:t> Concede</a:t>
                      </a:r>
                    </a:p>
                    <a:p>
                      <a:pPr algn="l"/>
                      <a:r>
                        <a:rPr lang="en-US" sz="1600" b="1" i="0" u="none" strike="noStrike" baseline="0" dirty="0" smtClean="0">
                          <a:latin typeface="Cambria"/>
                          <a:cs typeface="Cambria"/>
                        </a:rPr>
                        <a:t>Set Aside a Well-Known Cause</a:t>
                      </a:r>
                    </a:p>
                    <a:p>
                      <a:pPr marL="285750" indent="-285750" algn="l">
                        <a:buFont typeface="Wingdings" charset="2"/>
                        <a:buChar char="Ø"/>
                      </a:pPr>
                      <a:r>
                        <a:rPr lang="en-US" sz="1600" b="0" i="0" u="none" strike="noStrike" baseline="0" dirty="0" smtClean="0">
                          <a:latin typeface="Cambria"/>
                          <a:cs typeface="Cambria"/>
                        </a:rPr>
                        <a:t>An obvious explanation is </a:t>
                      </a:r>
                      <a:r>
                        <a:rPr kumimoji="0" lang="en-US" sz="1600" b="0" i="0" u="none" strike="noStrike" kern="1200" baseline="0" dirty="0" smtClean="0">
                          <a:solidFill>
                            <a:schemeClr val="tx1"/>
                          </a:solidFill>
                          <a:latin typeface="Cambria"/>
                          <a:ea typeface="+mn-ea"/>
                          <a:cs typeface="Cambria"/>
                        </a:rPr>
                        <a:t>____________</a:t>
                      </a:r>
                      <a:r>
                        <a:rPr lang="en-US" sz="1600" b="0" i="0" u="none" strike="noStrike" baseline="0" dirty="0" smtClean="0">
                          <a:latin typeface="Cambria"/>
                          <a:cs typeface="Cambria"/>
                        </a:rPr>
                        <a:t>. But if we dig deeper, we find that </a:t>
                      </a:r>
                      <a:r>
                        <a:rPr kumimoji="0" lang="en-US" sz="1600" b="0" i="0" u="none" strike="noStrike" kern="1200" baseline="0" dirty="0" smtClean="0">
                          <a:solidFill>
                            <a:schemeClr val="tx1"/>
                          </a:solidFill>
                          <a:latin typeface="Cambria"/>
                          <a:ea typeface="+mn-ea"/>
                          <a:cs typeface="Cambria"/>
                        </a:rPr>
                        <a:t>____________</a:t>
                      </a:r>
                      <a:r>
                        <a:rPr lang="en-US" sz="1600" b="0" i="0" u="none" strike="noStrike" baseline="0" dirty="0" smtClean="0">
                          <a:latin typeface="Cambria"/>
                          <a:cs typeface="Cambria"/>
                        </a:rPr>
                        <a:t>.</a:t>
                      </a:r>
                    </a:p>
                    <a:p>
                      <a:pPr marL="285750" indent="-285750" algn="l">
                        <a:buFont typeface="Wingdings" charset="2"/>
                        <a:buChar char="Ø"/>
                      </a:pPr>
                      <a:r>
                        <a:rPr lang="en-US" sz="1600" b="0" i="0" u="none" strike="noStrike" baseline="0" dirty="0" smtClean="0">
                          <a:latin typeface="Cambria"/>
                          <a:cs typeface="Cambria"/>
                        </a:rPr>
                        <a:t>Typical explanations include </a:t>
                      </a:r>
                      <a:r>
                        <a:rPr kumimoji="0" lang="en-US" sz="1600" b="0" i="0" u="none" strike="noStrike" kern="1200" baseline="0" dirty="0" smtClean="0">
                          <a:solidFill>
                            <a:schemeClr val="tx1"/>
                          </a:solidFill>
                          <a:latin typeface="Cambria"/>
                          <a:ea typeface="+mn-ea"/>
                          <a:cs typeface="Cambria"/>
                        </a:rPr>
                        <a:t>____________ </a:t>
                      </a:r>
                      <a:r>
                        <a:rPr lang="en-US" sz="1600" b="0" i="0" u="none" strike="noStrike" baseline="0" dirty="0" smtClean="0">
                          <a:latin typeface="Cambria"/>
                          <a:cs typeface="Cambria"/>
                        </a:rPr>
                        <a:t>and </a:t>
                      </a:r>
                      <a:r>
                        <a:rPr kumimoji="0" lang="en-US" sz="1600" b="0" i="0" u="none" strike="noStrike" kern="1200" baseline="0" dirty="0" smtClean="0">
                          <a:solidFill>
                            <a:schemeClr val="tx1"/>
                          </a:solidFill>
                          <a:latin typeface="Cambria"/>
                          <a:ea typeface="+mn-ea"/>
                          <a:cs typeface="Cambria"/>
                        </a:rPr>
                        <a:t>____________</a:t>
                      </a:r>
                      <a:r>
                        <a:rPr lang="en-US" sz="1600" b="0" i="0" u="none" strike="noStrike" baseline="0" dirty="0" smtClean="0">
                          <a:latin typeface="Cambria"/>
                          <a:cs typeface="Cambria"/>
                        </a:rPr>
                        <a:t>, but let’s consider a totally different possibility: </a:t>
                      </a:r>
                      <a:r>
                        <a:rPr kumimoji="0" lang="en-US" sz="1600" b="0" i="0" u="none" strike="noStrike" kern="1200" baseline="0" dirty="0" smtClean="0">
                          <a:solidFill>
                            <a:schemeClr val="tx1"/>
                          </a:solidFill>
                          <a:latin typeface="Cambria"/>
                          <a:ea typeface="+mn-ea"/>
                          <a:cs typeface="Cambria"/>
                        </a:rPr>
                        <a:t>____________</a:t>
                      </a:r>
                      <a:r>
                        <a:rPr lang="en-US" sz="1600" b="0" i="0" u="none" strike="noStrike" baseline="0" dirty="0" smtClean="0">
                          <a:latin typeface="Cambria"/>
                          <a:cs typeface="Cambria"/>
                        </a:rPr>
                        <a:t>.</a:t>
                      </a:r>
                    </a:p>
                    <a:p>
                      <a:pPr algn="l"/>
                      <a:endParaRPr lang="en-US" sz="1600" b="0" i="0" u="none" strike="noStrike" baseline="0" dirty="0" smtClean="0">
                        <a:latin typeface="Cambria"/>
                        <a:cs typeface="Cambria"/>
                      </a:endParaRPr>
                    </a:p>
                    <a:p>
                      <a:pPr algn="l"/>
                      <a:r>
                        <a:rPr lang="en-US" sz="1600" b="1" i="0" u="none" strike="noStrike" baseline="0" dirty="0" smtClean="0">
                          <a:latin typeface="Cambria"/>
                          <a:cs typeface="Cambria"/>
                        </a:rPr>
                        <a:t>Show That an Alternative Cause Is Minor</a:t>
                      </a:r>
                    </a:p>
                    <a:p>
                      <a:pPr marL="285750" indent="-285750" algn="l">
                        <a:buFont typeface="Wingdings" charset="2"/>
                        <a:buChar char="Ø"/>
                      </a:pPr>
                      <a:r>
                        <a:rPr kumimoji="0" lang="en-US" sz="1600" b="0" i="0" u="none" strike="noStrike" kern="1200" baseline="0" dirty="0" smtClean="0">
                          <a:solidFill>
                            <a:schemeClr val="tx1"/>
                          </a:solidFill>
                          <a:latin typeface="Cambria"/>
                          <a:ea typeface="+mn-ea"/>
                          <a:cs typeface="Cambria"/>
                        </a:rPr>
                        <a:t>____________ </a:t>
                      </a:r>
                      <a:r>
                        <a:rPr lang="en-US" sz="1600" b="0" i="0" u="none" strike="noStrike" baseline="0" dirty="0" smtClean="0">
                          <a:latin typeface="Cambria"/>
                          <a:cs typeface="Cambria"/>
                        </a:rPr>
                        <a:t>is one of the answers but may not play as central a role as most people think it does.</a:t>
                      </a:r>
                    </a:p>
                    <a:p>
                      <a:pPr marL="285750" indent="-285750" algn="l">
                        <a:buFont typeface="Wingdings" charset="2"/>
                        <a:buChar char="Ø"/>
                      </a:pPr>
                      <a:r>
                        <a:rPr kumimoji="0" lang="en-US" sz="1600" b="0" i="0" u="none" strike="noStrike" kern="1200" baseline="0" dirty="0" smtClean="0">
                          <a:solidFill>
                            <a:schemeClr val="tx1"/>
                          </a:solidFill>
                          <a:latin typeface="Cambria"/>
                          <a:ea typeface="+mn-ea"/>
                          <a:cs typeface="Cambria"/>
                        </a:rPr>
                        <a:t>____________ </a:t>
                      </a:r>
                      <a:r>
                        <a:rPr lang="en-US" sz="1600" b="0" i="0" u="none" strike="noStrike" baseline="0" dirty="0" smtClean="0">
                          <a:latin typeface="Cambria"/>
                          <a:cs typeface="Cambria"/>
                        </a:rPr>
                        <a:t>may have kept the process going, but X was the trigger: Without it, Y would never have gotten started.</a:t>
                      </a:r>
                    </a:p>
                    <a:p>
                      <a:pPr marL="285750" indent="-285750" algn="l">
                        <a:buFont typeface="Wingdings" charset="2"/>
                        <a:buChar char="Ø"/>
                      </a:pPr>
                      <a:r>
                        <a:rPr kumimoji="0" lang="en-US" sz="1600" b="0" i="0" u="none" strike="noStrike" kern="1200" baseline="0" dirty="0" smtClean="0">
                          <a:solidFill>
                            <a:schemeClr val="tx1"/>
                          </a:solidFill>
                          <a:latin typeface="Cambria"/>
                          <a:ea typeface="+mn-ea"/>
                          <a:cs typeface="Cambria"/>
                        </a:rPr>
                        <a:t>____________</a:t>
                      </a:r>
                      <a:r>
                        <a:rPr lang="en-US" sz="1600" b="0" i="0" u="none" strike="noStrike" baseline="0" dirty="0" smtClean="0">
                          <a:latin typeface="Cambria"/>
                          <a:cs typeface="Cambria"/>
                        </a:rPr>
                        <a:t>may have been a factor at the outset, getting the process started, but what keeps it going is X.</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sp>
        <p:nvSpPr>
          <p:cNvPr id="3" name="Title 2"/>
          <p:cNvSpPr>
            <a:spLocks noGrp="1"/>
          </p:cNvSpPr>
          <p:nvPr>
            <p:ph type="title"/>
          </p:nvPr>
        </p:nvSpPr>
        <p:spPr/>
        <p:txBody>
          <a:bodyPr/>
          <a:lstStyle/>
          <a:p>
            <a:r>
              <a:rPr lang="en-US" sz="2800" dirty="0">
                <a:latin typeface="Cambria" charset="0"/>
              </a:rPr>
              <a:t>Draft a response to the causes or effects your readers are likely to favor</a:t>
            </a:r>
            <a:r>
              <a:rPr lang="en-US" sz="2800" dirty="0" smtClean="0">
                <a:latin typeface="Cambria" charset="0"/>
              </a:rPr>
              <a:t>.</a:t>
            </a:r>
            <a:endParaRPr lang="en-US"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eaLnBrk="1" hangingPunct="1">
              <a:spcAft>
                <a:spcPts val="1200"/>
              </a:spcAft>
              <a:buClr>
                <a:srgbClr val="A20000"/>
              </a:buClr>
            </a:pPr>
            <a:r>
              <a:rPr lang="en-US" altLang="en-US" sz="2200" dirty="0">
                <a:latin typeface="Cambria" panose="02040503050406030204" pitchFamily="18" charset="0"/>
              </a:rPr>
              <a:t>Make an outline of what you have written, including these four basic parts:</a:t>
            </a:r>
          </a:p>
          <a:p>
            <a:pPr lvl="1" eaLnBrk="1" hangingPunct="1">
              <a:spcAft>
                <a:spcPts val="1200"/>
              </a:spcAft>
              <a:buClrTx/>
              <a:buFont typeface="Franklin Gothic Book" charset="0"/>
              <a:buAutoNum type="arabicPeriod"/>
            </a:pPr>
            <a:r>
              <a:rPr lang="en-US" altLang="en-US" sz="2000" dirty="0">
                <a:latin typeface="Cambria" panose="02040503050406030204" pitchFamily="18" charset="0"/>
              </a:rPr>
              <a:t>Presentation of the subject</a:t>
            </a:r>
          </a:p>
          <a:p>
            <a:pPr lvl="1" eaLnBrk="1" hangingPunct="1">
              <a:spcAft>
                <a:spcPts val="1200"/>
              </a:spcAft>
              <a:buClrTx/>
              <a:buFont typeface="Franklin Gothic Book" charset="0"/>
              <a:buAutoNum type="arabicPeriod"/>
            </a:pPr>
            <a:r>
              <a:rPr lang="en-US" altLang="en-US" sz="2000" dirty="0">
                <a:latin typeface="Cambria" panose="02040503050406030204" pitchFamily="18" charset="0"/>
              </a:rPr>
              <a:t>Plausible causes/effects, logically sequenced</a:t>
            </a:r>
          </a:p>
          <a:p>
            <a:pPr lvl="1" eaLnBrk="1" hangingPunct="1">
              <a:spcAft>
                <a:spcPts val="1200"/>
              </a:spcAft>
              <a:buClrTx/>
              <a:buFont typeface="Franklin Gothic Book" charset="0"/>
              <a:buAutoNum type="arabicPeriod"/>
            </a:pPr>
            <a:r>
              <a:rPr lang="en-US" altLang="en-US" sz="2000" dirty="0">
                <a:latin typeface="Cambria" panose="02040503050406030204" pitchFamily="18" charset="0"/>
              </a:rPr>
              <a:t>Convincing support for each cause or effect</a:t>
            </a:r>
          </a:p>
          <a:p>
            <a:pPr lvl="1" eaLnBrk="1" hangingPunct="1">
              <a:spcAft>
                <a:spcPts val="1200"/>
              </a:spcAft>
              <a:buClrTx/>
              <a:buFont typeface="Franklin Gothic Book" charset="0"/>
              <a:buAutoNum type="arabicPeriod"/>
            </a:pPr>
            <a:r>
              <a:rPr lang="en-US" altLang="en-US" sz="2000" dirty="0">
                <a:latin typeface="Cambria" panose="02040503050406030204" pitchFamily="18" charset="0"/>
              </a:rPr>
              <a:t>A consideration of readers</a:t>
            </a:r>
            <a:r>
              <a:rPr lang="ja-JP" altLang="en-US" sz="2000" dirty="0">
                <a:latin typeface="Cambria" panose="02040503050406030204" pitchFamily="18" charset="0"/>
              </a:rPr>
              <a:t>’</a:t>
            </a:r>
            <a:r>
              <a:rPr lang="en-US" altLang="ja-JP" sz="2000" dirty="0">
                <a:latin typeface="Cambria" panose="02040503050406030204" pitchFamily="18" charset="0"/>
              </a:rPr>
              <a:t> questions, objections, and alternative causes or effects</a:t>
            </a:r>
          </a:p>
          <a:p>
            <a:pPr eaLnBrk="1" hangingPunct="1">
              <a:spcAft>
                <a:spcPts val="1200"/>
              </a:spcAft>
              <a:buClr>
                <a:srgbClr val="A20000"/>
              </a:buClr>
            </a:pPr>
            <a:r>
              <a:rPr lang="en-US" altLang="en-US" sz="2200" dirty="0">
                <a:latin typeface="Cambria" panose="02040503050406030204" pitchFamily="18" charset="0"/>
              </a:rPr>
              <a:t>The following slide describes two options for organizing these outline components.</a:t>
            </a:r>
          </a:p>
          <a:p>
            <a:pPr marL="0" indent="0">
              <a:buNone/>
            </a:pPr>
            <a:endParaRPr lang="en-US" dirty="0"/>
          </a:p>
        </p:txBody>
      </p:sp>
      <p:sp>
        <p:nvSpPr>
          <p:cNvPr id="2" name="Title 1"/>
          <p:cNvSpPr>
            <a:spLocks noGrp="1"/>
          </p:cNvSpPr>
          <p:nvPr>
            <p:ph type="title"/>
          </p:nvPr>
        </p:nvSpPr>
        <p:spPr/>
        <p:txBody>
          <a:bodyPr/>
          <a:lstStyle/>
          <a:p>
            <a:r>
              <a:rPr lang="en-US" sz="2800" dirty="0">
                <a:latin typeface="Cambria" charset="0"/>
              </a:rPr>
              <a:t>Create an outline that will organize your causal argument effectively for your readers</a:t>
            </a:r>
            <a:r>
              <a:rPr lang="en-US" sz="2800" dirty="0" smtClean="0">
                <a:latin typeface="Cambria" charset="0"/>
              </a:rPr>
              <a:t>.</a:t>
            </a:r>
            <a:endParaRPr 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
          </p:nvPr>
        </p:nvSpPr>
        <p:spPr>
          <a:xfrm>
            <a:off x="4953000" y="2819400"/>
            <a:ext cx="3733800" cy="3886200"/>
          </a:xfrm>
        </p:spPr>
        <p:txBody>
          <a:bodyPr>
            <a:normAutofit/>
          </a:bodyPr>
          <a:lstStyle/>
          <a:p>
            <a:pPr marL="400050" indent="-400050">
              <a:buClrTx/>
              <a:buFont typeface="+mj-lt"/>
              <a:buAutoNum type="romanUcPeriod"/>
            </a:pPr>
            <a:r>
              <a:rPr lang="en-US" sz="1400" b="1" dirty="0" smtClean="0">
                <a:latin typeface="Cambria"/>
                <a:cs typeface="Cambria"/>
              </a:rPr>
              <a:t>Presentation </a:t>
            </a:r>
            <a:r>
              <a:rPr lang="en-US" sz="1400" b="1" dirty="0">
                <a:latin typeface="Cambria"/>
                <a:cs typeface="Cambria"/>
              </a:rPr>
              <a:t>of the subject:</a:t>
            </a:r>
            <a:r>
              <a:rPr lang="en-US" sz="1400" dirty="0">
                <a:latin typeface="Cambria"/>
                <a:cs typeface="Cambria"/>
              </a:rPr>
              <a:t> Demonstrate </a:t>
            </a:r>
            <a:r>
              <a:rPr lang="en-US" sz="1400" dirty="0" smtClean="0">
                <a:latin typeface="Cambria"/>
                <a:cs typeface="Cambria"/>
              </a:rPr>
              <a:t>that the </a:t>
            </a:r>
            <a:r>
              <a:rPr lang="en-US" sz="1400" dirty="0">
                <a:latin typeface="Cambria"/>
                <a:cs typeface="Cambria"/>
              </a:rPr>
              <a:t>subject exists and that its causes/effects </a:t>
            </a:r>
            <a:r>
              <a:rPr lang="en-US" sz="1400" dirty="0" smtClean="0">
                <a:latin typeface="Cambria"/>
                <a:cs typeface="Cambria"/>
              </a:rPr>
              <a:t>are uncertain</a:t>
            </a:r>
            <a:endParaRPr lang="en-US" sz="1400" dirty="0">
              <a:latin typeface="Cambria"/>
              <a:cs typeface="Cambria"/>
            </a:endParaRPr>
          </a:p>
          <a:p>
            <a:pPr marL="400050" indent="-400050">
              <a:buClrTx/>
              <a:buFont typeface="+mj-lt"/>
              <a:buAutoNum type="romanUcPeriod"/>
            </a:pPr>
            <a:r>
              <a:rPr lang="en-US" sz="1400" b="1" dirty="0" smtClean="0">
                <a:latin typeface="Cambria"/>
                <a:cs typeface="Cambria"/>
              </a:rPr>
              <a:t>Thesis </a:t>
            </a:r>
            <a:r>
              <a:rPr lang="en-US" sz="1400" b="1" dirty="0">
                <a:latin typeface="Cambria"/>
                <a:cs typeface="Cambria"/>
              </a:rPr>
              <a:t>statement: </a:t>
            </a:r>
            <a:r>
              <a:rPr lang="en-US" sz="1400" dirty="0">
                <a:latin typeface="Cambria"/>
                <a:cs typeface="Cambria"/>
              </a:rPr>
              <a:t>Acknowledge </a:t>
            </a:r>
            <a:r>
              <a:rPr lang="en-US" sz="1400" dirty="0" smtClean="0">
                <a:latin typeface="Cambria"/>
                <a:cs typeface="Cambria"/>
              </a:rPr>
              <a:t>alternative causes</a:t>
            </a:r>
            <a:r>
              <a:rPr lang="en-US" sz="1400" dirty="0">
                <a:latin typeface="Cambria"/>
                <a:cs typeface="Cambria"/>
              </a:rPr>
              <a:t>/effects readers are likely to know about</a:t>
            </a:r>
          </a:p>
          <a:p>
            <a:pPr marL="400050" indent="-400050">
              <a:buClrTx/>
              <a:buFont typeface="+mj-lt"/>
              <a:buAutoNum type="romanUcPeriod"/>
            </a:pPr>
            <a:r>
              <a:rPr lang="en-US" sz="1400" b="1" dirty="0" smtClean="0">
                <a:latin typeface="Cambria"/>
                <a:cs typeface="Cambria"/>
              </a:rPr>
              <a:t>Concession </a:t>
            </a:r>
            <a:r>
              <a:rPr lang="en-US" sz="1400" b="1" dirty="0">
                <a:latin typeface="Cambria"/>
                <a:cs typeface="Cambria"/>
              </a:rPr>
              <a:t>of first alternative cause</a:t>
            </a:r>
            <a:r>
              <a:rPr lang="en-US" sz="1400" b="1" dirty="0" smtClean="0">
                <a:latin typeface="Cambria"/>
                <a:cs typeface="Cambria"/>
              </a:rPr>
              <a:t>/effect to </a:t>
            </a:r>
            <a:r>
              <a:rPr lang="en-US" sz="1400" b="1" dirty="0">
                <a:latin typeface="Cambria"/>
                <a:cs typeface="Cambria"/>
              </a:rPr>
              <a:t>set it aside</a:t>
            </a:r>
          </a:p>
          <a:p>
            <a:pPr marL="400050" indent="-400050">
              <a:buClrTx/>
              <a:buFont typeface="+mj-lt"/>
              <a:buAutoNum type="romanUcPeriod"/>
            </a:pPr>
            <a:r>
              <a:rPr lang="en-US" sz="1400" b="1" dirty="0" smtClean="0">
                <a:latin typeface="Cambria"/>
                <a:cs typeface="Cambria"/>
              </a:rPr>
              <a:t>Refutation </a:t>
            </a:r>
            <a:r>
              <a:rPr lang="en-US" sz="1400" b="1" dirty="0">
                <a:latin typeface="Cambria"/>
                <a:cs typeface="Cambria"/>
              </a:rPr>
              <a:t>of second alternative </a:t>
            </a:r>
            <a:r>
              <a:rPr lang="en-US" sz="1400" b="1" dirty="0" smtClean="0">
                <a:latin typeface="Cambria"/>
                <a:cs typeface="Cambria"/>
              </a:rPr>
              <a:t>cause/effect </a:t>
            </a:r>
            <a:r>
              <a:rPr lang="en-US" sz="1400" b="1" dirty="0">
                <a:latin typeface="Cambria"/>
                <a:cs typeface="Cambria"/>
              </a:rPr>
              <a:t>with supporting evidence</a:t>
            </a:r>
          </a:p>
          <a:p>
            <a:pPr marL="400050" indent="-400050">
              <a:buClrTx/>
              <a:buFont typeface="+mj-lt"/>
              <a:buAutoNum type="romanUcPeriod"/>
            </a:pPr>
            <a:r>
              <a:rPr lang="en-US" sz="1400" b="1" dirty="0" smtClean="0">
                <a:latin typeface="Cambria"/>
                <a:cs typeface="Cambria"/>
              </a:rPr>
              <a:t>Writer’s </a:t>
            </a:r>
            <a:r>
              <a:rPr lang="en-US" sz="1400" b="1" dirty="0">
                <a:latin typeface="Cambria"/>
                <a:cs typeface="Cambria"/>
              </a:rPr>
              <a:t>preferred cause/effect </a:t>
            </a:r>
            <a:r>
              <a:rPr lang="en-US" sz="1400" b="1" dirty="0" smtClean="0">
                <a:latin typeface="Cambria"/>
                <a:cs typeface="Cambria"/>
              </a:rPr>
              <a:t>with supporting </a:t>
            </a:r>
            <a:r>
              <a:rPr lang="en-US" sz="1400" b="1" dirty="0">
                <a:latin typeface="Cambria"/>
                <a:cs typeface="Cambria"/>
              </a:rPr>
              <a:t>evidence</a:t>
            </a:r>
          </a:p>
          <a:p>
            <a:pPr marL="400050" indent="-400050">
              <a:buClrTx/>
              <a:buFont typeface="+mj-lt"/>
              <a:buAutoNum type="romanUcPeriod"/>
            </a:pPr>
            <a:r>
              <a:rPr lang="en-US" sz="1400" b="1" dirty="0" smtClean="0">
                <a:latin typeface="Cambria"/>
                <a:cs typeface="Cambria"/>
              </a:rPr>
              <a:t>Refutation </a:t>
            </a:r>
            <a:r>
              <a:rPr lang="en-US" sz="1400" b="1" dirty="0">
                <a:latin typeface="Cambria"/>
                <a:cs typeface="Cambria"/>
              </a:rPr>
              <a:t>of objection(s)</a:t>
            </a:r>
          </a:p>
          <a:p>
            <a:pPr marL="400050" indent="-400050">
              <a:buClrTx/>
              <a:buFont typeface="+mj-lt"/>
              <a:buAutoNum type="romanUcPeriod"/>
            </a:pPr>
            <a:r>
              <a:rPr lang="en-US" sz="1400" b="1" dirty="0" smtClean="0">
                <a:latin typeface="Cambria"/>
                <a:cs typeface="Cambria"/>
              </a:rPr>
              <a:t>Conclusion</a:t>
            </a:r>
            <a:r>
              <a:rPr lang="en-US" sz="1400" b="1" dirty="0">
                <a:latin typeface="Cambria"/>
                <a:cs typeface="Cambria"/>
              </a:rPr>
              <a:t>: </a:t>
            </a:r>
            <a:r>
              <a:rPr lang="en-US" sz="1400" dirty="0">
                <a:latin typeface="Cambria"/>
                <a:cs typeface="Cambria"/>
              </a:rPr>
              <a:t>Reassertion of judgment based </a:t>
            </a:r>
            <a:r>
              <a:rPr lang="en-US" sz="1400" dirty="0" smtClean="0">
                <a:latin typeface="Cambria"/>
                <a:cs typeface="Cambria"/>
              </a:rPr>
              <a:t>on shared </a:t>
            </a:r>
            <a:r>
              <a:rPr lang="en-US" sz="1400" dirty="0">
                <a:latin typeface="Cambria"/>
                <a:cs typeface="Cambria"/>
              </a:rPr>
              <a:t>criteria</a:t>
            </a:r>
          </a:p>
        </p:txBody>
      </p:sp>
      <p:sp>
        <p:nvSpPr>
          <p:cNvPr id="5" name="Text Placeholder 4"/>
          <p:cNvSpPr>
            <a:spLocks noGrp="1"/>
          </p:cNvSpPr>
          <p:nvPr>
            <p:ph type="body" sz="half" idx="3"/>
          </p:nvPr>
        </p:nvSpPr>
        <p:spPr>
          <a:xfrm>
            <a:off x="4953000" y="1600200"/>
            <a:ext cx="3733800" cy="1219200"/>
          </a:xfrm>
        </p:spPr>
        <p:txBody>
          <a:bodyPr>
            <a:normAutofit/>
          </a:bodyPr>
          <a:lstStyle/>
          <a:p>
            <a:r>
              <a:rPr lang="en-US" sz="1400" b="0" dirty="0">
                <a:solidFill>
                  <a:srgbClr val="000000"/>
                </a:solidFill>
                <a:latin typeface="Cambria"/>
                <a:cs typeface="Cambria"/>
              </a:rPr>
              <a:t>If you expect readers </a:t>
            </a:r>
            <a:r>
              <a:rPr lang="en-US" sz="1400" b="0" i="1" dirty="0">
                <a:solidFill>
                  <a:srgbClr val="000000"/>
                </a:solidFill>
                <a:latin typeface="Cambria"/>
                <a:cs typeface="Cambria"/>
              </a:rPr>
              <a:t>are</a:t>
            </a:r>
            <a:r>
              <a:rPr lang="en-US" sz="1400" b="0" dirty="0">
                <a:solidFill>
                  <a:srgbClr val="000000"/>
                </a:solidFill>
                <a:latin typeface="Cambria"/>
                <a:cs typeface="Cambria"/>
              </a:rPr>
              <a:t> likely to favor alternatives</a:t>
            </a:r>
            <a:r>
              <a:rPr lang="en-US" sz="1400" b="0" dirty="0" smtClean="0">
                <a:solidFill>
                  <a:srgbClr val="000000"/>
                </a:solidFill>
                <a:latin typeface="Cambria"/>
                <a:cs typeface="Cambria"/>
              </a:rPr>
              <a:t>, you </a:t>
            </a:r>
            <a:r>
              <a:rPr lang="en-US" sz="1400" b="0" dirty="0">
                <a:solidFill>
                  <a:srgbClr val="000000"/>
                </a:solidFill>
                <a:latin typeface="Cambria"/>
                <a:cs typeface="Cambria"/>
              </a:rPr>
              <a:t>may want to concede or refute them </a:t>
            </a:r>
            <a:r>
              <a:rPr lang="en-US" sz="1400" b="0" dirty="0" smtClean="0">
                <a:solidFill>
                  <a:srgbClr val="000000"/>
                </a:solidFill>
                <a:latin typeface="Cambria"/>
                <a:cs typeface="Cambria"/>
              </a:rPr>
              <a:t>before offering </a:t>
            </a:r>
            <a:r>
              <a:rPr lang="en-US" sz="1400" b="0" dirty="0">
                <a:solidFill>
                  <a:srgbClr val="000000"/>
                </a:solidFill>
                <a:latin typeface="Cambria"/>
                <a:cs typeface="Cambria"/>
              </a:rPr>
              <a:t>your own cause or effect.</a:t>
            </a:r>
            <a:endParaRPr lang="en-US" sz="1400" dirty="0">
              <a:solidFill>
                <a:srgbClr val="000000"/>
              </a:solidFill>
              <a:latin typeface="Cambria"/>
              <a:cs typeface="Cambria"/>
            </a:endParaRPr>
          </a:p>
        </p:txBody>
      </p:sp>
      <p:sp>
        <p:nvSpPr>
          <p:cNvPr id="4" name="Content Placeholder 3"/>
          <p:cNvSpPr>
            <a:spLocks noGrp="1"/>
          </p:cNvSpPr>
          <p:nvPr>
            <p:ph sz="half" idx="2"/>
          </p:nvPr>
        </p:nvSpPr>
        <p:spPr>
          <a:xfrm>
            <a:off x="914400" y="2819400"/>
            <a:ext cx="3733800" cy="3886200"/>
          </a:xfrm>
        </p:spPr>
        <p:txBody>
          <a:bodyPr>
            <a:normAutofit/>
          </a:bodyPr>
          <a:lstStyle/>
          <a:p>
            <a:pPr marL="571500" indent="-571500">
              <a:buClrTx/>
              <a:buFont typeface="+mj-lt"/>
              <a:buAutoNum type="romanUcPeriod"/>
            </a:pPr>
            <a:r>
              <a:rPr lang="en-US" sz="1400" b="1" dirty="0" smtClean="0">
                <a:latin typeface="Cambria"/>
                <a:cs typeface="Cambria"/>
              </a:rPr>
              <a:t>Presentation </a:t>
            </a:r>
            <a:r>
              <a:rPr lang="en-US" sz="1400" b="1" dirty="0">
                <a:latin typeface="Cambria"/>
                <a:cs typeface="Cambria"/>
              </a:rPr>
              <a:t>of the subject: </a:t>
            </a:r>
            <a:r>
              <a:rPr lang="en-US" sz="1400" dirty="0">
                <a:latin typeface="Cambria"/>
                <a:cs typeface="Cambria"/>
              </a:rPr>
              <a:t>Demonstrate </a:t>
            </a:r>
            <a:r>
              <a:rPr lang="en-US" sz="1400" dirty="0" smtClean="0">
                <a:latin typeface="Cambria"/>
                <a:cs typeface="Cambria"/>
              </a:rPr>
              <a:t>that the </a:t>
            </a:r>
            <a:r>
              <a:rPr lang="en-US" sz="1400" dirty="0">
                <a:latin typeface="Cambria"/>
                <a:cs typeface="Cambria"/>
              </a:rPr>
              <a:t>subject exists and that its causes/effects </a:t>
            </a:r>
            <a:r>
              <a:rPr lang="en-US" sz="1400" dirty="0" smtClean="0">
                <a:latin typeface="Cambria"/>
                <a:cs typeface="Cambria"/>
              </a:rPr>
              <a:t>are uncertain</a:t>
            </a:r>
            <a:endParaRPr lang="en-US" sz="1400" dirty="0">
              <a:latin typeface="Cambria"/>
              <a:cs typeface="Cambria"/>
            </a:endParaRPr>
          </a:p>
          <a:p>
            <a:pPr marL="571500" indent="-571500">
              <a:buClrTx/>
              <a:buFont typeface="+mj-lt"/>
              <a:buAutoNum type="romanUcPeriod"/>
            </a:pPr>
            <a:r>
              <a:rPr lang="en-US" sz="1400" b="1" dirty="0" smtClean="0">
                <a:latin typeface="Cambria"/>
                <a:cs typeface="Cambria"/>
              </a:rPr>
              <a:t>Thesis </a:t>
            </a:r>
            <a:r>
              <a:rPr lang="en-US" sz="1400" b="1" dirty="0">
                <a:latin typeface="Cambria"/>
                <a:cs typeface="Cambria"/>
              </a:rPr>
              <a:t>and forecasting statement: </a:t>
            </a:r>
            <a:r>
              <a:rPr lang="en-US" sz="1400" dirty="0" smtClean="0">
                <a:latin typeface="Cambria"/>
                <a:cs typeface="Cambria"/>
              </a:rPr>
              <a:t>Announce the </a:t>
            </a:r>
            <a:r>
              <a:rPr lang="en-US" sz="1400" dirty="0">
                <a:latin typeface="Cambria"/>
                <a:cs typeface="Cambria"/>
              </a:rPr>
              <a:t>causes/effects you will offer</a:t>
            </a:r>
          </a:p>
          <a:p>
            <a:pPr marL="571500" indent="-571500">
              <a:buClrTx/>
              <a:buFont typeface="+mj-lt"/>
              <a:buAutoNum type="romanUcPeriod"/>
            </a:pPr>
            <a:r>
              <a:rPr lang="en-US" sz="1400" b="1" dirty="0" smtClean="0">
                <a:latin typeface="Cambria"/>
                <a:cs typeface="Cambria"/>
              </a:rPr>
              <a:t>First </a:t>
            </a:r>
            <a:r>
              <a:rPr lang="en-US" sz="1400" b="1" dirty="0">
                <a:latin typeface="Cambria"/>
                <a:cs typeface="Cambria"/>
              </a:rPr>
              <a:t>cause/effect with supporting </a:t>
            </a:r>
            <a:r>
              <a:rPr lang="en-US" sz="1400" b="1" dirty="0" smtClean="0">
                <a:latin typeface="Cambria"/>
                <a:cs typeface="Cambria"/>
              </a:rPr>
              <a:t>evidence and </a:t>
            </a:r>
            <a:r>
              <a:rPr lang="en-US" sz="1400" b="1" dirty="0">
                <a:latin typeface="Cambria"/>
                <a:cs typeface="Cambria"/>
              </a:rPr>
              <a:t>refutation of objection</a:t>
            </a:r>
          </a:p>
          <a:p>
            <a:pPr marL="571500" indent="-571500">
              <a:buClrTx/>
              <a:buFont typeface="+mj-lt"/>
              <a:buAutoNum type="romanUcPeriod"/>
            </a:pPr>
            <a:r>
              <a:rPr lang="en-US" sz="1400" b="1" dirty="0" smtClean="0">
                <a:latin typeface="Cambria"/>
                <a:cs typeface="Cambria"/>
              </a:rPr>
              <a:t>Second </a:t>
            </a:r>
            <a:r>
              <a:rPr lang="en-US" sz="1400" b="1" dirty="0">
                <a:latin typeface="Cambria"/>
                <a:cs typeface="Cambria"/>
              </a:rPr>
              <a:t>cause/effect with supporting </a:t>
            </a:r>
            <a:r>
              <a:rPr lang="en-US" sz="1400" b="1" dirty="0" smtClean="0">
                <a:latin typeface="Cambria"/>
                <a:cs typeface="Cambria"/>
              </a:rPr>
              <a:t>evidence and </a:t>
            </a:r>
            <a:r>
              <a:rPr lang="en-US" sz="1400" b="1" dirty="0">
                <a:latin typeface="Cambria"/>
                <a:cs typeface="Cambria"/>
              </a:rPr>
              <a:t>refutation of objection (and so on)</a:t>
            </a:r>
          </a:p>
          <a:p>
            <a:pPr marL="571500" indent="-571500">
              <a:buClrTx/>
              <a:buFont typeface="+mj-lt"/>
              <a:buAutoNum type="romanUcPeriod"/>
            </a:pPr>
            <a:r>
              <a:rPr lang="en-US" sz="1400" b="1" dirty="0" smtClean="0">
                <a:latin typeface="Cambria"/>
                <a:cs typeface="Cambria"/>
              </a:rPr>
              <a:t>Conclusion</a:t>
            </a:r>
            <a:r>
              <a:rPr lang="en-US" sz="1400" b="1" dirty="0">
                <a:latin typeface="Cambria"/>
                <a:cs typeface="Cambria"/>
              </a:rPr>
              <a:t>: </a:t>
            </a:r>
            <a:r>
              <a:rPr lang="en-US" sz="1400" dirty="0">
                <a:latin typeface="Cambria"/>
                <a:cs typeface="Cambria"/>
              </a:rPr>
              <a:t>Reassertion of judgment</a:t>
            </a:r>
          </a:p>
        </p:txBody>
      </p:sp>
      <p:sp>
        <p:nvSpPr>
          <p:cNvPr id="3" name="Text Placeholder 2"/>
          <p:cNvSpPr>
            <a:spLocks noGrp="1"/>
          </p:cNvSpPr>
          <p:nvPr>
            <p:ph type="body" idx="1"/>
          </p:nvPr>
        </p:nvSpPr>
        <p:spPr>
          <a:xfrm>
            <a:off x="914400" y="1600200"/>
            <a:ext cx="3733800" cy="1219200"/>
          </a:xfrm>
        </p:spPr>
        <p:txBody>
          <a:bodyPr>
            <a:noAutofit/>
          </a:bodyPr>
          <a:lstStyle/>
          <a:p>
            <a:r>
              <a:rPr lang="en-US" sz="1400" b="0" dirty="0">
                <a:solidFill>
                  <a:schemeClr val="tx1"/>
                </a:solidFill>
                <a:latin typeface="Cambria"/>
                <a:cs typeface="Cambria"/>
              </a:rPr>
              <a:t>If your readers are </a:t>
            </a:r>
            <a:r>
              <a:rPr lang="en-US" sz="1400" b="0" i="1" dirty="0">
                <a:solidFill>
                  <a:schemeClr val="tx1"/>
                </a:solidFill>
                <a:latin typeface="Cambria"/>
                <a:cs typeface="Cambria"/>
              </a:rPr>
              <a:t>not</a:t>
            </a:r>
            <a:r>
              <a:rPr lang="en-US" sz="1400" b="0" dirty="0">
                <a:solidFill>
                  <a:schemeClr val="tx1"/>
                </a:solidFill>
                <a:latin typeface="Cambria"/>
                <a:cs typeface="Cambria"/>
              </a:rPr>
              <a:t> likely to favor any alternatives</a:t>
            </a:r>
            <a:r>
              <a:rPr lang="en-US" sz="1400" b="0" dirty="0" smtClean="0">
                <a:solidFill>
                  <a:schemeClr val="tx1"/>
                </a:solidFill>
                <a:latin typeface="Cambria"/>
                <a:cs typeface="Cambria"/>
              </a:rPr>
              <a:t>, you </a:t>
            </a:r>
            <a:r>
              <a:rPr lang="en-US" sz="1400" b="0" dirty="0">
                <a:solidFill>
                  <a:schemeClr val="tx1"/>
                </a:solidFill>
                <a:latin typeface="Cambria"/>
                <a:cs typeface="Cambria"/>
              </a:rPr>
              <a:t>may want to anticipate and respond to </a:t>
            </a:r>
            <a:r>
              <a:rPr lang="en-US" sz="1400" b="0" dirty="0" smtClean="0">
                <a:solidFill>
                  <a:schemeClr val="tx1"/>
                </a:solidFill>
                <a:latin typeface="Cambria"/>
                <a:cs typeface="Cambria"/>
              </a:rPr>
              <a:t>their possible </a:t>
            </a:r>
            <a:r>
              <a:rPr lang="en-US" sz="1400" b="0" dirty="0">
                <a:solidFill>
                  <a:schemeClr val="tx1"/>
                </a:solidFill>
                <a:latin typeface="Cambria"/>
                <a:cs typeface="Cambria"/>
              </a:rPr>
              <a:t>objections to your causes or effects.</a:t>
            </a:r>
            <a:endParaRPr lang="en-US" sz="1400" dirty="0">
              <a:solidFill>
                <a:schemeClr val="tx1"/>
              </a:solidFill>
              <a:latin typeface="Cambria"/>
              <a:cs typeface="Cambria"/>
            </a:endParaRPr>
          </a:p>
        </p:txBody>
      </p:sp>
      <p:sp>
        <p:nvSpPr>
          <p:cNvPr id="2" name="Title 1"/>
          <p:cNvSpPr>
            <a:spLocks noGrp="1"/>
          </p:cNvSpPr>
          <p:nvPr>
            <p:ph type="title"/>
          </p:nvPr>
        </p:nvSpPr>
        <p:spPr>
          <a:xfrm>
            <a:off x="914400" y="609600"/>
            <a:ext cx="7772400" cy="1143000"/>
          </a:xfrm>
        </p:spPr>
        <p:txBody>
          <a:bodyPr/>
          <a:lstStyle/>
          <a:p>
            <a:r>
              <a:rPr lang="en-US" sz="2800" dirty="0">
                <a:latin typeface="Cambria" charset="0"/>
              </a:rPr>
              <a:t>Create an outline that will organize your causal argument effectively for your readers</a:t>
            </a:r>
            <a:r>
              <a:rPr lang="en-US" sz="2800" dirty="0" smtClean="0">
                <a:latin typeface="Cambria" charset="0"/>
              </a:rPr>
              <a:t>.</a:t>
            </a:r>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eaLnBrk="1" hangingPunct="1">
              <a:spcAft>
                <a:spcPts val="600"/>
              </a:spcAft>
              <a:buNone/>
            </a:pPr>
            <a:r>
              <a:rPr lang="en-US" altLang="en-US" sz="2400" dirty="0">
                <a:latin typeface="Cambria" panose="02040503050406030204" pitchFamily="18" charset="0"/>
              </a:rPr>
              <a:t>Use what </a:t>
            </a:r>
            <a:r>
              <a:rPr lang="en-US" altLang="en-US" sz="2400" dirty="0" smtClean="0">
                <a:latin typeface="Cambria" panose="02040503050406030204" pitchFamily="18" charset="0"/>
              </a:rPr>
              <a:t>you’</a:t>
            </a:r>
            <a:r>
              <a:rPr lang="en-US" altLang="ja-JP" sz="2400" dirty="0" smtClean="0">
                <a:latin typeface="Cambria" panose="02040503050406030204" pitchFamily="18" charset="0"/>
              </a:rPr>
              <a:t>ve </a:t>
            </a:r>
            <a:r>
              <a:rPr lang="en-US" altLang="ja-JP" sz="2400" dirty="0">
                <a:latin typeface="Cambria" panose="02040503050406030204" pitchFamily="18" charset="0"/>
              </a:rPr>
              <a:t>written so far to help you effectively present the subject of your causal argument:</a:t>
            </a:r>
          </a:p>
          <a:p>
            <a:pPr eaLnBrk="1" hangingPunct="1">
              <a:spcAft>
                <a:spcPts val="600"/>
              </a:spcAft>
              <a:buClr>
                <a:srgbClr val="A20000"/>
              </a:buClr>
            </a:pPr>
            <a:r>
              <a:rPr lang="en-US" altLang="en-US" sz="2000" dirty="0">
                <a:latin typeface="Cambria" panose="02040503050406030204" pitchFamily="18" charset="0"/>
              </a:rPr>
              <a:t>Demonstrate the </a:t>
            </a:r>
            <a:r>
              <a:rPr lang="en-US" altLang="en-US" sz="2000" b="1" dirty="0">
                <a:latin typeface="Cambria" panose="02040503050406030204" pitchFamily="18" charset="0"/>
              </a:rPr>
              <a:t>relevance</a:t>
            </a:r>
            <a:r>
              <a:rPr lang="en-US" altLang="en-US" sz="2000" dirty="0">
                <a:latin typeface="Cambria" panose="02040503050406030204" pitchFamily="18" charset="0"/>
              </a:rPr>
              <a:t> of your topic by putting it in context for your reader.</a:t>
            </a:r>
          </a:p>
          <a:p>
            <a:pPr eaLnBrk="1" hangingPunct="1">
              <a:spcAft>
                <a:spcPts val="600"/>
              </a:spcAft>
              <a:buClr>
                <a:srgbClr val="A20000"/>
              </a:buClr>
            </a:pPr>
            <a:r>
              <a:rPr lang="en-US" altLang="en-US" sz="2000" dirty="0">
                <a:latin typeface="Cambria" panose="02040503050406030204" pitchFamily="18" charset="0"/>
              </a:rPr>
              <a:t>Begin with a </a:t>
            </a:r>
            <a:r>
              <a:rPr lang="en-US" altLang="en-US" sz="2000" b="1" dirty="0">
                <a:latin typeface="Cambria" panose="02040503050406030204" pitchFamily="18" charset="0"/>
              </a:rPr>
              <a:t>surprising assertion</a:t>
            </a:r>
            <a:r>
              <a:rPr lang="en-US" altLang="en-US" sz="2000" dirty="0">
                <a:latin typeface="Cambria" panose="02040503050406030204" pitchFamily="18" charset="0"/>
              </a:rPr>
              <a:t> that would help grab your </a:t>
            </a:r>
            <a:r>
              <a:rPr lang="en-US" altLang="en-US" sz="2000" dirty="0" smtClean="0">
                <a:latin typeface="Cambria" panose="02040503050406030204" pitchFamily="18" charset="0"/>
              </a:rPr>
              <a:t>readers’</a:t>
            </a:r>
            <a:r>
              <a:rPr lang="en-US" altLang="ja-JP" sz="2000" dirty="0" smtClean="0">
                <a:latin typeface="Cambria" panose="02040503050406030204" pitchFamily="18" charset="0"/>
              </a:rPr>
              <a:t> </a:t>
            </a:r>
            <a:r>
              <a:rPr lang="en-US" altLang="ja-JP" sz="2000" dirty="0">
                <a:latin typeface="Cambria" panose="02040503050406030204" pitchFamily="18" charset="0"/>
              </a:rPr>
              <a:t>attention.</a:t>
            </a:r>
          </a:p>
          <a:p>
            <a:pPr eaLnBrk="1" hangingPunct="1">
              <a:spcAft>
                <a:spcPts val="600"/>
              </a:spcAft>
              <a:buClr>
                <a:srgbClr val="A20000"/>
              </a:buClr>
            </a:pPr>
            <a:r>
              <a:rPr lang="en-US" altLang="en-US" sz="2000" dirty="0">
                <a:latin typeface="Cambria" panose="02040503050406030204" pitchFamily="18" charset="0"/>
              </a:rPr>
              <a:t>Begin with a </a:t>
            </a:r>
            <a:r>
              <a:rPr lang="en-US" altLang="en-US" sz="2000" b="1" dirty="0">
                <a:latin typeface="Cambria" panose="02040503050406030204" pitchFamily="18" charset="0"/>
              </a:rPr>
              <a:t>scenario</a:t>
            </a:r>
            <a:r>
              <a:rPr lang="en-US" altLang="en-US" sz="2000" dirty="0">
                <a:latin typeface="Cambria" panose="02040503050406030204" pitchFamily="18" charset="0"/>
              </a:rPr>
              <a:t> or an </a:t>
            </a:r>
            <a:r>
              <a:rPr lang="en-US" altLang="en-US" sz="2000" b="1" dirty="0">
                <a:latin typeface="Cambria" panose="02040503050406030204" pitchFamily="18" charset="0"/>
              </a:rPr>
              <a:t>anecdote</a:t>
            </a:r>
            <a:r>
              <a:rPr lang="en-US" altLang="en-US" sz="2000" dirty="0">
                <a:latin typeface="Cambria" panose="02040503050406030204" pitchFamily="18" charset="0"/>
              </a:rPr>
              <a:t>.</a:t>
            </a:r>
          </a:p>
          <a:p>
            <a:endParaRPr lang="en-US" sz="1800" dirty="0"/>
          </a:p>
        </p:txBody>
      </p:sp>
      <p:sp>
        <p:nvSpPr>
          <p:cNvPr id="2" name="Title 1"/>
          <p:cNvSpPr>
            <a:spLocks noGrp="1"/>
          </p:cNvSpPr>
          <p:nvPr>
            <p:ph type="title"/>
          </p:nvPr>
        </p:nvSpPr>
        <p:spPr/>
        <p:txBody>
          <a:bodyPr/>
          <a:lstStyle/>
          <a:p>
            <a:r>
              <a:rPr lang="en-US" dirty="0">
                <a:latin typeface="Cambria" charset="0"/>
              </a:rPr>
              <a:t>Write the opening sentences</a:t>
            </a:r>
            <a:r>
              <a:rPr lang="en-US" dirty="0" smtClean="0">
                <a:latin typeface="Cambria" charset="0"/>
              </a:rPr>
              <a: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eaLnBrk="1" hangingPunct="1">
              <a:spcAft>
                <a:spcPts val="600"/>
              </a:spcAft>
              <a:buNone/>
              <a:defRPr/>
            </a:pPr>
            <a:r>
              <a:rPr lang="en-US" sz="2400" dirty="0">
                <a:latin typeface="Cambria" pitchFamily="18" charset="0"/>
              </a:rPr>
              <a:t>By this point, you have done a lot of writing to:</a:t>
            </a:r>
          </a:p>
          <a:p>
            <a:pPr lvl="1" eaLnBrk="1" hangingPunct="1">
              <a:spcAft>
                <a:spcPts val="600"/>
              </a:spcAft>
              <a:buClr>
                <a:srgbClr val="A20000"/>
              </a:buClr>
              <a:defRPr/>
            </a:pPr>
            <a:r>
              <a:rPr lang="en-US" sz="2200" dirty="0">
                <a:latin typeface="Cambria" pitchFamily="18" charset="0"/>
              </a:rPr>
              <a:t>devise a well-presented subject and analyze its causes/effects;</a:t>
            </a:r>
          </a:p>
          <a:p>
            <a:pPr lvl="1" eaLnBrk="1" hangingPunct="1">
              <a:spcAft>
                <a:spcPts val="600"/>
              </a:spcAft>
              <a:buClr>
                <a:srgbClr val="A20000"/>
              </a:buClr>
              <a:defRPr/>
            </a:pPr>
            <a:r>
              <a:rPr lang="en-US" sz="2200" dirty="0">
                <a:latin typeface="Cambria" pitchFamily="18" charset="0"/>
              </a:rPr>
              <a:t>support your preferred causes/effects with evidence your readers will find persuasive;</a:t>
            </a:r>
          </a:p>
          <a:p>
            <a:pPr lvl="1" eaLnBrk="1" hangingPunct="1">
              <a:spcAft>
                <a:spcPts val="600"/>
              </a:spcAft>
              <a:buClr>
                <a:srgbClr val="A20000"/>
              </a:buClr>
              <a:defRPr/>
            </a:pPr>
            <a:r>
              <a:rPr lang="en-US" sz="2200" dirty="0">
                <a:latin typeface="Cambria" pitchFamily="18" charset="0"/>
              </a:rPr>
              <a:t>refute or concede objections and alternative causes/effects;</a:t>
            </a:r>
          </a:p>
          <a:p>
            <a:pPr lvl="1" eaLnBrk="1" hangingPunct="1">
              <a:spcAft>
                <a:spcPts val="1200"/>
              </a:spcAft>
              <a:buClr>
                <a:srgbClr val="A20000"/>
              </a:buClr>
              <a:defRPr/>
            </a:pPr>
            <a:r>
              <a:rPr lang="en-US" sz="2200" dirty="0">
                <a:latin typeface="Cambria" pitchFamily="18" charset="0"/>
              </a:rPr>
              <a:t>organize your ideas to make them clear, logical, and effective for readers.</a:t>
            </a:r>
          </a:p>
          <a:p>
            <a:pPr marL="0" indent="0" eaLnBrk="1" hangingPunct="1">
              <a:spcAft>
                <a:spcPts val="600"/>
              </a:spcAft>
              <a:buNone/>
              <a:defRPr/>
            </a:pPr>
            <a:r>
              <a:rPr lang="en-US" sz="2400" dirty="0">
                <a:latin typeface="Cambria" pitchFamily="18" charset="0"/>
              </a:rPr>
              <a:t>Tie together all of this material and create your draft.</a:t>
            </a:r>
          </a:p>
          <a:p>
            <a:endParaRPr lang="en-US" dirty="0"/>
          </a:p>
        </p:txBody>
      </p:sp>
      <p:sp>
        <p:nvSpPr>
          <p:cNvPr id="2" name="Title 1"/>
          <p:cNvSpPr>
            <a:spLocks noGrp="1"/>
          </p:cNvSpPr>
          <p:nvPr>
            <p:ph type="title"/>
          </p:nvPr>
        </p:nvSpPr>
        <p:spPr/>
        <p:txBody>
          <a:bodyPr/>
          <a:lstStyle/>
          <a:p>
            <a:r>
              <a:rPr lang="en-US" dirty="0">
                <a:latin typeface="Cambria" charset="0"/>
              </a:rPr>
              <a:t>Draft your evaluation</a:t>
            </a:r>
            <a:r>
              <a:rPr lang="en-US" dirty="0" smtClean="0">
                <a:latin typeface="Cambria" charset="0"/>
              </a:rPr>
              <a:t>.</a:t>
            </a:r>
            <a:endParaRPr lang="en-US" dirty="0"/>
          </a:p>
        </p:txBody>
      </p:sp>
    </p:spTree>
    <p:extLst>
      <p:ext uri="{BB962C8B-B14F-4D97-AF65-F5344CB8AC3E}">
        <p14:creationId xmlns:p14="http://schemas.microsoft.com/office/powerpoint/2010/main" val="2885087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Box 1"/>
          <p:cNvSpPr txBox="1">
            <a:spLocks noChangeArrowheads="1"/>
          </p:cNvSpPr>
          <p:nvPr/>
        </p:nvSpPr>
        <p:spPr bwMode="auto">
          <a:xfrm>
            <a:off x="1143000" y="3581400"/>
            <a:ext cx="68580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buClr>
                <a:srgbClr val="A20000"/>
              </a:buClr>
              <a:defRPr/>
            </a:pPr>
            <a:r>
              <a:rPr lang="en-US" sz="2000" dirty="0" smtClean="0">
                <a:latin typeface="Cambria" pitchFamily="18" charset="0"/>
                <a:ea typeface="+mn-ea"/>
              </a:rPr>
              <a:t>In a peer review session, exchange drafts with classmates and give each other a critical reading. A good critical reading will:</a:t>
            </a:r>
          </a:p>
          <a:p>
            <a:pPr marL="457200" indent="-457200" eaLnBrk="1" hangingPunct="1">
              <a:buClr>
                <a:srgbClr val="A20000"/>
              </a:buClr>
              <a:buFont typeface="+mj-lt"/>
              <a:buAutoNum type="arabicPeriod"/>
              <a:defRPr/>
            </a:pPr>
            <a:r>
              <a:rPr lang="en-US" sz="2000" dirty="0" smtClean="0">
                <a:latin typeface="Cambria" pitchFamily="18" charset="0"/>
                <a:ea typeface="+mn-ea"/>
              </a:rPr>
              <a:t>Let the writer know how well the reader understands the causal analysis.</a:t>
            </a:r>
          </a:p>
          <a:p>
            <a:pPr marL="457200" indent="-457200" eaLnBrk="1" hangingPunct="1">
              <a:buClr>
                <a:srgbClr val="A20000"/>
              </a:buClr>
              <a:buFont typeface="+mj-lt"/>
              <a:buAutoNum type="arabicPeriod"/>
              <a:defRPr/>
            </a:pPr>
            <a:r>
              <a:rPr lang="en-US" sz="2000" dirty="0" smtClean="0">
                <a:latin typeface="Cambria" pitchFamily="18" charset="0"/>
                <a:ea typeface="+mn-ea"/>
              </a:rPr>
              <a:t>Praise what works best.</a:t>
            </a:r>
          </a:p>
          <a:p>
            <a:pPr marL="457200" indent="-457200" eaLnBrk="1" hangingPunct="1">
              <a:buClr>
                <a:srgbClr val="A20000"/>
              </a:buClr>
              <a:buFont typeface="+mj-lt"/>
              <a:buAutoNum type="arabicPeriod"/>
              <a:defRPr/>
            </a:pPr>
            <a:r>
              <a:rPr lang="en-US" sz="2000" dirty="0" smtClean="0">
                <a:latin typeface="Cambria" pitchFamily="18" charset="0"/>
                <a:ea typeface="+mn-ea"/>
              </a:rPr>
              <a:t>Indicate where the draft could be improved and make suggestions on how to improve it.</a:t>
            </a:r>
          </a:p>
        </p:txBody>
      </p:sp>
      <p:sp>
        <p:nvSpPr>
          <p:cNvPr id="52225" name="Rectangle 3"/>
          <p:cNvSpPr>
            <a:spLocks noGrp="1" noChangeArrowheads="1"/>
          </p:cNvSpPr>
          <p:nvPr>
            <p:ph type="subTitle" idx="1"/>
          </p:nvPr>
        </p:nvSpPr>
        <p:spPr>
          <a:xfrm>
            <a:off x="647700" y="2362200"/>
            <a:ext cx="7848600" cy="1447800"/>
          </a:xfrm>
        </p:spPr>
        <p:txBody>
          <a:bodyPr/>
          <a:lstStyle/>
          <a:p>
            <a:pPr eaLnBrk="1" hangingPunct="1"/>
            <a:r>
              <a:rPr lang="en-US" altLang="en-US" sz="3200" dirty="0" smtClean="0">
                <a:solidFill>
                  <a:srgbClr val="A20000"/>
                </a:solidFill>
                <a:latin typeface="Cambria" panose="02040503050406030204" pitchFamily="18" charset="0"/>
              </a:rPr>
              <a:t>Evaluating the Draft: Using Peer Review</a:t>
            </a:r>
          </a:p>
        </p:txBody>
      </p:sp>
      <p:sp>
        <p:nvSpPr>
          <p:cNvPr id="36866" name="Rectangle 2"/>
          <p:cNvSpPr>
            <a:spLocks noGrp="1" noChangeArrowheads="1"/>
          </p:cNvSpPr>
          <p:nvPr>
            <p:ph type="ctrTitle"/>
          </p:nvPr>
        </p:nvSpPr>
        <p:spPr>
          <a:xfrm>
            <a:off x="685800" y="1676400"/>
            <a:ext cx="7772400" cy="708025"/>
          </a:xfrm>
        </p:spPr>
        <p:txBody>
          <a:bodyPr>
            <a:normAutofit fontScale="90000"/>
          </a:bodyPr>
          <a:lstStyle/>
          <a:p>
            <a:pPr eaLnBrk="1" fontAlgn="auto" hangingPunct="1">
              <a:spcAft>
                <a:spcPts val="0"/>
              </a:spcAft>
              <a:defRPr/>
            </a:pPr>
            <a:r>
              <a:rPr dirty="0" smtClean="0">
                <a:solidFill>
                  <a:srgbClr val="15456E"/>
                </a:solidFill>
                <a:latin typeface="Cambria" pitchFamily="18" charset="0"/>
                <a:ea typeface="+mj-ea"/>
              </a:rPr>
              <a:t>Guide to Writing:</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791101976"/>
              </p:ext>
            </p:extLst>
          </p:nvPr>
        </p:nvGraphicFramePr>
        <p:xfrm>
          <a:off x="304799" y="2331721"/>
          <a:ext cx="8534400" cy="353567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Summarize/Praise/Critique</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cs typeface="Arial" panose="020B0604020202020204" pitchFamily="34" charset="0"/>
                        </a:rPr>
                        <a:t>A Well</a:t>
                      </a:r>
                      <a:r>
                        <a:rPr lang="en-US" sz="1600" b="1" baseline="0" dirty="0" smtClean="0">
                          <a:latin typeface="Cambria" panose="02040503050406030204" pitchFamily="18" charset="0"/>
                          <a:cs typeface="Arial" panose="020B0604020202020204" pitchFamily="34" charset="0"/>
                        </a:rPr>
                        <a:t>-</a:t>
                      </a:r>
                      <a:r>
                        <a:rPr lang="en-US" sz="1600" b="1" dirty="0" smtClean="0">
                          <a:latin typeface="Cambria" panose="02040503050406030204" pitchFamily="18" charset="0"/>
                          <a:cs typeface="Arial" panose="020B0604020202020204" pitchFamily="34" charset="0"/>
                        </a:rPr>
                        <a:t>Presented</a:t>
                      </a:r>
                      <a:r>
                        <a:rPr lang="en-US" sz="1600" b="1" baseline="0" dirty="0" smtClean="0">
                          <a:latin typeface="Cambria" panose="02040503050406030204" pitchFamily="18" charset="0"/>
                          <a:cs typeface="Arial" panose="020B0604020202020204" pitchFamily="34" charset="0"/>
                        </a:rPr>
                        <a:t> Subject</a:t>
                      </a:r>
                      <a:endParaRPr lang="en-US" sz="1600" b="1"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BE9FF"/>
                    </a:solidFill>
                  </a:tcPr>
                </a:tc>
                <a:tc>
                  <a:txBody>
                    <a:bodyPr/>
                    <a:lstStyle/>
                    <a:p>
                      <a:r>
                        <a:rPr lang="en-US" sz="1600" b="0" i="0" u="none" strike="noStrike" baseline="0" dirty="0" smtClean="0">
                          <a:latin typeface="Cambria"/>
                          <a:cs typeface="Cambria"/>
                        </a:rPr>
                        <a:t>How effectively does the writer present the subject?</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spcAft>
                          <a:spcPts val="600"/>
                        </a:spcAft>
                      </a:pPr>
                      <a:r>
                        <a:rPr kumimoji="0" lang="en-US" sz="1600" b="1" i="0" u="none" strike="noStrike" kern="1200" baseline="0" dirty="0" smtClean="0">
                          <a:solidFill>
                            <a:schemeClr val="tx1"/>
                          </a:solidFill>
                          <a:latin typeface="Cambria"/>
                          <a:ea typeface="+mn-ea"/>
                          <a:cs typeface="Cambria"/>
                        </a:rPr>
                        <a:t>Summarize</a:t>
                      </a:r>
                      <a:r>
                        <a:rPr kumimoji="0" lang="en-US" sz="1600" b="0" i="0" u="none" strike="noStrike" kern="1200" baseline="0" dirty="0" smtClean="0">
                          <a:solidFill>
                            <a:schemeClr val="tx1"/>
                          </a:solidFill>
                          <a:latin typeface="Cambria"/>
                          <a:ea typeface="+mn-ea"/>
                          <a:cs typeface="Cambria"/>
                        </a:rPr>
                        <a:t>: Tell the writer what you understand the subject to be and why he or she thinks it is important and worth analyzing.</a:t>
                      </a:r>
                    </a:p>
                    <a:p>
                      <a:pPr>
                        <a:spcAft>
                          <a:spcPts val="600"/>
                        </a:spcAft>
                      </a:pPr>
                      <a:r>
                        <a:rPr kumimoji="0" lang="en-US" sz="1600" b="1" i="0" u="none" strike="noStrike" kern="1200" baseline="0" dirty="0" smtClean="0">
                          <a:solidFill>
                            <a:schemeClr val="tx1"/>
                          </a:solidFill>
                          <a:latin typeface="Cambria"/>
                          <a:ea typeface="+mn-ea"/>
                          <a:cs typeface="Cambria"/>
                        </a:rPr>
                        <a:t>Praise</a:t>
                      </a:r>
                      <a:r>
                        <a:rPr kumimoji="0" lang="en-US" sz="1600" b="0" i="0" u="none" strike="noStrike" kern="1200" baseline="0" dirty="0" smtClean="0">
                          <a:solidFill>
                            <a:schemeClr val="tx1"/>
                          </a:solidFill>
                          <a:latin typeface="Cambria"/>
                          <a:ea typeface="+mn-ea"/>
                          <a:cs typeface="Cambria"/>
                        </a:rPr>
                        <a:t>: Give an example of something in the draft that you think will especially interest the intended readers and help them understand the subject.</a:t>
                      </a:r>
                    </a:p>
                    <a:p>
                      <a:pPr>
                        <a:spcAft>
                          <a:spcPts val="600"/>
                        </a:spcAft>
                      </a:pPr>
                      <a:r>
                        <a:rPr kumimoji="0" lang="en-US" sz="1600" b="1" i="0" u="none" strike="noStrike" kern="1200" baseline="0" dirty="0" smtClean="0">
                          <a:solidFill>
                            <a:schemeClr val="tx1"/>
                          </a:solidFill>
                          <a:latin typeface="Cambria"/>
                          <a:ea typeface="+mn-ea"/>
                          <a:cs typeface="Cambria"/>
                        </a:rPr>
                        <a:t>Critique: </a:t>
                      </a:r>
                      <a:r>
                        <a:rPr kumimoji="0" lang="en-US" sz="1600" b="0" i="0" u="none" strike="noStrike" kern="1200" baseline="0" dirty="0" smtClean="0">
                          <a:solidFill>
                            <a:schemeClr val="tx1"/>
                          </a:solidFill>
                          <a:latin typeface="Cambria"/>
                          <a:ea typeface="+mn-ea"/>
                          <a:cs typeface="Cambria"/>
                        </a:rPr>
                        <a:t>Tell the writer if you have any confusion or uncertainty about the subject. What further explanation, examples, or statistics do you need to understand it better? If you can think of a more interesting way to present the subject, share your ideas with the writer.</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altLang="en-US" dirty="0">
                <a:latin typeface="Cambria" panose="02040503050406030204" pitchFamily="18" charset="0"/>
              </a:rPr>
              <a:t>A Peer Review </a:t>
            </a:r>
            <a:r>
              <a:rPr lang="en-US" altLang="en-US" dirty="0" smtClean="0">
                <a:latin typeface="Cambria" panose="02040503050406030204" pitchFamily="18" charset="0"/>
              </a:rPr>
              <a:t>Guide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497865207"/>
              </p:ext>
            </p:extLst>
          </p:nvPr>
        </p:nvGraphicFramePr>
        <p:xfrm>
          <a:off x="304799" y="2407921"/>
          <a:ext cx="8534400" cy="353567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Summarize/Praise/Critique</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algn="ctr"/>
                      <a:r>
                        <a:rPr lang="en-US" sz="1600" b="1" dirty="0" smtClean="0">
                          <a:latin typeface="Cambria" panose="02040503050406030204" pitchFamily="18" charset="0"/>
                          <a:cs typeface="Arial" panose="020B0604020202020204" pitchFamily="34" charset="0"/>
                        </a:rPr>
                        <a:t>A Well</a:t>
                      </a:r>
                      <a:r>
                        <a:rPr lang="en-US" sz="1600" b="1" baseline="0" dirty="0" smtClean="0">
                          <a:latin typeface="Cambria" panose="02040503050406030204" pitchFamily="18" charset="0"/>
                          <a:cs typeface="Arial" panose="020B0604020202020204" pitchFamily="34" charset="0"/>
                        </a:rPr>
                        <a:t>-Supported Causal Analysis</a:t>
                      </a:r>
                      <a:endParaRPr lang="en-US" sz="16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E7A7"/>
                    </a:solidFill>
                  </a:tcPr>
                </a:tc>
                <a:tc>
                  <a:txBody>
                    <a:bodyPr/>
                    <a:lstStyle/>
                    <a:p>
                      <a:r>
                        <a:rPr kumimoji="0" lang="en-US" sz="1600" b="0" i="0" u="none" strike="noStrike" kern="1200" baseline="0" dirty="0" smtClean="0">
                          <a:solidFill>
                            <a:schemeClr val="tx1"/>
                          </a:solidFill>
                          <a:latin typeface="Cambria"/>
                          <a:ea typeface="+mn-ea"/>
                          <a:cs typeface="Cambria"/>
                        </a:rPr>
                        <a:t>How plausible are the proposed causes or effects, and how well does the writer support the causal analysis?</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kumimoji="0" lang="en-US" sz="1600" b="1" i="0" u="none" strike="noStrike" kern="1200" baseline="0" dirty="0" smtClean="0">
                          <a:solidFill>
                            <a:schemeClr val="tx1"/>
                          </a:solidFill>
                          <a:latin typeface="Cambria"/>
                          <a:ea typeface="+mn-ea"/>
                          <a:cs typeface="Cambria"/>
                        </a:rPr>
                        <a:t>Summary: </a:t>
                      </a:r>
                      <a:r>
                        <a:rPr kumimoji="0" lang="en-US" sz="1600" b="0" i="0" u="none" strike="noStrike" kern="1200" baseline="0" dirty="0" smtClean="0">
                          <a:solidFill>
                            <a:schemeClr val="tx1"/>
                          </a:solidFill>
                          <a:latin typeface="Cambria"/>
                          <a:ea typeface="+mn-ea"/>
                          <a:cs typeface="Cambria"/>
                        </a:rPr>
                        <a:t>Identify the possible causes or effects the writer argues are the most plausible and interesting.</a:t>
                      </a:r>
                    </a:p>
                    <a:p>
                      <a:pPr>
                        <a:spcAft>
                          <a:spcPts val="600"/>
                        </a:spcAft>
                      </a:pPr>
                      <a:r>
                        <a:rPr kumimoji="0" lang="en-US" sz="1600" b="1" i="0" u="none" strike="noStrike" kern="1200" baseline="0" dirty="0" smtClean="0">
                          <a:solidFill>
                            <a:schemeClr val="tx1"/>
                          </a:solidFill>
                          <a:latin typeface="Cambria"/>
                          <a:ea typeface="+mn-ea"/>
                          <a:cs typeface="Cambria"/>
                        </a:rPr>
                        <a:t>Praise: </a:t>
                      </a:r>
                      <a:r>
                        <a:rPr kumimoji="0" lang="en-US" sz="1600" b="0" i="0" u="none" strike="noStrike" kern="1200" baseline="0" dirty="0" smtClean="0">
                          <a:solidFill>
                            <a:schemeClr val="tx1"/>
                          </a:solidFill>
                          <a:latin typeface="Cambria"/>
                          <a:ea typeface="+mn-ea"/>
                          <a:cs typeface="Cambria"/>
                        </a:rPr>
                        <a:t>Tell the writer which cause or effect seems most convincing. Point to any support (such as a particular example, a statistic, a research study, or a graph) that you think is especially strong.</a:t>
                      </a:r>
                    </a:p>
                    <a:p>
                      <a:pPr>
                        <a:spcAft>
                          <a:spcPts val="600"/>
                        </a:spcAft>
                      </a:pPr>
                      <a:r>
                        <a:rPr kumimoji="0" lang="en-US" sz="1600" b="1" i="0" u="none" strike="noStrike" kern="1200" baseline="0" dirty="0" smtClean="0">
                          <a:solidFill>
                            <a:schemeClr val="tx1"/>
                          </a:solidFill>
                          <a:latin typeface="Cambria"/>
                          <a:ea typeface="+mn-ea"/>
                          <a:cs typeface="Cambria"/>
                        </a:rPr>
                        <a:t>Critique:</a:t>
                      </a:r>
                      <a:r>
                        <a:rPr kumimoji="0" lang="en-US" sz="1600" b="0" i="0" u="none" strike="noStrike" kern="1200" baseline="0" dirty="0" smtClean="0">
                          <a:solidFill>
                            <a:schemeClr val="tx1"/>
                          </a:solidFill>
                          <a:latin typeface="Cambria"/>
                          <a:ea typeface="+mn-ea"/>
                          <a:cs typeface="Cambria"/>
                        </a:rPr>
                        <a:t> Tell the writer if any of the causes or effects seem too obvious or minor, and if you think an important cause or effect has been left out. Where the support seems lacking or unconvincing, explain what is missing or seems wrong. If the reasoning seems flawed, what makes you think so?</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altLang="en-US" dirty="0">
                <a:latin typeface="Cambria" panose="02040503050406030204" pitchFamily="18" charset="0"/>
              </a:rPr>
              <a:t>A Peer Review </a:t>
            </a:r>
            <a:r>
              <a:rPr lang="en-US" altLang="en-US" dirty="0" smtClean="0">
                <a:latin typeface="Cambria" panose="02040503050406030204" pitchFamily="18" charset="0"/>
              </a:rPr>
              <a:t>Guide</a:t>
            </a:r>
            <a:endParaRPr lang="en-US" dirty="0"/>
          </a:p>
        </p:txBody>
      </p:sp>
    </p:spTree>
    <p:extLst>
      <p:ext uri="{BB962C8B-B14F-4D97-AF65-F5344CB8AC3E}">
        <p14:creationId xmlns:p14="http://schemas.microsoft.com/office/powerpoint/2010/main" val="377605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298989"/>
              </p:ext>
            </p:extLst>
          </p:nvPr>
        </p:nvGraphicFramePr>
        <p:xfrm>
          <a:off x="304799" y="2423161"/>
          <a:ext cx="8534400" cy="329183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Summarize/Praise/Critique</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algn="ctr"/>
                      <a:r>
                        <a:rPr lang="en-US" sz="1600" b="1" dirty="0" smtClean="0">
                          <a:latin typeface="Cambria" panose="02040503050406030204" pitchFamily="18" charset="0"/>
                          <a:cs typeface="Arial" panose="020B0604020202020204" pitchFamily="34" charset="0"/>
                        </a:rPr>
                        <a:t>An</a:t>
                      </a:r>
                      <a:r>
                        <a:rPr lang="en-US" sz="1600" b="1" baseline="0" dirty="0" smtClean="0">
                          <a:latin typeface="Cambria" panose="02040503050406030204" pitchFamily="18" charset="0"/>
                          <a:cs typeface="Arial" panose="020B0604020202020204" pitchFamily="34" charset="0"/>
                        </a:rPr>
                        <a:t> Effective Response to Objections and Alternative Causes and Effects</a:t>
                      </a:r>
                      <a:endParaRPr lang="en-US" sz="16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kumimoji="0" lang="en-US" sz="1600" b="0" i="0" u="none" strike="noStrike" kern="1200" baseline="0" dirty="0" smtClean="0">
                          <a:solidFill>
                            <a:schemeClr val="tx1"/>
                          </a:solidFill>
                          <a:latin typeface="Cambria"/>
                          <a:ea typeface="+mn-ea"/>
                          <a:cs typeface="Cambria"/>
                        </a:rPr>
                        <a:t>How effectively does the writer respond to readers’ objections and alternative causes or effects?</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pPr>
                      <a:r>
                        <a:rPr lang="en-US" sz="1600" b="1" i="0" u="none" strike="noStrike" baseline="0" dirty="0" smtClean="0">
                          <a:latin typeface="Cambria"/>
                          <a:cs typeface="Cambria"/>
                        </a:rPr>
                        <a:t>Summary: </a:t>
                      </a:r>
                      <a:r>
                        <a:rPr lang="en-US" sz="1600" b="0" i="0" u="none" strike="noStrike" baseline="0" dirty="0" smtClean="0">
                          <a:latin typeface="Cambria"/>
                          <a:cs typeface="Cambria"/>
                        </a:rPr>
                        <a:t>Identify the objections or alternative causes or effects to which the writer responds.</a:t>
                      </a:r>
                    </a:p>
                    <a:p>
                      <a:pPr algn="l">
                        <a:spcAft>
                          <a:spcPts val="600"/>
                        </a:spcAft>
                      </a:pPr>
                      <a:r>
                        <a:rPr lang="en-US" sz="1600" b="1" i="0" u="none" strike="noStrike" baseline="0" dirty="0" smtClean="0">
                          <a:latin typeface="Cambria"/>
                          <a:cs typeface="Cambria"/>
                        </a:rPr>
                        <a:t>Praise: </a:t>
                      </a:r>
                      <a:r>
                        <a:rPr lang="en-US" sz="1600" b="0" i="0" u="none" strike="noStrike" baseline="0" dirty="0" smtClean="0">
                          <a:latin typeface="Cambria"/>
                          <a:cs typeface="Cambria"/>
                        </a:rPr>
                        <a:t>Point out any response you think is especially effective, and tell the writer what makes you think so. For example, indicate where the support is especially credible and convincing.</a:t>
                      </a:r>
                    </a:p>
                    <a:p>
                      <a:pPr algn="l">
                        <a:spcAft>
                          <a:spcPts val="600"/>
                        </a:spcAft>
                      </a:pPr>
                      <a:r>
                        <a:rPr lang="en-US" sz="1600" b="1" i="0" u="none" strike="noStrike" baseline="0" dirty="0" smtClean="0">
                          <a:latin typeface="Cambria"/>
                          <a:cs typeface="Cambria"/>
                        </a:rPr>
                        <a:t>Critique: </a:t>
                      </a:r>
                      <a:r>
                        <a:rPr lang="en-US" sz="1600" b="0" i="0" u="none" strike="noStrike" baseline="0" dirty="0" smtClean="0">
                          <a:latin typeface="Cambria"/>
                          <a:cs typeface="Cambria"/>
                        </a:rPr>
                        <a:t>Point to any objections or alternative causes or effects that the writer could have responded to more effectively, and suggest how the response could be improved. Also indicate if the writer has overlooked any serious objections.</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altLang="en-US" dirty="0">
                <a:latin typeface="Cambria" panose="02040503050406030204" pitchFamily="18" charset="0"/>
              </a:rPr>
              <a:t>A Peer Review </a:t>
            </a:r>
            <a:r>
              <a:rPr lang="en-US" altLang="en-US" dirty="0" smtClean="0">
                <a:latin typeface="Cambria" panose="02040503050406030204" pitchFamily="18" charset="0"/>
              </a:rPr>
              <a:t>Guide</a:t>
            </a:r>
            <a:endParaRPr lang="en-US" dirty="0"/>
          </a:p>
        </p:txBody>
      </p:sp>
    </p:spTree>
    <p:extLst>
      <p:ext uri="{BB962C8B-B14F-4D97-AF65-F5344CB8AC3E}">
        <p14:creationId xmlns:p14="http://schemas.microsoft.com/office/powerpoint/2010/main" val="1147073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515708273"/>
              </p:ext>
            </p:extLst>
          </p:nvPr>
        </p:nvGraphicFramePr>
        <p:xfrm>
          <a:off x="304799" y="2407921"/>
          <a:ext cx="8534400" cy="353567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a:t>
                      </a:r>
                      <a:r>
                        <a:rPr lang="en-US" sz="1800" b="1" baseline="0" dirty="0" smtClean="0">
                          <a:latin typeface="Cambria" panose="02040503050406030204" pitchFamily="18" charset="0"/>
                          <a:cs typeface="Arial" panose="020B0604020202020204" pitchFamily="34" charset="0"/>
                        </a:rPr>
                        <a:t>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Ask Yourself . . .</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Summarize/Praise/Critique</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cs typeface="Arial" panose="020B0604020202020204" pitchFamily="34" charset="0"/>
                        </a:rPr>
                        <a:t>A</a:t>
                      </a:r>
                      <a:r>
                        <a:rPr lang="en-US" sz="1600" b="1" baseline="0" dirty="0" smtClean="0">
                          <a:latin typeface="Cambria" panose="02040503050406030204" pitchFamily="18" charset="0"/>
                          <a:cs typeface="Arial" panose="020B0604020202020204" pitchFamily="34" charset="0"/>
                        </a:rPr>
                        <a:t> Clear, Logical Organization</a:t>
                      </a:r>
                      <a:endParaRPr lang="en-US" sz="1600" b="1"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6F2"/>
                    </a:solidFill>
                  </a:tcPr>
                </a:tc>
                <a:tc>
                  <a:txBody>
                    <a:bodyPr/>
                    <a:lstStyle/>
                    <a:p>
                      <a:r>
                        <a:rPr kumimoji="0" lang="en-US" sz="1600" b="0" i="0" u="none" strike="noStrike" kern="1200" baseline="0" dirty="0" smtClean="0">
                          <a:solidFill>
                            <a:schemeClr val="tx1"/>
                          </a:solidFill>
                          <a:latin typeface="Cambria"/>
                          <a:ea typeface="+mn-ea"/>
                          <a:cs typeface="Cambria"/>
                        </a:rPr>
                        <a:t>How clear and logical is the causal analysis?</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600"/>
                        </a:spcAft>
                      </a:pPr>
                      <a:r>
                        <a:rPr lang="en-US" sz="1600" b="1" i="0" u="none" strike="noStrike" baseline="0" dirty="0" smtClean="0">
                          <a:latin typeface="Cambria"/>
                          <a:cs typeface="Cambria"/>
                        </a:rPr>
                        <a:t>Summary: </a:t>
                      </a:r>
                      <a:r>
                        <a:rPr lang="en-US" sz="1600" b="0" i="0" u="none" strike="noStrike" baseline="0" dirty="0" smtClean="0">
                          <a:latin typeface="Cambria"/>
                          <a:cs typeface="Cambria"/>
                        </a:rPr>
                        <a:t>Underline the thesis statement and topic sentences.</a:t>
                      </a:r>
                    </a:p>
                    <a:p>
                      <a:pPr algn="l">
                        <a:spcAft>
                          <a:spcPts val="600"/>
                        </a:spcAft>
                      </a:pPr>
                      <a:r>
                        <a:rPr lang="en-US" sz="1600" b="1" i="0" u="none" strike="noStrike" baseline="0" dirty="0" smtClean="0">
                          <a:latin typeface="Cambria"/>
                          <a:cs typeface="Cambria"/>
                        </a:rPr>
                        <a:t>Praise: </a:t>
                      </a:r>
                      <a:r>
                        <a:rPr lang="en-US" sz="1600" b="0" i="0" u="none" strike="noStrike" baseline="0" dirty="0" smtClean="0">
                          <a:latin typeface="Cambria"/>
                          <a:cs typeface="Cambria"/>
                        </a:rPr>
                        <a:t>Give an example of where the essay succeeds in being especially clear and easy to follow — for example, in its overall organization, its use of key terms and transitions, or its use of visuals.</a:t>
                      </a:r>
                    </a:p>
                    <a:p>
                      <a:pPr algn="l">
                        <a:spcAft>
                          <a:spcPts val="600"/>
                        </a:spcAft>
                      </a:pPr>
                      <a:r>
                        <a:rPr lang="en-US" sz="1600" b="1" i="0" u="none" strike="noStrike" baseline="0" dirty="0" smtClean="0">
                          <a:latin typeface="Cambria"/>
                          <a:cs typeface="Cambria"/>
                        </a:rPr>
                        <a:t>Critique: </a:t>
                      </a:r>
                      <a:r>
                        <a:rPr lang="en-US" sz="1600" b="0" i="0" u="none" strike="noStrike" baseline="0" dirty="0" smtClean="0">
                          <a:latin typeface="Cambria"/>
                          <a:cs typeface="Cambria"/>
                        </a:rPr>
                        <a:t>Point to any passages where the writing could be clearer, where topic sentences or transitions could be added, or where key terms could be repeated to make the essay easier to follow. Try suggesting a better beginning or a more effective ending.</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altLang="en-US" dirty="0">
                <a:latin typeface="Cambria" panose="02040503050406030204" pitchFamily="18" charset="0"/>
              </a:rPr>
              <a:t>A Peer Review </a:t>
            </a:r>
            <a:r>
              <a:rPr lang="en-US" altLang="en-US" dirty="0" smtClean="0">
                <a:latin typeface="Cambria" panose="02040503050406030204" pitchFamily="18" charset="0"/>
              </a:rPr>
              <a:t>Guide</a:t>
            </a:r>
            <a:endParaRPr lang="en-US" dirty="0"/>
          </a:p>
        </p:txBody>
      </p:sp>
    </p:spTree>
    <p:extLst>
      <p:ext uri="{BB962C8B-B14F-4D97-AF65-F5344CB8AC3E}">
        <p14:creationId xmlns:p14="http://schemas.microsoft.com/office/powerpoint/2010/main" val="1260131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Box 1"/>
          <p:cNvSpPr txBox="1">
            <a:spLocks noChangeArrowheads="1"/>
          </p:cNvSpPr>
          <p:nvPr/>
        </p:nvSpPr>
        <p:spPr bwMode="auto">
          <a:xfrm>
            <a:off x="1143000" y="3276600"/>
            <a:ext cx="68580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buClr>
                <a:srgbClr val="A20000"/>
              </a:buClr>
              <a:defRPr/>
            </a:pPr>
            <a:r>
              <a:rPr lang="en-US" sz="2400" dirty="0" smtClean="0">
                <a:latin typeface="Cambria" pitchFamily="18" charset="0"/>
                <a:ea typeface="+mn-ea"/>
              </a:rPr>
              <a:t>Reflect on what you have written thus far:</a:t>
            </a:r>
          </a:p>
          <a:p>
            <a:pPr marL="342900" indent="-342900" eaLnBrk="1" hangingPunct="1">
              <a:buClr>
                <a:srgbClr val="A20000"/>
              </a:buClr>
              <a:buFont typeface="Arial" pitchFamily="34" charset="0"/>
              <a:buChar char="•"/>
              <a:defRPr/>
            </a:pPr>
            <a:r>
              <a:rPr lang="en-US" sz="2000" dirty="0" smtClean="0">
                <a:latin typeface="Cambria" pitchFamily="18" charset="0"/>
                <a:ea typeface="+mn-ea"/>
              </a:rPr>
              <a:t>Review critical reading comments from your classmates, instructor, or writing center tutor. What are your readers getting at?</a:t>
            </a:r>
          </a:p>
          <a:p>
            <a:pPr marL="342900" indent="-342900" eaLnBrk="1" hangingPunct="1">
              <a:buClr>
                <a:srgbClr val="A20000"/>
              </a:buClr>
              <a:buFont typeface="Arial" pitchFamily="34" charset="0"/>
              <a:buChar char="•"/>
              <a:defRPr/>
            </a:pPr>
            <a:r>
              <a:rPr lang="en-US" sz="2000" dirty="0" smtClean="0">
                <a:latin typeface="Cambria" pitchFamily="18" charset="0"/>
                <a:ea typeface="+mn-ea"/>
              </a:rPr>
              <a:t>What else should you consider about your invention writing?</a:t>
            </a:r>
          </a:p>
          <a:p>
            <a:pPr marL="342900" indent="-342900" eaLnBrk="1" hangingPunct="1">
              <a:buClr>
                <a:srgbClr val="A20000"/>
              </a:buClr>
              <a:buFont typeface="Arial" pitchFamily="34" charset="0"/>
              <a:buChar char="•"/>
              <a:defRPr/>
            </a:pPr>
            <a:r>
              <a:rPr lang="en-US" sz="2000" dirty="0" smtClean="0">
                <a:latin typeface="Cambria" pitchFamily="18" charset="0"/>
                <a:ea typeface="+mn-ea"/>
              </a:rPr>
              <a:t>Review your draft. What can you do to present your causal analysis more compellingly?</a:t>
            </a:r>
          </a:p>
        </p:txBody>
      </p:sp>
      <p:sp>
        <p:nvSpPr>
          <p:cNvPr id="55297" name="Rectangle 3"/>
          <p:cNvSpPr>
            <a:spLocks noGrp="1" noChangeArrowheads="1"/>
          </p:cNvSpPr>
          <p:nvPr>
            <p:ph type="subTitle" idx="1"/>
          </p:nvPr>
        </p:nvSpPr>
        <p:spPr>
          <a:xfrm>
            <a:off x="1143000" y="2006600"/>
            <a:ext cx="6591300" cy="1301750"/>
          </a:xfrm>
        </p:spPr>
        <p:txBody>
          <a:bodyPr/>
          <a:lstStyle/>
          <a:p>
            <a:pPr algn="ctr" eaLnBrk="1" hangingPunct="1"/>
            <a:r>
              <a:rPr lang="en-US" altLang="en-US" sz="2800" dirty="0" smtClean="0">
                <a:solidFill>
                  <a:srgbClr val="A20000"/>
                </a:solidFill>
                <a:latin typeface="Cambria" panose="02040503050406030204" pitchFamily="18" charset="0"/>
              </a:rPr>
              <a:t>Improving the Draft: Revising, Editing, and Proofreading</a:t>
            </a:r>
          </a:p>
        </p:txBody>
      </p:sp>
      <p:sp>
        <p:nvSpPr>
          <p:cNvPr id="39938" name="Rectangle 2"/>
          <p:cNvSpPr>
            <a:spLocks noGrp="1" noChangeArrowheads="1"/>
          </p:cNvSpPr>
          <p:nvPr>
            <p:ph type="ctrTitle"/>
          </p:nvPr>
        </p:nvSpPr>
        <p:spPr>
          <a:xfrm>
            <a:off x="685800" y="1447800"/>
            <a:ext cx="7772400" cy="685800"/>
          </a:xfrm>
        </p:spPr>
        <p:txBody>
          <a:bodyPr>
            <a:normAutofit fontScale="90000"/>
          </a:bodyPr>
          <a:lstStyle/>
          <a:p>
            <a:pPr eaLnBrk="1" fontAlgn="auto" hangingPunct="1">
              <a:spcAft>
                <a:spcPts val="0"/>
              </a:spcAft>
              <a:defRPr/>
            </a:pPr>
            <a:r>
              <a:rPr dirty="0" smtClean="0">
                <a:solidFill>
                  <a:srgbClr val="15456E"/>
                </a:solidFill>
                <a:latin typeface="Cambria" pitchFamily="18" charset="0"/>
                <a:ea typeface="+mj-ea"/>
              </a:rPr>
              <a:t>Guide to Writing:</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320485973"/>
              </p:ext>
            </p:extLst>
          </p:nvPr>
        </p:nvGraphicFramePr>
        <p:xfrm>
          <a:off x="304799" y="2057400"/>
          <a:ext cx="8534400" cy="424179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Problem</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Options</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cs typeface="Arial" panose="020B0604020202020204" pitchFamily="34" charset="0"/>
                        </a:rPr>
                        <a:t>A Well</a:t>
                      </a:r>
                      <a:r>
                        <a:rPr lang="en-US" sz="1600" b="1" baseline="0" dirty="0" smtClean="0">
                          <a:latin typeface="Cambria" panose="02040503050406030204" pitchFamily="18" charset="0"/>
                          <a:cs typeface="Arial" panose="020B0604020202020204" pitchFamily="34" charset="0"/>
                        </a:rPr>
                        <a:t>-</a:t>
                      </a:r>
                      <a:r>
                        <a:rPr lang="en-US" sz="1600" b="1" dirty="0" smtClean="0">
                          <a:latin typeface="Cambria" panose="02040503050406030204" pitchFamily="18" charset="0"/>
                          <a:cs typeface="Arial" panose="020B0604020202020204" pitchFamily="34" charset="0"/>
                        </a:rPr>
                        <a:t>Presented</a:t>
                      </a:r>
                      <a:r>
                        <a:rPr lang="en-US" sz="1600" b="1" baseline="0" dirty="0" smtClean="0">
                          <a:latin typeface="Cambria" panose="02040503050406030204" pitchFamily="18" charset="0"/>
                          <a:cs typeface="Arial" panose="020B0604020202020204" pitchFamily="34" charset="0"/>
                        </a:rPr>
                        <a:t> Subject</a:t>
                      </a:r>
                      <a:endParaRPr lang="en-US" sz="1600" b="1"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BE9FF"/>
                    </a:solidFill>
                  </a:tcPr>
                </a:tc>
                <a:tc>
                  <a:txBody>
                    <a:bodyPr/>
                    <a:lstStyle/>
                    <a:p>
                      <a:r>
                        <a:rPr lang="en-US" sz="1600" b="0" i="0" u="none" strike="noStrike" baseline="0" dirty="0" smtClean="0">
                          <a:latin typeface="Cambria"/>
                          <a:cs typeface="Cambria"/>
                        </a:rPr>
                        <a:t>My readers don’t understand the subject or see why it is important.</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lgn="l">
                        <a:spcAft>
                          <a:spcPts val="200"/>
                        </a:spcAft>
                        <a:buFont typeface="Arial"/>
                        <a:buChar char="•"/>
                      </a:pPr>
                      <a:r>
                        <a:rPr lang="en-US" sz="1600" b="0" i="0" u="none" strike="noStrike" baseline="0" dirty="0" smtClean="0">
                          <a:latin typeface="Cambria"/>
                          <a:cs typeface="Cambria"/>
                        </a:rPr>
                        <a:t>Reconsider what your readers already know, and provide additional background if necessary.</a:t>
                      </a:r>
                    </a:p>
                    <a:p>
                      <a:pPr marL="285750" indent="-285750" algn="l">
                        <a:spcAft>
                          <a:spcPts val="200"/>
                        </a:spcAft>
                        <a:buFont typeface="Arial"/>
                        <a:buChar char="•"/>
                      </a:pPr>
                      <a:r>
                        <a:rPr lang="en-US" sz="1600" b="0" i="0" u="none" strike="noStrike" baseline="0" dirty="0" smtClean="0">
                          <a:latin typeface="Cambria"/>
                          <a:cs typeface="Cambria"/>
                        </a:rPr>
                        <a:t>Try providing examples or an anecdote to interest readers in the subject.</a:t>
                      </a:r>
                    </a:p>
                    <a:p>
                      <a:pPr marL="285750" indent="-285750" algn="l">
                        <a:spcAft>
                          <a:spcPts val="200"/>
                        </a:spcAft>
                        <a:buFont typeface="Arial"/>
                        <a:buChar char="•"/>
                      </a:pPr>
                      <a:r>
                        <a:rPr lang="en-US" sz="1600" b="0" i="0" u="none" strike="noStrike" baseline="0" dirty="0" smtClean="0">
                          <a:latin typeface="Cambria"/>
                          <a:cs typeface="Cambria"/>
                        </a:rPr>
                        <a:t>Quote authorities and explain research findings, including statistics, to demonstrate the subject’s importance — that it is widespread and significant.</a:t>
                      </a:r>
                    </a:p>
                    <a:p>
                      <a:pPr marL="285750" indent="-285750" algn="l">
                        <a:spcAft>
                          <a:spcPts val="200"/>
                        </a:spcAft>
                        <a:buFont typeface="Arial"/>
                        <a:buChar char="•"/>
                      </a:pPr>
                      <a:r>
                        <a:rPr lang="en-US" sz="1600" b="0" i="0" u="none" strike="noStrike" baseline="0" dirty="0" smtClean="0">
                          <a:latin typeface="Cambria"/>
                          <a:cs typeface="Cambria"/>
                        </a:rPr>
                        <a:t>Use visuals — graphs, tables, photographs, or screen shots — to make the subject more vivid.</a:t>
                      </a:r>
                    </a:p>
                    <a:p>
                      <a:pPr marL="285750" indent="-285750" algn="l">
                        <a:spcAft>
                          <a:spcPts val="200"/>
                        </a:spcAft>
                        <a:buFont typeface="Arial"/>
                        <a:buChar char="•"/>
                      </a:pPr>
                      <a:r>
                        <a:rPr lang="en-US" sz="1600" b="0" i="0" u="none" strike="noStrike" baseline="0" dirty="0" smtClean="0">
                          <a:latin typeface="Cambria"/>
                          <a:cs typeface="Cambria"/>
                        </a:rPr>
                        <a:t>Review your research to see if you can add anything to help clarify the subject for your readers, or do some additional research.</a:t>
                      </a:r>
                    </a:p>
                    <a:p>
                      <a:pPr marL="285750" indent="-285750" algn="l">
                        <a:spcAft>
                          <a:spcPts val="200"/>
                        </a:spcAft>
                        <a:buFont typeface="Arial"/>
                        <a:buChar char="•"/>
                      </a:pPr>
                      <a:r>
                        <a:rPr lang="en-US" sz="1600" b="0" i="0" u="none" strike="noStrike" baseline="0" dirty="0" smtClean="0">
                          <a:latin typeface="Cambria"/>
                          <a:cs typeface="Cambria"/>
                        </a:rPr>
                        <a:t>Pose the subject directly or indirectly as a </a:t>
                      </a:r>
                      <a:r>
                        <a:rPr lang="en-US" sz="1600" b="0" i="1" u="none" strike="noStrike" baseline="0" dirty="0" smtClean="0">
                          <a:latin typeface="Cambria"/>
                          <a:cs typeface="Cambria"/>
                        </a:rPr>
                        <a:t>why</a:t>
                      </a:r>
                      <a:r>
                        <a:rPr lang="en-US" sz="1600" b="0" i="0" u="none" strike="noStrike" baseline="0" dirty="0" smtClean="0">
                          <a:latin typeface="Cambria"/>
                          <a:cs typeface="Cambria"/>
                        </a:rPr>
                        <a:t> question, and then answer it.</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914400" y="533400"/>
            <a:ext cx="7772400" cy="1143000"/>
          </a:xfrm>
        </p:spPr>
        <p:txBody>
          <a:bodyPr/>
          <a:lstStyle/>
          <a:p>
            <a:r>
              <a:rPr lang="en-US" dirty="0">
                <a:solidFill>
                  <a:schemeClr val="tx1"/>
                </a:solidFill>
                <a:latin typeface="Cambria" pitchFamily="18" charset="0"/>
              </a:rPr>
              <a:t>A Troubleshooting </a:t>
            </a:r>
            <a:r>
              <a:rPr lang="en-US" dirty="0" smtClean="0">
                <a:solidFill>
                  <a:schemeClr val="tx1"/>
                </a:solidFill>
                <a:latin typeface="Cambria" pitchFamily="18" charset="0"/>
              </a:rPr>
              <a:t>Guide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51319477"/>
              </p:ext>
            </p:extLst>
          </p:nvPr>
        </p:nvGraphicFramePr>
        <p:xfrm>
          <a:off x="304799" y="1828800"/>
          <a:ext cx="8534400" cy="4559304"/>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Problem</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Options</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rowSpan="2">
                  <a:txBody>
                    <a:bodyPr/>
                    <a:lstStyle/>
                    <a:p>
                      <a:pPr algn="ctr"/>
                      <a:r>
                        <a:rPr lang="en-US" sz="1600" b="1" dirty="0" smtClean="0">
                          <a:latin typeface="Cambria" panose="02040503050406030204" pitchFamily="18" charset="0"/>
                          <a:cs typeface="Arial" panose="020B0604020202020204" pitchFamily="34" charset="0"/>
                        </a:rPr>
                        <a:t>A Well</a:t>
                      </a:r>
                      <a:r>
                        <a:rPr lang="en-US" sz="1600" b="1" baseline="0" dirty="0" smtClean="0">
                          <a:latin typeface="Cambria" panose="02040503050406030204" pitchFamily="18" charset="0"/>
                          <a:cs typeface="Arial" panose="020B0604020202020204" pitchFamily="34" charset="0"/>
                        </a:rPr>
                        <a:t>-Supported Causal Analysis</a:t>
                      </a:r>
                      <a:endParaRPr lang="en-US" sz="16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9E7A7"/>
                    </a:solidFill>
                  </a:tcPr>
                </a:tc>
                <a:tc>
                  <a:txBody>
                    <a:bodyPr/>
                    <a:lstStyle/>
                    <a:p>
                      <a:pPr algn="l"/>
                      <a:r>
                        <a:rPr lang="en-US" sz="1500" b="0" i="0" u="none" strike="noStrike" baseline="0" dirty="0" smtClean="0">
                          <a:latin typeface="Cambria"/>
                          <a:cs typeface="Cambria"/>
                        </a:rPr>
                        <a:t>My readers don’t understand which of the causes or effects I am arguing are the most plausible.</a:t>
                      </a:r>
                      <a:endParaRPr lang="en-US" sz="15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Be explicit about which causes or effects are the ones you think are most plausible, and why you think so.</a:t>
                      </a:r>
                    </a:p>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Use a thesis and forecasting statement followed by topic sentences with key terms to announce your main causes or effects.</a:t>
                      </a:r>
                      <a:endParaRPr lang="en-US" sz="15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485904">
                <a:tc vMerge="1">
                  <a:txBody>
                    <a:bodyPr/>
                    <a:lstStyle/>
                    <a:p>
                      <a:pPr algn="ctr"/>
                      <a:endParaRPr lang="en-US" sz="16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40000"/>
                        <a:lumOff val="60000"/>
                      </a:schemeClr>
                    </a:solidFill>
                  </a:tcPr>
                </a:tc>
                <a:tc>
                  <a:txBody>
                    <a:bodyPr/>
                    <a:lstStyle/>
                    <a:p>
                      <a:r>
                        <a:rPr kumimoji="0" lang="en-US" sz="1500" b="0" i="0" u="none" strike="noStrike" kern="1200" baseline="0" dirty="0" smtClean="0">
                          <a:solidFill>
                            <a:schemeClr val="tx1"/>
                          </a:solidFill>
                          <a:latin typeface="Cambria"/>
                          <a:ea typeface="+mn-ea"/>
                          <a:cs typeface="Cambria"/>
                        </a:rPr>
                        <a:t>My readers do not find my causal argument convincing.</a:t>
                      </a:r>
                      <a:endParaRPr lang="en-US" sz="15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Whenever possible, explain how the cause-effect relationship works, backing up your explanation with appropriate support.</a:t>
                      </a:r>
                    </a:p>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Cite more credible experts, being sure to give their credentials.</a:t>
                      </a:r>
                    </a:p>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Cite research studies and statistics rather than limiting yourself to examples and anecdotes.</a:t>
                      </a:r>
                    </a:p>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Review your sources to make sure they are varied, or do additional focused research to fill in where your analysis is weak.</a:t>
                      </a:r>
                    </a:p>
                    <a:p>
                      <a:pPr marL="285750" indent="-285750">
                        <a:spcAft>
                          <a:spcPts val="200"/>
                        </a:spcAft>
                        <a:buFont typeface="Arial"/>
                        <a:buChar char="•"/>
                      </a:pPr>
                      <a:r>
                        <a:rPr kumimoji="0" lang="en-US" sz="1500" b="0" i="0" u="none" strike="noStrike" kern="1200" baseline="0" dirty="0" smtClean="0">
                          <a:solidFill>
                            <a:schemeClr val="tx1"/>
                          </a:solidFill>
                          <a:latin typeface="Cambria"/>
                          <a:ea typeface="+mn-ea"/>
                          <a:cs typeface="Cambria"/>
                        </a:rPr>
                        <a:t>Make sure your sources are cited properly.</a:t>
                      </a:r>
                      <a:endParaRPr lang="en-US" sz="15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914400" y="533400"/>
            <a:ext cx="7772400" cy="1143000"/>
          </a:xfrm>
        </p:spPr>
        <p:txBody>
          <a:bodyPr/>
          <a:lstStyle/>
          <a:p>
            <a:r>
              <a:rPr lang="en-US" dirty="0">
                <a:solidFill>
                  <a:schemeClr val="tx1"/>
                </a:solidFill>
                <a:latin typeface="Cambria" pitchFamily="18" charset="0"/>
              </a:rPr>
              <a:t>A Troubleshooting </a:t>
            </a:r>
            <a:r>
              <a:rPr lang="en-US" dirty="0" smtClean="0">
                <a:solidFill>
                  <a:schemeClr val="tx1"/>
                </a:solidFill>
                <a:latin typeface="Cambria" pitchFamily="18" charset="0"/>
              </a:rPr>
              <a:t>Guide</a:t>
            </a:r>
            <a:endParaRPr lang="en-US" dirty="0"/>
          </a:p>
        </p:txBody>
      </p:sp>
    </p:spTree>
    <p:extLst>
      <p:ext uri="{BB962C8B-B14F-4D97-AF65-F5344CB8AC3E}">
        <p14:creationId xmlns:p14="http://schemas.microsoft.com/office/powerpoint/2010/main" val="288013625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571933473"/>
              </p:ext>
            </p:extLst>
          </p:nvPr>
        </p:nvGraphicFramePr>
        <p:xfrm>
          <a:off x="304799" y="1828800"/>
          <a:ext cx="8534400" cy="294639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Problem</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Options</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algn="ctr"/>
                      <a:r>
                        <a:rPr lang="en-US" sz="1600" b="1" dirty="0" smtClean="0">
                          <a:latin typeface="Cambria" panose="02040503050406030204" pitchFamily="18" charset="0"/>
                          <a:cs typeface="Arial" panose="020B0604020202020204" pitchFamily="34" charset="0"/>
                        </a:rPr>
                        <a:t>An</a:t>
                      </a:r>
                      <a:r>
                        <a:rPr lang="en-US" sz="1600" b="1" baseline="0" dirty="0" smtClean="0">
                          <a:latin typeface="Cambria" panose="02040503050406030204" pitchFamily="18" charset="0"/>
                          <a:cs typeface="Arial" panose="020B0604020202020204" pitchFamily="34" charset="0"/>
                        </a:rPr>
                        <a:t> Effective Response to Objections and Alternative Causes and Effects</a:t>
                      </a:r>
                      <a:endParaRPr lang="en-US" sz="1600" b="1" dirty="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5">
                        <a:lumMod val="40000"/>
                        <a:lumOff val="60000"/>
                      </a:schemeClr>
                    </a:solidFill>
                  </a:tcPr>
                </a:tc>
                <a:tc>
                  <a:txBody>
                    <a:bodyPr/>
                    <a:lstStyle/>
                    <a:p>
                      <a:pPr algn="l"/>
                      <a:r>
                        <a:rPr kumimoji="0" lang="en-US" sz="1600" b="0" i="0" u="none" strike="noStrike" kern="1200" baseline="0" dirty="0" smtClean="0">
                          <a:solidFill>
                            <a:schemeClr val="tx1"/>
                          </a:solidFill>
                          <a:latin typeface="Cambria"/>
                          <a:ea typeface="+mn-ea"/>
                          <a:cs typeface="Cambria"/>
                        </a:rPr>
                        <a:t>My readers do not think my responses are effective.</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Respond directly to criticism of your reasoning by showing that you are not mistaking correlation or chronology for causation.</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Demonstrate that you understand the complexity of the cause-effect relationship you are analyzing, for example, by indicating how your cause relates to other contributing causes.</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If your readers think you have overlooked an objection, consider it seriously and do further research to respond to it if necessary.</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914400" y="533400"/>
            <a:ext cx="7772400" cy="1143000"/>
          </a:xfrm>
        </p:spPr>
        <p:txBody>
          <a:bodyPr/>
          <a:lstStyle/>
          <a:p>
            <a:r>
              <a:rPr lang="en-US" dirty="0">
                <a:solidFill>
                  <a:schemeClr val="tx1"/>
                </a:solidFill>
                <a:latin typeface="Cambria" pitchFamily="18" charset="0"/>
              </a:rPr>
              <a:t>A Troubleshooting </a:t>
            </a:r>
            <a:r>
              <a:rPr lang="en-US" dirty="0" smtClean="0">
                <a:solidFill>
                  <a:schemeClr val="tx1"/>
                </a:solidFill>
                <a:latin typeface="Cambria" pitchFamily="18" charset="0"/>
              </a:rPr>
              <a:t>Guide</a:t>
            </a:r>
            <a:endParaRPr lang="en-US" dirty="0"/>
          </a:p>
        </p:txBody>
      </p:sp>
    </p:spTree>
    <p:extLst>
      <p:ext uri="{BB962C8B-B14F-4D97-AF65-F5344CB8AC3E}">
        <p14:creationId xmlns:p14="http://schemas.microsoft.com/office/powerpoint/2010/main" val="75061641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454492235"/>
              </p:ext>
            </p:extLst>
          </p:nvPr>
        </p:nvGraphicFramePr>
        <p:xfrm>
          <a:off x="304799" y="1828800"/>
          <a:ext cx="8534400" cy="4216399"/>
        </p:xfrm>
        <a:graphic>
          <a:graphicData uri="http://schemas.openxmlformats.org/drawingml/2006/table">
            <a:tbl>
              <a:tblPr firstRow="1" firstCol="1"/>
              <a:tblGrid>
                <a:gridCol w="1738489"/>
                <a:gridCol w="1957613"/>
                <a:gridCol w="4838298"/>
              </a:tblGrid>
              <a:tr h="0">
                <a:tc>
                  <a:txBody>
                    <a:bodyPr/>
                    <a:lstStyle/>
                    <a:p>
                      <a:pPr algn="ctr"/>
                      <a:r>
                        <a:rPr lang="en-US" sz="1800" b="1" dirty="0" smtClean="0">
                          <a:latin typeface="Cambria" panose="02040503050406030204" pitchFamily="18" charset="0"/>
                          <a:cs typeface="Arial" panose="020B0604020202020204" pitchFamily="34" charset="0"/>
                        </a:rPr>
                        <a:t>Basic Feature</a:t>
                      </a:r>
                      <a:endParaRPr lang="en-US" sz="1800" b="1" dirty="0">
                        <a:latin typeface="Cambria" panose="02040503050406030204" pitchFamily="18" charset="0"/>
                        <a:cs typeface="Arial" panose="020B0604020202020204" pitchFamily="34" charset="0"/>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Problem</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c>
                  <a:txBody>
                    <a:bodyPr/>
                    <a:lstStyle/>
                    <a:p>
                      <a:r>
                        <a:rPr lang="en-US" sz="1800" b="1" dirty="0" smtClean="0">
                          <a:latin typeface="Cambria" panose="02040503050406030204" pitchFamily="18" charset="0"/>
                          <a:cs typeface="Arial" panose="020B0604020202020204" pitchFamily="34" charset="0"/>
                        </a:rPr>
                        <a:t>Options</a:t>
                      </a:r>
                      <a:endParaRPr lang="en-US" sz="1800" b="1" dirty="0">
                        <a:latin typeface="Cambria" panose="02040503050406030204" pitchFamily="18"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rgbClr r="0" g="0" b="0"/>
                      </a:solidFill>
                      <a:prstDash val="solid"/>
                      <a:round/>
                      <a:headEnd type="none" w="med" len="med"/>
                      <a:tailEnd type="none" w="med" len="med"/>
                    </a:lnB>
                    <a:solidFill>
                      <a:schemeClr val="bg1"/>
                    </a:solidFill>
                  </a:tcPr>
                </a:tc>
              </a:tr>
              <a:tr h="1485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cs typeface="Arial" panose="020B0604020202020204" pitchFamily="34" charset="0"/>
                        </a:rPr>
                        <a:t>A</a:t>
                      </a:r>
                      <a:r>
                        <a:rPr lang="en-US" sz="1600" b="1" baseline="0" dirty="0" smtClean="0">
                          <a:latin typeface="Cambria" panose="02040503050406030204" pitchFamily="18" charset="0"/>
                          <a:cs typeface="Arial" panose="020B0604020202020204" pitchFamily="34" charset="0"/>
                        </a:rPr>
                        <a:t> Clear, Logical Organization</a:t>
                      </a:r>
                      <a:endParaRPr lang="en-US" sz="1600" b="1" dirty="0" smtClean="0">
                        <a:latin typeface="Cambria" panose="02040503050406030204" pitchFamily="18"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7D6F2"/>
                    </a:solidFill>
                  </a:tcPr>
                </a:tc>
                <a:tc>
                  <a:txBody>
                    <a:bodyPr/>
                    <a:lstStyle/>
                    <a:p>
                      <a:pPr algn="l"/>
                      <a:r>
                        <a:rPr kumimoji="0" lang="en-US" sz="1600" b="0" i="0" u="none" strike="noStrike" kern="1200" baseline="0" dirty="0" smtClean="0">
                          <a:solidFill>
                            <a:schemeClr val="tx1"/>
                          </a:solidFill>
                          <a:latin typeface="Cambria"/>
                          <a:ea typeface="+mn-ea"/>
                          <a:cs typeface="Cambria"/>
                        </a:rPr>
                        <a:t>My readers think my analysis is not clear or logical.</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If readers have difficulty finding the thesis statement or topic sentences, consider revising them.</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Add a forecasting statement early in the essay to help guide readers.</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Review your use of transitions, and consider adding transitions to make the logical relationships among sentences and paragraphs clear to readers.</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Refer to visuals explicitly (for example, by adding the direction, “see fig. 1”), and include a caption tying each visual to the text discussion.</a:t>
                      </a:r>
                    </a:p>
                    <a:p>
                      <a:pPr marL="285750" indent="-285750">
                        <a:spcAft>
                          <a:spcPts val="200"/>
                        </a:spcAft>
                        <a:buFont typeface="Arial"/>
                        <a:buChar char="•"/>
                      </a:pPr>
                      <a:r>
                        <a:rPr kumimoji="0" lang="en-US" sz="1600" b="0" i="0" u="none" strike="noStrike" kern="1200" baseline="0" dirty="0" smtClean="0">
                          <a:solidFill>
                            <a:schemeClr val="tx1"/>
                          </a:solidFill>
                          <a:latin typeface="Cambria"/>
                          <a:ea typeface="+mn-ea"/>
                          <a:cs typeface="Cambria"/>
                        </a:rPr>
                        <a:t>Outline your essay to review its structure, and move, add, or delete sections as necessary to strengthen coherence.</a:t>
                      </a:r>
                      <a:endParaRPr lang="en-US" sz="1600" dirty="0">
                        <a:latin typeface="Cambria"/>
                        <a:cs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914400" y="533400"/>
            <a:ext cx="7772400" cy="1143000"/>
          </a:xfrm>
        </p:spPr>
        <p:txBody>
          <a:bodyPr/>
          <a:lstStyle/>
          <a:p>
            <a:r>
              <a:rPr lang="en-US" dirty="0">
                <a:solidFill>
                  <a:schemeClr val="tx1"/>
                </a:solidFill>
                <a:latin typeface="Cambria" pitchFamily="18" charset="0"/>
              </a:rPr>
              <a:t>A Troubleshooting </a:t>
            </a:r>
            <a:r>
              <a:rPr lang="en-US" dirty="0" smtClean="0">
                <a:solidFill>
                  <a:schemeClr val="tx1"/>
                </a:solidFill>
                <a:latin typeface="Cambria" pitchFamily="18" charset="0"/>
              </a:rPr>
              <a:t>Guide</a:t>
            </a:r>
            <a:endParaRPr lang="en-US" dirty="0"/>
          </a:p>
        </p:txBody>
      </p:sp>
    </p:spTree>
    <p:extLst>
      <p:ext uri="{BB962C8B-B14F-4D97-AF65-F5344CB8AC3E}">
        <p14:creationId xmlns:p14="http://schemas.microsoft.com/office/powerpoint/2010/main" val="37144815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
          </p:nvPr>
        </p:nvSpPr>
        <p:spPr>
          <a:xfrm>
            <a:off x="4953000" y="2514600"/>
            <a:ext cx="3733800" cy="3886200"/>
          </a:xfrm>
        </p:spPr>
        <p:txBody>
          <a:bodyPr/>
          <a:lstStyle/>
          <a:p>
            <a:pPr lvl="1">
              <a:spcBef>
                <a:spcPct val="20000"/>
              </a:spcBef>
              <a:spcAft>
                <a:spcPts val="600"/>
              </a:spcAft>
              <a:buClr>
                <a:srgbClr val="A20000"/>
              </a:buClr>
            </a:pPr>
            <a:r>
              <a:rPr lang="en-US" altLang="en-US" sz="1600" dirty="0">
                <a:latin typeface="Cambria" panose="02040503050406030204" pitchFamily="18" charset="0"/>
              </a:rPr>
              <a:t>Causal analysis essays often contain sentences constructed around a </a:t>
            </a:r>
            <a:r>
              <a:rPr lang="en-US" altLang="en-US" sz="1600" i="1" dirty="0">
                <a:latin typeface="Cambria" panose="02040503050406030204" pitchFamily="18" charset="0"/>
              </a:rPr>
              <a:t>reason is because</a:t>
            </a:r>
            <a:r>
              <a:rPr lang="en-US" altLang="en-US" sz="1600" dirty="0">
                <a:latin typeface="Cambria" panose="02040503050406030204" pitchFamily="18" charset="0"/>
              </a:rPr>
              <a:t> pattern:</a:t>
            </a:r>
          </a:p>
          <a:p>
            <a:pPr lvl="2">
              <a:spcBef>
                <a:spcPct val="20000"/>
              </a:spcBef>
              <a:spcAft>
                <a:spcPts val="600"/>
              </a:spcAft>
              <a:buClr>
                <a:srgbClr val="A20000"/>
              </a:buClr>
            </a:pPr>
            <a:r>
              <a:rPr lang="en-US" altLang="en-US" sz="1600" dirty="0">
                <a:latin typeface="Cambria" panose="02040503050406030204" pitchFamily="18" charset="0"/>
              </a:rPr>
              <a:t>The </a:t>
            </a:r>
            <a:r>
              <a:rPr lang="en-US" altLang="en-US" sz="1600" i="1" dirty="0">
                <a:latin typeface="Cambria" panose="02040503050406030204" pitchFamily="18" charset="0"/>
              </a:rPr>
              <a:t>reason</a:t>
            </a:r>
            <a:r>
              <a:rPr lang="en-US" altLang="en-US" sz="1600" dirty="0">
                <a:latin typeface="Cambria" panose="02040503050406030204" pitchFamily="18" charset="0"/>
              </a:rPr>
              <a:t> we lost the war </a:t>
            </a:r>
            <a:r>
              <a:rPr lang="en-US" altLang="en-US" sz="1600" i="1" dirty="0">
                <a:latin typeface="Cambria" panose="02040503050406030204" pitchFamily="18" charset="0"/>
              </a:rPr>
              <a:t>is because</a:t>
            </a:r>
            <a:r>
              <a:rPr lang="en-US" altLang="en-US" sz="1600" dirty="0">
                <a:latin typeface="Cambria" panose="02040503050406030204" pitchFamily="18" charset="0"/>
              </a:rPr>
              <a:t> troop morale was down.</a:t>
            </a:r>
          </a:p>
          <a:p>
            <a:pPr lvl="1">
              <a:spcBef>
                <a:spcPct val="20000"/>
              </a:spcBef>
              <a:spcAft>
                <a:spcPts val="600"/>
              </a:spcAft>
              <a:buClr>
                <a:srgbClr val="A20000"/>
              </a:buClr>
            </a:pPr>
            <a:r>
              <a:rPr lang="en-US" altLang="en-US" sz="1600" dirty="0">
                <a:latin typeface="Cambria" panose="02040503050406030204" pitchFamily="18" charset="0"/>
              </a:rPr>
              <a:t>The Problem: Since </a:t>
            </a:r>
            <a:r>
              <a:rPr lang="en-US" altLang="en-US" sz="1600" i="1" dirty="0">
                <a:latin typeface="Cambria" panose="02040503050406030204" pitchFamily="18" charset="0"/>
              </a:rPr>
              <a:t>because</a:t>
            </a:r>
            <a:r>
              <a:rPr lang="en-US" altLang="en-US" sz="1600" dirty="0">
                <a:latin typeface="Cambria" panose="02040503050406030204" pitchFamily="18" charset="0"/>
              </a:rPr>
              <a:t> means </a:t>
            </a:r>
            <a:r>
              <a:rPr lang="ja-JP" altLang="en-US" sz="1600" dirty="0">
                <a:latin typeface="Cambria" panose="02040503050406030204" pitchFamily="18" charset="0"/>
              </a:rPr>
              <a:t>“</a:t>
            </a:r>
            <a:r>
              <a:rPr lang="en-US" altLang="ja-JP" sz="1600" dirty="0">
                <a:latin typeface="Cambria" panose="02040503050406030204" pitchFamily="18" charset="0"/>
              </a:rPr>
              <a:t>for the reason that,</a:t>
            </a:r>
            <a:r>
              <a:rPr lang="ja-JP" altLang="en-US" sz="1600" dirty="0">
                <a:latin typeface="Cambria" panose="02040503050406030204" pitchFamily="18" charset="0"/>
              </a:rPr>
              <a:t>”</a:t>
            </a:r>
            <a:r>
              <a:rPr lang="en-US" altLang="ja-JP" sz="1600" dirty="0">
                <a:latin typeface="Cambria" panose="02040503050406030204" pitchFamily="18" charset="0"/>
              </a:rPr>
              <a:t> such sentences say essentially that </a:t>
            </a:r>
            <a:r>
              <a:rPr lang="ja-JP" altLang="en-US" sz="1600" dirty="0">
                <a:latin typeface="Cambria" panose="02040503050406030204" pitchFamily="18" charset="0"/>
              </a:rPr>
              <a:t>“</a:t>
            </a:r>
            <a:r>
              <a:rPr lang="en-US" altLang="ja-JP" sz="1600" dirty="0">
                <a:latin typeface="Cambria" panose="02040503050406030204" pitchFamily="18" charset="0"/>
              </a:rPr>
              <a:t>the reason is the reason.</a:t>
            </a:r>
            <a:r>
              <a:rPr lang="ja-JP" altLang="en-US" sz="1600" dirty="0">
                <a:latin typeface="Cambria" panose="02040503050406030204" pitchFamily="18" charset="0"/>
              </a:rPr>
              <a:t>”</a:t>
            </a:r>
            <a:endParaRPr lang="en-US" altLang="ja-JP" sz="1600" dirty="0">
              <a:latin typeface="Cambria" panose="02040503050406030204" pitchFamily="18" charset="0"/>
            </a:endParaRPr>
          </a:p>
          <a:p>
            <a:pPr lvl="1">
              <a:spcBef>
                <a:spcPct val="20000"/>
              </a:spcBef>
              <a:spcAft>
                <a:spcPts val="600"/>
              </a:spcAft>
              <a:buClr>
                <a:srgbClr val="A20000"/>
              </a:buClr>
            </a:pPr>
            <a:r>
              <a:rPr lang="en-US" altLang="en-US" sz="1600" dirty="0">
                <a:latin typeface="Cambria" panose="02040503050406030204" pitchFamily="18" charset="0"/>
              </a:rPr>
              <a:t>The Solution: Rewrite the sentence so that it uses either </a:t>
            </a:r>
            <a:r>
              <a:rPr lang="en-US" altLang="en-US" sz="1600" i="1" dirty="0">
                <a:latin typeface="Cambria" panose="02040503050406030204" pitchFamily="18" charset="0"/>
              </a:rPr>
              <a:t>the reason…is</a:t>
            </a:r>
            <a:r>
              <a:rPr lang="en-US" altLang="en-US" sz="1600" dirty="0">
                <a:latin typeface="Cambria" panose="02040503050406030204" pitchFamily="18" charset="0"/>
              </a:rPr>
              <a:t> or </a:t>
            </a:r>
            <a:r>
              <a:rPr lang="en-US" altLang="en-US" sz="1600" i="1" dirty="0">
                <a:latin typeface="Cambria" panose="02040503050406030204" pitchFamily="18" charset="0"/>
              </a:rPr>
              <a:t>because</a:t>
            </a:r>
            <a:r>
              <a:rPr lang="en-US" altLang="en-US" sz="1600" dirty="0">
                <a:latin typeface="Cambria" panose="02040503050406030204" pitchFamily="18" charset="0"/>
              </a:rPr>
              <a:t>, but not both</a:t>
            </a:r>
            <a:r>
              <a:rPr lang="en-US" altLang="en-US" sz="1600" dirty="0" smtClean="0">
                <a:latin typeface="Cambria" panose="02040503050406030204" pitchFamily="18" charset="0"/>
              </a:rPr>
              <a:t>.</a:t>
            </a:r>
            <a:endParaRPr lang="en-US" altLang="en-US" sz="1600" dirty="0">
              <a:latin typeface="Cambria" panose="02040503050406030204" pitchFamily="18" charset="0"/>
            </a:endParaRPr>
          </a:p>
        </p:txBody>
      </p:sp>
      <p:sp>
        <p:nvSpPr>
          <p:cNvPr id="5" name="Text Placeholder 4"/>
          <p:cNvSpPr>
            <a:spLocks noGrp="1"/>
          </p:cNvSpPr>
          <p:nvPr>
            <p:ph type="body" sz="half" idx="3"/>
          </p:nvPr>
        </p:nvSpPr>
        <p:spPr>
          <a:xfrm>
            <a:off x="4953000" y="1714500"/>
            <a:ext cx="3733800" cy="762000"/>
          </a:xfrm>
        </p:spPr>
        <p:txBody>
          <a:bodyPr/>
          <a:lstStyle/>
          <a:p>
            <a:r>
              <a:rPr lang="en-US" altLang="en-US" sz="2200" b="0" dirty="0">
                <a:solidFill>
                  <a:srgbClr val="000000"/>
                </a:solidFill>
                <a:latin typeface="Cambria" panose="02040503050406030204" pitchFamily="18" charset="0"/>
              </a:rPr>
              <a:t>Checking for </a:t>
            </a:r>
            <a:r>
              <a:rPr lang="en-US" altLang="en-US" sz="2200" b="0" i="1" dirty="0">
                <a:solidFill>
                  <a:srgbClr val="000000"/>
                </a:solidFill>
                <a:latin typeface="Cambria" panose="02040503050406030204" pitchFamily="18" charset="0"/>
              </a:rPr>
              <a:t>Reason Is Because</a:t>
            </a:r>
            <a:r>
              <a:rPr lang="en-US" altLang="en-US" sz="2200" b="0" dirty="0">
                <a:solidFill>
                  <a:srgbClr val="000000"/>
                </a:solidFill>
                <a:latin typeface="Cambria" panose="02040503050406030204" pitchFamily="18" charset="0"/>
              </a:rPr>
              <a:t> </a:t>
            </a:r>
            <a:r>
              <a:rPr lang="en-US" altLang="en-US" sz="2200" b="0" dirty="0" smtClean="0">
                <a:solidFill>
                  <a:srgbClr val="000000"/>
                </a:solidFill>
                <a:latin typeface="Cambria" panose="02040503050406030204" pitchFamily="18" charset="0"/>
              </a:rPr>
              <a:t>Constructions</a:t>
            </a:r>
            <a:endParaRPr lang="en-US" altLang="en-US" sz="2200" b="0" dirty="0">
              <a:solidFill>
                <a:srgbClr val="000000"/>
              </a:solidFill>
              <a:latin typeface="Cambria" panose="02040503050406030204" pitchFamily="18" charset="0"/>
            </a:endParaRPr>
          </a:p>
        </p:txBody>
      </p:sp>
      <p:sp>
        <p:nvSpPr>
          <p:cNvPr id="4" name="Content Placeholder 3"/>
          <p:cNvSpPr>
            <a:spLocks noGrp="1"/>
          </p:cNvSpPr>
          <p:nvPr>
            <p:ph sz="half" idx="2"/>
          </p:nvPr>
        </p:nvSpPr>
        <p:spPr>
          <a:xfrm>
            <a:off x="914400" y="2514600"/>
            <a:ext cx="3733800" cy="3886200"/>
          </a:xfrm>
        </p:spPr>
        <p:txBody>
          <a:bodyPr/>
          <a:lstStyle/>
          <a:p>
            <a:pPr lvl="1">
              <a:spcBef>
                <a:spcPct val="20000"/>
              </a:spcBef>
              <a:spcAft>
                <a:spcPts val="600"/>
              </a:spcAft>
              <a:buClr>
                <a:srgbClr val="A20000"/>
              </a:buClr>
            </a:pPr>
            <a:r>
              <a:rPr lang="en-US" altLang="en-US" sz="1600" dirty="0">
                <a:latin typeface="Cambria" panose="02040503050406030204" pitchFamily="18" charset="0"/>
              </a:rPr>
              <a:t>Academic writing prescribes conventions for citing dates, percentages, fractions, and other numbers.</a:t>
            </a:r>
          </a:p>
          <a:p>
            <a:pPr lvl="1">
              <a:spcBef>
                <a:spcPct val="20000"/>
              </a:spcBef>
              <a:spcAft>
                <a:spcPts val="600"/>
              </a:spcAft>
              <a:buClr>
                <a:srgbClr val="A20000"/>
              </a:buClr>
            </a:pPr>
            <a:r>
              <a:rPr lang="en-US" altLang="en-US" sz="1600" dirty="0">
                <a:latin typeface="Cambria" panose="02040503050406030204" pitchFamily="18" charset="0"/>
              </a:rPr>
              <a:t>The Problem: Ignoring these conventions will confuse readers and make them question your attention to detail.</a:t>
            </a:r>
          </a:p>
          <a:p>
            <a:pPr lvl="1">
              <a:spcBef>
                <a:spcPct val="20000"/>
              </a:spcBef>
              <a:spcAft>
                <a:spcPts val="600"/>
              </a:spcAft>
              <a:buClr>
                <a:srgbClr val="A20000"/>
              </a:buClr>
            </a:pPr>
            <a:r>
              <a:rPr lang="en-US" altLang="en-US" sz="1600" dirty="0">
                <a:latin typeface="Cambria" panose="02040503050406030204" pitchFamily="18" charset="0"/>
              </a:rPr>
              <a:t>The Solution: Spell out numbers and fractions of one or two words; use numbers when they are more than two words; write percentages and dates with figures; and spell out numbers that begin a sentence.</a:t>
            </a:r>
            <a:endParaRPr lang="en-US" altLang="en-US" sz="1800" dirty="0"/>
          </a:p>
          <a:p>
            <a:pPr>
              <a:buClr>
                <a:srgbClr val="A20000"/>
              </a:buClr>
            </a:pPr>
            <a:endParaRPr lang="en-US" dirty="0"/>
          </a:p>
        </p:txBody>
      </p:sp>
      <p:sp>
        <p:nvSpPr>
          <p:cNvPr id="3" name="Text Placeholder 2"/>
          <p:cNvSpPr>
            <a:spLocks noGrp="1"/>
          </p:cNvSpPr>
          <p:nvPr>
            <p:ph type="body" idx="1"/>
          </p:nvPr>
        </p:nvSpPr>
        <p:spPr>
          <a:xfrm>
            <a:off x="914400" y="1714500"/>
            <a:ext cx="3733800" cy="762000"/>
          </a:xfrm>
        </p:spPr>
        <p:txBody>
          <a:bodyPr/>
          <a:lstStyle/>
          <a:p>
            <a:r>
              <a:rPr lang="en-US" altLang="en-US" sz="2200" b="0" dirty="0">
                <a:solidFill>
                  <a:srgbClr val="000000"/>
                </a:solidFill>
                <a:latin typeface="Cambria" panose="02040503050406030204" pitchFamily="18" charset="0"/>
              </a:rPr>
              <a:t>Checking Your Use </a:t>
            </a:r>
            <a:r>
              <a:rPr lang="en-US" altLang="en-US" sz="2200" b="0" dirty="0" smtClean="0">
                <a:solidFill>
                  <a:srgbClr val="000000"/>
                </a:solidFill>
                <a:latin typeface="Cambria" panose="02040503050406030204" pitchFamily="18" charset="0"/>
              </a:rPr>
              <a:t/>
            </a:r>
            <a:br>
              <a:rPr lang="en-US" altLang="en-US" sz="2200" b="0" dirty="0" smtClean="0">
                <a:solidFill>
                  <a:srgbClr val="000000"/>
                </a:solidFill>
                <a:latin typeface="Cambria" panose="02040503050406030204" pitchFamily="18" charset="0"/>
              </a:rPr>
            </a:br>
            <a:r>
              <a:rPr lang="en-US" altLang="en-US" sz="2200" b="0" dirty="0" smtClean="0">
                <a:solidFill>
                  <a:srgbClr val="000000"/>
                </a:solidFill>
                <a:latin typeface="Cambria" panose="02040503050406030204" pitchFamily="18" charset="0"/>
              </a:rPr>
              <a:t>of Numbers</a:t>
            </a:r>
            <a:endParaRPr lang="en-US" altLang="en-US" sz="2200" b="0" dirty="0">
              <a:solidFill>
                <a:srgbClr val="000000"/>
              </a:solidFill>
              <a:latin typeface="Cambria" panose="02040503050406030204" pitchFamily="18" charset="0"/>
            </a:endParaRPr>
          </a:p>
        </p:txBody>
      </p:sp>
      <p:sp>
        <p:nvSpPr>
          <p:cNvPr id="2" name="Title 1"/>
          <p:cNvSpPr>
            <a:spLocks noGrp="1"/>
          </p:cNvSpPr>
          <p:nvPr>
            <p:ph type="title"/>
          </p:nvPr>
        </p:nvSpPr>
        <p:spPr>
          <a:xfrm>
            <a:off x="914400" y="381000"/>
            <a:ext cx="7772400" cy="1143000"/>
          </a:xfrm>
        </p:spPr>
        <p:txBody>
          <a:bodyPr/>
          <a:lstStyle/>
          <a:p>
            <a:r>
              <a:rPr lang="en-US" sz="2800" dirty="0">
                <a:latin typeface="Cambria" charset="0"/>
              </a:rPr>
              <a:t>Edit and proofread your draft</a:t>
            </a:r>
            <a:r>
              <a:rPr lang="en-US" sz="2800" dirty="0" smtClean="0">
                <a:latin typeface="Cambria" charset="0"/>
              </a:rPr>
              <a:t>.</a:t>
            </a:r>
            <a:endParaRPr lang="en-US" sz="2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Box 2"/>
          <p:cNvSpPr txBox="1">
            <a:spLocks noChangeArrowheads="1"/>
          </p:cNvSpPr>
          <p:nvPr/>
        </p:nvSpPr>
        <p:spPr bwMode="auto">
          <a:xfrm>
            <a:off x="1066800" y="3452813"/>
            <a:ext cx="7010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Aft>
                <a:spcPts val="600"/>
              </a:spcAft>
            </a:pPr>
            <a:r>
              <a:rPr lang="en-US" altLang="en-US" dirty="0">
                <a:latin typeface="Cambria" panose="02040503050406030204" pitchFamily="18" charset="0"/>
              </a:rPr>
              <a:t>Reflect on what you have learned about constructing causal arguments. Consider what you learned from the </a:t>
            </a:r>
            <a:r>
              <a:rPr lang="en-US" altLang="en-US" dirty="0" smtClean="0">
                <a:latin typeface="Cambria" panose="02040503050406030204" pitchFamily="18" charset="0"/>
              </a:rPr>
              <a:t>chapter’</a:t>
            </a:r>
            <a:r>
              <a:rPr lang="en-US" altLang="ja-JP" dirty="0" smtClean="0">
                <a:latin typeface="Cambria" panose="02040503050406030204" pitchFamily="18" charset="0"/>
              </a:rPr>
              <a:t>s </a:t>
            </a:r>
            <a:r>
              <a:rPr lang="en-US" altLang="ja-JP" dirty="0">
                <a:latin typeface="Cambria" panose="02040503050406030204" pitchFamily="18" charset="0"/>
              </a:rPr>
              <a:t>readings, your own writing, and any input from class discussions and collaboration.</a:t>
            </a:r>
            <a:endParaRPr lang="en-US" altLang="en-US" dirty="0">
              <a:latin typeface="Cambria" panose="02040503050406030204" pitchFamily="18" charset="0"/>
            </a:endParaRPr>
          </a:p>
        </p:txBody>
      </p:sp>
      <p:sp>
        <p:nvSpPr>
          <p:cNvPr id="59393" name="Rectangle 3"/>
          <p:cNvSpPr>
            <a:spLocks noGrp="1" noChangeArrowheads="1"/>
          </p:cNvSpPr>
          <p:nvPr>
            <p:ph type="subTitle" idx="1"/>
          </p:nvPr>
        </p:nvSpPr>
        <p:spPr>
          <a:xfrm>
            <a:off x="647700" y="2438400"/>
            <a:ext cx="7848600" cy="839788"/>
          </a:xfrm>
        </p:spPr>
        <p:txBody>
          <a:bodyPr/>
          <a:lstStyle/>
          <a:p>
            <a:pPr algn="ctr" eaLnBrk="1" hangingPunct="1"/>
            <a:r>
              <a:rPr lang="en-US" altLang="en-US" sz="3200" dirty="0" smtClean="0">
                <a:solidFill>
                  <a:srgbClr val="A20000"/>
                </a:solidFill>
                <a:latin typeface="Cambria" panose="02040503050406030204" pitchFamily="18" charset="0"/>
              </a:rPr>
              <a:t>Reflecting on What You Have Learned</a:t>
            </a:r>
          </a:p>
        </p:txBody>
      </p:sp>
      <p:sp>
        <p:nvSpPr>
          <p:cNvPr id="44034" name="Rectangle 2"/>
          <p:cNvSpPr>
            <a:spLocks noGrp="1" noChangeArrowheads="1"/>
          </p:cNvSpPr>
          <p:nvPr>
            <p:ph type="ctrTitle"/>
          </p:nvPr>
        </p:nvSpPr>
        <p:spPr>
          <a:xfrm>
            <a:off x="685800" y="1828800"/>
            <a:ext cx="7772400" cy="655638"/>
          </a:xfrm>
        </p:spPr>
        <p:txBody>
          <a:bodyPr>
            <a:normAutofit fontScale="90000"/>
          </a:bodyPr>
          <a:lstStyle/>
          <a:p>
            <a:pPr eaLnBrk="1" fontAlgn="auto" hangingPunct="1">
              <a:spcAft>
                <a:spcPts val="0"/>
              </a:spcAft>
              <a:defRPr/>
            </a:pPr>
            <a:r>
              <a:rPr dirty="0" smtClean="0">
                <a:solidFill>
                  <a:srgbClr val="15456E"/>
                </a:solidFill>
                <a:latin typeface="Cambria" pitchFamily="18" charset="0"/>
                <a:ea typeface="+mj-ea"/>
              </a:rPr>
              <a:t>Thinking Critically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33400" y="990600"/>
            <a:ext cx="8229600" cy="457200"/>
            <a:chOff x="533400" y="685800"/>
            <a:chExt cx="8229600" cy="457200"/>
          </a:xfrm>
        </p:grpSpPr>
        <p:sp>
          <p:nvSpPr>
            <p:cNvPr id="12" name="Rectangle 11"/>
            <p:cNvSpPr/>
            <p:nvPr/>
          </p:nvSpPr>
          <p:spPr bwMode="auto">
            <a:xfrm>
              <a:off x="533400" y="685800"/>
              <a:ext cx="2036763" cy="457200"/>
            </a:xfrm>
            <a:prstGeom prst="rect">
              <a:avLst/>
            </a:prstGeom>
            <a:noFill/>
            <a:ln w="28575" cap="flat" cmpd="sng">
              <a:solidFill>
                <a:srgbClr val="006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rgbClr val="00B050"/>
                  </a:solidFill>
                </a:ln>
              </a:endParaRPr>
            </a:p>
          </p:txBody>
        </p:sp>
        <p:cxnSp>
          <p:nvCxnSpPr>
            <p:cNvPr id="13" name="Straight Connector 12"/>
            <p:cNvCxnSpPr/>
            <p:nvPr/>
          </p:nvCxnSpPr>
          <p:spPr bwMode="auto">
            <a:xfrm>
              <a:off x="2570163" y="914400"/>
              <a:ext cx="6192837" cy="0"/>
            </a:xfrm>
            <a:prstGeom prst="line">
              <a:avLst/>
            </a:prstGeom>
            <a:ln w="28575" cap="flat" cmpd="sng">
              <a:solidFill>
                <a:srgbClr val="006000"/>
              </a:solidFill>
            </a:ln>
          </p:spPr>
          <p:style>
            <a:lnRef idx="1">
              <a:schemeClr val="accent1"/>
            </a:lnRef>
            <a:fillRef idx="0">
              <a:schemeClr val="accent1"/>
            </a:fillRef>
            <a:effectRef idx="0">
              <a:schemeClr val="accent1"/>
            </a:effectRef>
            <a:fontRef idx="minor">
              <a:schemeClr val="tx1"/>
            </a:fontRef>
          </p:style>
        </p:cxnSp>
      </p:grpSp>
      <p:graphicFrame>
        <p:nvGraphicFramePr>
          <p:cNvPr id="2" name="Table 1"/>
          <p:cNvGraphicFramePr>
            <a:graphicFrameLocks noGrp="1"/>
          </p:cNvGraphicFramePr>
          <p:nvPr>
            <p:extLst>
              <p:ext uri="{D42A27DB-BD31-4B8C-83A1-F6EECF244321}">
                <p14:modId xmlns:p14="http://schemas.microsoft.com/office/powerpoint/2010/main" val="1116026321"/>
              </p:ext>
            </p:extLst>
          </p:nvPr>
        </p:nvGraphicFramePr>
        <p:xfrm>
          <a:off x="533400" y="1066800"/>
          <a:ext cx="8001000" cy="4084320"/>
        </p:xfrm>
        <a:graphic>
          <a:graphicData uri="http://schemas.openxmlformats.org/drawingml/2006/table">
            <a:tbl>
              <a:tblPr firstRow="1" firstCol="1" bandRow="1">
                <a:tableStyleId>{2D5ABB26-0587-4C30-8999-92F81FD0307C}</a:tableStyleId>
              </a:tblPr>
              <a:tblGrid>
                <a:gridCol w="8001000"/>
              </a:tblGrid>
              <a:tr h="533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6000"/>
                          </a:solidFill>
                          <a:latin typeface="Verdana"/>
                          <a:cs typeface="Verdana"/>
                        </a:rPr>
                        <a:t>Analyze &amp; Write</a:t>
                      </a:r>
                    </a:p>
                  </a:txBody>
                  <a:tcPr/>
                </a:tc>
              </a:tr>
              <a:tr h="772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800" dirty="0" smtClean="0">
                          <a:latin typeface="Cambria"/>
                          <a:cs typeface="Cambria"/>
                        </a:rPr>
                        <a:t>Write a blog post, a letter to your instructor or a classmate, or an e-mail message to a student who will take this course next term, using the writing prompt that seems most productive for you:</a:t>
                      </a:r>
                    </a:p>
                  </a:txBody>
                  <a:tcPr/>
                </a:tc>
              </a:tr>
              <a:tr h="370840">
                <a:tc>
                  <a:txBody>
                    <a:bodyPr/>
                    <a:lstStyle/>
                    <a:p>
                      <a:pPr marL="285750" indent="-285750" eaLnBrk="1" hangingPunct="1">
                        <a:spcAft>
                          <a:spcPts val="600"/>
                        </a:spcAft>
                        <a:buClr>
                          <a:srgbClr val="A20000"/>
                        </a:buClr>
                        <a:buFont typeface="Arial"/>
                        <a:buChar char="•"/>
                      </a:pPr>
                      <a:r>
                        <a:rPr lang="en-US" altLang="en-US" sz="1800" dirty="0" smtClean="0">
                          <a:latin typeface="Cambria"/>
                          <a:cs typeface="Cambria"/>
                        </a:rPr>
                        <a:t>Explain how your purpose and audience influenced one of your decisions as a writer, such as how you explained the subject, how you supported your preferred causes or effects, or how you responded to readers</a:t>
                      </a:r>
                      <a:r>
                        <a:rPr lang="ja-JP" altLang="en-US" sz="1800" dirty="0" smtClean="0">
                          <a:latin typeface="Cambria"/>
                          <a:cs typeface="Cambria"/>
                        </a:rPr>
                        <a:t>’</a:t>
                      </a:r>
                      <a:r>
                        <a:rPr lang="en-US" altLang="ja-JP" sz="1800" dirty="0" smtClean="0">
                          <a:latin typeface="Cambria"/>
                          <a:cs typeface="Cambria"/>
                        </a:rPr>
                        <a:t> likely objections.</a:t>
                      </a:r>
                    </a:p>
                    <a:p>
                      <a:pPr marL="285750" indent="-285750" eaLnBrk="1" hangingPunct="1">
                        <a:spcAft>
                          <a:spcPts val="600"/>
                        </a:spcAft>
                        <a:buClr>
                          <a:srgbClr val="A20000"/>
                        </a:buClr>
                        <a:buFont typeface="Arial"/>
                        <a:buChar char="•"/>
                      </a:pPr>
                      <a:r>
                        <a:rPr lang="en-US" altLang="en-US" sz="1800" dirty="0" smtClean="0">
                          <a:latin typeface="Cambria"/>
                          <a:cs typeface="Cambria"/>
                        </a:rPr>
                        <a:t>Discuss what you learned about yourself as a writer in the process of writing this argument or from remixing it in another genre or medium. For example, what part of the process did you find most challenging? Did you try anything new, like getting a critical reading of your draft or re-envisioning your essay as a proposal or a presentation?</a:t>
                      </a:r>
                    </a:p>
                  </a:txBody>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33400" y="990600"/>
            <a:ext cx="8229600" cy="457200"/>
            <a:chOff x="533400" y="685800"/>
            <a:chExt cx="8229600" cy="457200"/>
          </a:xfrm>
        </p:grpSpPr>
        <p:sp>
          <p:nvSpPr>
            <p:cNvPr id="12" name="Rectangle 11"/>
            <p:cNvSpPr/>
            <p:nvPr/>
          </p:nvSpPr>
          <p:spPr bwMode="auto">
            <a:xfrm>
              <a:off x="533400" y="685800"/>
              <a:ext cx="2036763" cy="457200"/>
            </a:xfrm>
            <a:prstGeom prst="rect">
              <a:avLst/>
            </a:prstGeom>
            <a:noFill/>
            <a:ln w="28575" cap="flat" cmpd="sng">
              <a:solidFill>
                <a:srgbClr val="006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rgbClr val="00B050"/>
                  </a:solidFill>
                </a:ln>
              </a:endParaRPr>
            </a:p>
          </p:txBody>
        </p:sp>
        <p:cxnSp>
          <p:nvCxnSpPr>
            <p:cNvPr id="13" name="Straight Connector 12"/>
            <p:cNvCxnSpPr/>
            <p:nvPr/>
          </p:nvCxnSpPr>
          <p:spPr bwMode="auto">
            <a:xfrm>
              <a:off x="2570163" y="914400"/>
              <a:ext cx="6192837" cy="0"/>
            </a:xfrm>
            <a:prstGeom prst="line">
              <a:avLst/>
            </a:prstGeom>
            <a:ln w="28575" cap="flat" cmpd="sng">
              <a:solidFill>
                <a:srgbClr val="006000"/>
              </a:solidFill>
            </a:ln>
          </p:spPr>
          <p:style>
            <a:lnRef idx="1">
              <a:schemeClr val="accent1"/>
            </a:lnRef>
            <a:fillRef idx="0">
              <a:schemeClr val="accent1"/>
            </a:fillRef>
            <a:effectRef idx="0">
              <a:schemeClr val="accent1"/>
            </a:effectRef>
            <a:fontRef idx="minor">
              <a:schemeClr val="tx1"/>
            </a:fontRef>
          </p:style>
        </p:cxnSp>
      </p:grpSp>
      <p:graphicFrame>
        <p:nvGraphicFramePr>
          <p:cNvPr id="2" name="Table 1"/>
          <p:cNvGraphicFramePr>
            <a:graphicFrameLocks noGrp="1"/>
          </p:cNvGraphicFramePr>
          <p:nvPr>
            <p:extLst>
              <p:ext uri="{D42A27DB-BD31-4B8C-83A1-F6EECF244321}">
                <p14:modId xmlns:p14="http://schemas.microsoft.com/office/powerpoint/2010/main" val="2364548741"/>
              </p:ext>
            </p:extLst>
          </p:nvPr>
        </p:nvGraphicFramePr>
        <p:xfrm>
          <a:off x="533400" y="1066800"/>
          <a:ext cx="8001000" cy="3662680"/>
        </p:xfrm>
        <a:graphic>
          <a:graphicData uri="http://schemas.openxmlformats.org/drawingml/2006/table">
            <a:tbl>
              <a:tblPr firstRow="1" firstCol="1" bandRow="1">
                <a:tableStyleId>{2D5ABB26-0587-4C30-8999-92F81FD0307C}</a:tableStyleId>
              </a:tblPr>
              <a:tblGrid>
                <a:gridCol w="8001000"/>
              </a:tblGrid>
              <a:tr h="533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6000"/>
                          </a:solidFill>
                          <a:latin typeface="Verdana"/>
                          <a:cs typeface="Verdana"/>
                        </a:rPr>
                        <a:t>Analyze &amp; Write</a:t>
                      </a:r>
                    </a:p>
                  </a:txBody>
                  <a:tcPr/>
                </a:tc>
              </a:tr>
              <a:tr h="162560">
                <a:tc>
                  <a:txBody>
                    <a:bodyPr/>
                    <a:lstStyle/>
                    <a:p>
                      <a:pPr marL="285750" indent="-285750" eaLnBrk="1" hangingPunct="1">
                        <a:spcAft>
                          <a:spcPts val="600"/>
                        </a:spcAft>
                        <a:buClr>
                          <a:srgbClr val="A20000"/>
                        </a:buClr>
                        <a:buFont typeface="Arial"/>
                        <a:buChar char="•"/>
                      </a:pPr>
                      <a:r>
                        <a:rPr lang="en-US" altLang="en-US" sz="1800" dirty="0" smtClean="0">
                          <a:latin typeface="Cambria"/>
                          <a:cs typeface="Cambria"/>
                        </a:rPr>
                        <a:t>If you were to give advice to a friend who was about to write a causal argument, what would you say?</a:t>
                      </a:r>
                    </a:p>
                    <a:p>
                      <a:pPr marL="285750" indent="-285750" eaLnBrk="1" hangingPunct="1">
                        <a:spcAft>
                          <a:spcPts val="600"/>
                        </a:spcAft>
                        <a:buClr>
                          <a:srgbClr val="A20000"/>
                        </a:buClr>
                        <a:buFont typeface="Arial"/>
                        <a:buChar char="•"/>
                      </a:pPr>
                      <a:r>
                        <a:rPr lang="en-US" altLang="en-US" sz="1800" dirty="0" smtClean="0">
                          <a:latin typeface="Cambria"/>
                          <a:cs typeface="Cambria"/>
                        </a:rPr>
                        <a:t>Which of the readings in this chapter influenced your essay? Explain the influence, citing specific examples from your essay and the reading.</a:t>
                      </a:r>
                    </a:p>
                    <a:p>
                      <a:pPr marL="285750" indent="-285750" eaLnBrk="1" hangingPunct="1">
                        <a:spcAft>
                          <a:spcPts val="600"/>
                        </a:spcAft>
                        <a:buClr>
                          <a:srgbClr val="A20000"/>
                        </a:buClr>
                        <a:buFont typeface="Arial"/>
                        <a:buChar char="•"/>
                      </a:pPr>
                      <a:r>
                        <a:rPr lang="en-US" altLang="en-US" sz="1800" dirty="0" smtClean="0">
                          <a:latin typeface="Cambria"/>
                          <a:cs typeface="Cambria"/>
                        </a:rPr>
                        <a:t>If you got good advice from a critical reader, explain exactly how the person helped you—perhaps by questioning your use of support, your choice of medium, your use of visuals, the way you began or ended your essay, or the kinds of sources you used.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600" dirty="0" smtClean="0">
                        <a:latin typeface="Cambria"/>
                        <a:cs typeface="Cambria"/>
                      </a:endParaRPr>
                    </a:p>
                  </a:txBody>
                  <a:tcPr/>
                </a:tc>
              </a:tr>
              <a:tr h="370840">
                <a:tc>
                  <a:txBody>
                    <a:bodyPr/>
                    <a:lstStyle/>
                    <a:p>
                      <a:pPr marL="0" indent="0" eaLnBrk="1" hangingPunct="1">
                        <a:spcAft>
                          <a:spcPts val="600"/>
                        </a:spcAft>
                        <a:buClr>
                          <a:srgbClr val="C00000"/>
                        </a:buClr>
                        <a:buFont typeface="Arial"/>
                        <a:buNone/>
                      </a:pPr>
                      <a:endParaRPr lang="en-US" altLang="en-US" sz="1600" dirty="0" smtClean="0">
                        <a:latin typeface="Cambria"/>
                        <a:cs typeface="Cambria"/>
                      </a:endParaRPr>
                    </a:p>
                  </a:txBody>
                  <a:tcPr/>
                </a:tc>
              </a:tr>
            </a:tbl>
          </a:graphicData>
        </a:graphic>
      </p:graphicFrame>
    </p:spTree>
    <p:extLst>
      <p:ext uri="{BB962C8B-B14F-4D97-AF65-F5344CB8AC3E}">
        <p14:creationId xmlns:p14="http://schemas.microsoft.com/office/powerpoint/2010/main" val="1347485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noChangeArrowheads="1"/>
          </p:cNvSpPr>
          <p:nvPr>
            <p:ph type="subTitle" idx="1"/>
          </p:nvPr>
        </p:nvSpPr>
        <p:spPr/>
        <p:txBody>
          <a:bodyPr/>
          <a:lstStyle/>
          <a:p>
            <a:pPr eaLnBrk="1" hangingPunct="1">
              <a:spcAft>
                <a:spcPts val="600"/>
              </a:spcAft>
            </a:pPr>
            <a:r>
              <a:rPr lang="en-US" altLang="en-US" dirty="0">
                <a:latin typeface="Cambria" panose="02040503050406030204" pitchFamily="18" charset="0"/>
              </a:rPr>
              <a:t>Causal arguments are always shaped by the </a:t>
            </a:r>
            <a:r>
              <a:rPr lang="en-US" altLang="en-US" dirty="0" smtClean="0">
                <a:latin typeface="Cambria" panose="02040503050406030204" pitchFamily="18" charset="0"/>
              </a:rPr>
              <a:t>writer’</a:t>
            </a:r>
            <a:r>
              <a:rPr lang="en-US" altLang="ja-JP" dirty="0" smtClean="0">
                <a:latin typeface="Cambria" panose="02040503050406030204" pitchFamily="18" charset="0"/>
              </a:rPr>
              <a:t>s </a:t>
            </a:r>
            <a:r>
              <a:rPr lang="en-US" altLang="ja-JP" dirty="0">
                <a:latin typeface="Cambria" panose="02040503050406030204" pitchFamily="18" charset="0"/>
              </a:rPr>
              <a:t>expertise and special interests. Stephen King, for example, has a personal interest in establishing the horror movie as a legitimate literary and cinematic form. Shankar </a:t>
            </a:r>
            <a:r>
              <a:rPr lang="en-US" altLang="ja-JP" dirty="0" err="1">
                <a:latin typeface="Cambria" panose="02040503050406030204" pitchFamily="18" charset="0"/>
              </a:rPr>
              <a:t>Vedantam</a:t>
            </a:r>
            <a:r>
              <a:rPr lang="en-US" altLang="ja-JP" dirty="0">
                <a:latin typeface="Cambria" panose="02040503050406030204" pitchFamily="18" charset="0"/>
              </a:rPr>
              <a:t>, a science journalist, is sympathetic to the works of evolutionary psychologists and philosophers that he quotes to support his claims.</a:t>
            </a:r>
            <a:endParaRPr lang="en-US" altLang="en-US" dirty="0">
              <a:latin typeface="Cambria" panose="02040503050406030204" pitchFamily="18" charset="0"/>
            </a:endParaRPr>
          </a:p>
        </p:txBody>
      </p:sp>
      <p:sp>
        <p:nvSpPr>
          <p:cNvPr id="46082" name="Rectangle 2"/>
          <p:cNvSpPr>
            <a:spLocks noGrp="1" noChangeArrowheads="1"/>
          </p:cNvSpPr>
          <p:nvPr>
            <p:ph type="ctrTitle"/>
          </p:nvPr>
        </p:nvSpPr>
        <p:spPr/>
        <p:txBody>
          <a:bodyPr>
            <a:normAutofit/>
          </a:bodyPr>
          <a:lstStyle/>
          <a:p>
            <a:pPr eaLnBrk="1" fontAlgn="auto" hangingPunct="1">
              <a:spcAft>
                <a:spcPts val="0"/>
              </a:spcAft>
              <a:defRPr/>
            </a:pPr>
            <a:r>
              <a:rPr sz="3600" dirty="0" smtClean="0">
                <a:solidFill>
                  <a:srgbClr val="15456E"/>
                </a:solidFill>
                <a:latin typeface="Cambria" pitchFamily="18" charset="0"/>
                <a:ea typeface="+mj-ea"/>
              </a:rPr>
              <a:t>Thinking </a:t>
            </a:r>
            <a:r>
              <a:rPr sz="3600" dirty="0" smtClean="0">
                <a:solidFill>
                  <a:srgbClr val="15456E"/>
                </a:solidFill>
                <a:latin typeface="Cambria" pitchFamily="18" charset="0"/>
                <a:ea typeface="+mj-ea"/>
              </a:rPr>
              <a:t>Critically</a:t>
            </a:r>
            <a:r>
              <a:rPr lang="en-US" sz="3600" dirty="0" smtClean="0">
                <a:solidFill>
                  <a:srgbClr val="15456E"/>
                </a:solidFill>
                <a:latin typeface="Cambria" pitchFamily="18" charset="0"/>
                <a:ea typeface="+mj-ea"/>
              </a:rPr>
              <a:t/>
            </a:r>
            <a:br>
              <a:rPr lang="en-US" sz="3600" dirty="0" smtClean="0">
                <a:solidFill>
                  <a:srgbClr val="15456E"/>
                </a:solidFill>
                <a:latin typeface="Cambria" pitchFamily="18" charset="0"/>
                <a:ea typeface="+mj-ea"/>
              </a:rPr>
            </a:br>
            <a:r>
              <a:rPr lang="en-US" altLang="en-US" sz="3600" dirty="0">
                <a:solidFill>
                  <a:srgbClr val="A20000"/>
                </a:solidFill>
                <a:latin typeface="Cambria" panose="02040503050406030204" pitchFamily="18" charset="0"/>
              </a:rPr>
              <a:t>Reflecting on the </a:t>
            </a:r>
            <a:r>
              <a:rPr lang="en-US" altLang="en-US" sz="3600" dirty="0" smtClean="0">
                <a:solidFill>
                  <a:srgbClr val="A20000"/>
                </a:solidFill>
                <a:latin typeface="Cambria" panose="02040503050406030204" pitchFamily="18" charset="0"/>
              </a:rPr>
              <a:t>Genre</a:t>
            </a:r>
            <a:endParaRPr sz="3600" dirty="0" smtClean="0">
              <a:solidFill>
                <a:srgbClr val="15456E"/>
              </a:solidFill>
              <a:latin typeface="Cambria" pitchFamily="18" charset="0"/>
              <a:ea typeface="+mj-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33400" y="990600"/>
            <a:ext cx="8229600" cy="457200"/>
            <a:chOff x="533400" y="685800"/>
            <a:chExt cx="8229600" cy="457200"/>
          </a:xfrm>
        </p:grpSpPr>
        <p:sp>
          <p:nvSpPr>
            <p:cNvPr id="15" name="Rectangle 14"/>
            <p:cNvSpPr/>
            <p:nvPr/>
          </p:nvSpPr>
          <p:spPr bwMode="auto">
            <a:xfrm>
              <a:off x="533400" y="685800"/>
              <a:ext cx="2036763" cy="457200"/>
            </a:xfrm>
            <a:prstGeom prst="rect">
              <a:avLst/>
            </a:prstGeom>
            <a:noFill/>
            <a:ln w="28575" cap="flat" cmpd="sng">
              <a:solidFill>
                <a:srgbClr val="006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rgbClr val="00B050"/>
                  </a:solidFill>
                </a:ln>
              </a:endParaRPr>
            </a:p>
          </p:txBody>
        </p:sp>
        <p:cxnSp>
          <p:nvCxnSpPr>
            <p:cNvPr id="16" name="Straight Connector 15"/>
            <p:cNvCxnSpPr/>
            <p:nvPr/>
          </p:nvCxnSpPr>
          <p:spPr bwMode="auto">
            <a:xfrm>
              <a:off x="2570163" y="914400"/>
              <a:ext cx="6192837" cy="0"/>
            </a:xfrm>
            <a:prstGeom prst="line">
              <a:avLst/>
            </a:prstGeom>
            <a:ln w="28575" cap="flat" cmpd="sng">
              <a:solidFill>
                <a:srgbClr val="006000"/>
              </a:solidFill>
            </a:ln>
          </p:spPr>
          <p:style>
            <a:lnRef idx="1">
              <a:schemeClr val="accent1"/>
            </a:lnRef>
            <a:fillRef idx="0">
              <a:schemeClr val="accent1"/>
            </a:fillRef>
            <a:effectRef idx="0">
              <a:schemeClr val="accent1"/>
            </a:effectRef>
            <a:fontRef idx="minor">
              <a:schemeClr val="tx1"/>
            </a:fontRef>
          </p:style>
        </p:cxnSp>
      </p:grpSp>
      <p:graphicFrame>
        <p:nvGraphicFramePr>
          <p:cNvPr id="10" name="Table 9"/>
          <p:cNvGraphicFramePr>
            <a:graphicFrameLocks noGrp="1"/>
          </p:cNvGraphicFramePr>
          <p:nvPr>
            <p:extLst>
              <p:ext uri="{D42A27DB-BD31-4B8C-83A1-F6EECF244321}">
                <p14:modId xmlns:p14="http://schemas.microsoft.com/office/powerpoint/2010/main" val="1793505907"/>
              </p:ext>
            </p:extLst>
          </p:nvPr>
        </p:nvGraphicFramePr>
        <p:xfrm>
          <a:off x="533400" y="1066800"/>
          <a:ext cx="8001000" cy="4526280"/>
        </p:xfrm>
        <a:graphic>
          <a:graphicData uri="http://schemas.openxmlformats.org/drawingml/2006/table">
            <a:tbl>
              <a:tblPr firstRow="1" firstCol="1" bandRow="1">
                <a:tableStyleId>{2D5ABB26-0587-4C30-8999-92F81FD0307C}</a:tableStyleId>
              </a:tblPr>
              <a:tblGrid>
                <a:gridCol w="8001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6000"/>
                          </a:solidFill>
                          <a:latin typeface="Verdana"/>
                          <a:cs typeface="Verdana"/>
                        </a:rPr>
                        <a:t>Analyze &amp; Write</a:t>
                      </a:r>
                    </a:p>
                  </a:txBody>
                  <a:tcPr/>
                </a:tc>
              </a:tr>
              <a:tr h="772160">
                <a:tc>
                  <a:txBody>
                    <a:bodyPr/>
                    <a:lstStyle/>
                    <a:p>
                      <a:pPr eaLnBrk="1" hangingPunct="1">
                        <a:spcAft>
                          <a:spcPts val="1200"/>
                        </a:spcAft>
                      </a:pPr>
                      <a:r>
                        <a:rPr lang="en-US" altLang="en-US" sz="1800" dirty="0" smtClean="0">
                          <a:latin typeface="Cambria" panose="02040503050406030204" pitchFamily="18" charset="0"/>
                        </a:rPr>
                        <a:t>Write a page or two explaining how causal arguments disguises the writer</a:t>
                      </a:r>
                      <a:r>
                        <a:rPr lang="ja-JP" altLang="en-US" sz="1800" dirty="0" smtClean="0">
                          <a:latin typeface="Cambria" panose="02040503050406030204" pitchFamily="18" charset="0"/>
                        </a:rPr>
                        <a:t>’</a:t>
                      </a:r>
                      <a:r>
                        <a:rPr lang="en-US" altLang="ja-JP" sz="1800" dirty="0" smtClean="0">
                          <a:latin typeface="Cambria" panose="02040503050406030204" pitchFamily="18" charset="0"/>
                        </a:rPr>
                        <a:t>s assumptions. In your discussion, you might do one or more of the following:</a:t>
                      </a:r>
                    </a:p>
                  </a:txBody>
                  <a:tcPr/>
                </a:tc>
              </a:tr>
              <a:tr h="370840">
                <a:tc>
                  <a:txBody>
                    <a:bodyPr/>
                    <a:lstStyle/>
                    <a:p>
                      <a:pPr marL="800100" lvl="1" indent="-342900" eaLnBrk="1" hangingPunct="1">
                        <a:spcAft>
                          <a:spcPts val="1200"/>
                        </a:spcAft>
                        <a:buFont typeface="+mj-lt"/>
                        <a:buAutoNum type="arabicPeriod"/>
                      </a:pPr>
                      <a:r>
                        <a:rPr lang="en-US" altLang="en-US" sz="1800" b="1" dirty="0" smtClean="0">
                          <a:latin typeface="Cambria" panose="02040503050406030204" pitchFamily="18" charset="0"/>
                        </a:rPr>
                        <a:t> Consider how the readings and your own argument are exercises in exerting authority. </a:t>
                      </a:r>
                      <a:r>
                        <a:rPr lang="en-US" altLang="en-US" sz="1800" dirty="0" smtClean="0">
                          <a:latin typeface="Cambria" panose="02040503050406030204" pitchFamily="18" charset="0"/>
                        </a:rPr>
                        <a:t>We have said that because causal arguments deal with possibilities instead of certainties, writers must be somewhat tentative about their speculations. However, if a causal argument is to be convincing, it cannot be too timid. Writers who have studied a subject carefully may feel that they are justified in exerting their authority. Compare two or more of the essays by </a:t>
                      </a:r>
                      <a:r>
                        <a:rPr lang="en-US" altLang="en-US" sz="1800" dirty="0" err="1" smtClean="0">
                          <a:latin typeface="Cambria" panose="02040503050406030204" pitchFamily="18" charset="0"/>
                        </a:rPr>
                        <a:t>Pangelinan</a:t>
                      </a:r>
                      <a:r>
                        <a:rPr lang="en-US" altLang="en-US" sz="1800" dirty="0" smtClean="0">
                          <a:latin typeface="Cambria" panose="02040503050406030204" pitchFamily="18" charset="0"/>
                        </a:rPr>
                        <a:t>, King, Wallis, and </a:t>
                      </a:r>
                      <a:r>
                        <a:rPr lang="en-US" altLang="en-US" sz="1800" dirty="0" err="1" smtClean="0">
                          <a:latin typeface="Cambria" panose="02040503050406030204" pitchFamily="18" charset="0"/>
                        </a:rPr>
                        <a:t>Vedantam</a:t>
                      </a:r>
                      <a:r>
                        <a:rPr lang="en-US" altLang="en-US" sz="1800" dirty="0" smtClean="0">
                          <a:latin typeface="Cambria" panose="02040503050406030204" pitchFamily="18" charset="0"/>
                        </a:rPr>
                        <a:t>. Which seems most assertive? What accounts for your response? What seems to you assertive or unassertive about your own essay? Was it your knowledge or your </a:t>
                      </a:r>
                      <a:r>
                        <a:rPr lang="en-US" altLang="en-US" sz="1800" b="1" dirty="0" smtClean="0">
                          <a:latin typeface="Cambria" panose="02040503050406030204" pitchFamily="18" charset="0"/>
                        </a:rPr>
                        <a:t>ideology</a:t>
                      </a:r>
                      <a:r>
                        <a:rPr lang="en-US" altLang="en-US" sz="1800" dirty="0" smtClean="0">
                          <a:latin typeface="Cambria" panose="02040503050406030204" pitchFamily="18" charset="0"/>
                        </a:rPr>
                        <a:t> (your way of looking at the world), or both, that gave you (or withheld from you) the confidence to be authoritative?</a:t>
                      </a:r>
                      <a:endParaRPr lang="en-US" altLang="en-US" sz="1800" b="1" dirty="0">
                        <a:latin typeface="Cambria" panose="02040503050406030204" pitchFamily="18" charset="0"/>
                      </a:endParaRPr>
                    </a:p>
                  </a:txBody>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533400" y="990600"/>
            <a:ext cx="8229600" cy="457200"/>
            <a:chOff x="533400" y="685800"/>
            <a:chExt cx="8229600" cy="457200"/>
          </a:xfrm>
        </p:grpSpPr>
        <p:sp>
          <p:nvSpPr>
            <p:cNvPr id="14" name="Rectangle 13"/>
            <p:cNvSpPr/>
            <p:nvPr/>
          </p:nvSpPr>
          <p:spPr bwMode="auto">
            <a:xfrm>
              <a:off x="533400" y="685800"/>
              <a:ext cx="2036763" cy="457200"/>
            </a:xfrm>
            <a:prstGeom prst="rect">
              <a:avLst/>
            </a:prstGeom>
            <a:noFill/>
            <a:ln w="28575" cap="flat" cmpd="sng">
              <a:solidFill>
                <a:srgbClr val="006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rgbClr val="00B050"/>
                  </a:solidFill>
                </a:ln>
              </a:endParaRPr>
            </a:p>
          </p:txBody>
        </p:sp>
        <p:cxnSp>
          <p:nvCxnSpPr>
            <p:cNvPr id="15" name="Straight Connector 14"/>
            <p:cNvCxnSpPr/>
            <p:nvPr/>
          </p:nvCxnSpPr>
          <p:spPr bwMode="auto">
            <a:xfrm>
              <a:off x="2570163" y="914400"/>
              <a:ext cx="6192837" cy="0"/>
            </a:xfrm>
            <a:prstGeom prst="line">
              <a:avLst/>
            </a:prstGeom>
            <a:ln w="28575" cap="flat" cmpd="sng">
              <a:solidFill>
                <a:srgbClr val="006000"/>
              </a:solidFill>
            </a:ln>
          </p:spPr>
          <p:style>
            <a:lnRef idx="1">
              <a:schemeClr val="accent1"/>
            </a:lnRef>
            <a:fillRef idx="0">
              <a:schemeClr val="accent1"/>
            </a:fillRef>
            <a:effectRef idx="0">
              <a:schemeClr val="accent1"/>
            </a:effectRef>
            <a:fontRef idx="minor">
              <a:schemeClr val="tx1"/>
            </a:fontRef>
          </p:style>
        </p:cxnSp>
      </p:grpSp>
      <p:graphicFrame>
        <p:nvGraphicFramePr>
          <p:cNvPr id="9" name="Table 8"/>
          <p:cNvGraphicFramePr>
            <a:graphicFrameLocks noGrp="1"/>
          </p:cNvGraphicFramePr>
          <p:nvPr>
            <p:extLst>
              <p:ext uri="{D42A27DB-BD31-4B8C-83A1-F6EECF244321}">
                <p14:modId xmlns:p14="http://schemas.microsoft.com/office/powerpoint/2010/main" val="3817742325"/>
              </p:ext>
            </p:extLst>
          </p:nvPr>
        </p:nvGraphicFramePr>
        <p:xfrm>
          <a:off x="533400" y="1066800"/>
          <a:ext cx="8001000" cy="2834639"/>
        </p:xfrm>
        <a:graphic>
          <a:graphicData uri="http://schemas.openxmlformats.org/drawingml/2006/table">
            <a:tbl>
              <a:tblPr firstRow="1" firstCol="1" bandRow="1">
                <a:tableStyleId>{2D5ABB26-0587-4C30-8999-92F81FD0307C}</a:tableStyleId>
              </a:tblPr>
              <a:tblGrid>
                <a:gridCol w="8001000"/>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006000"/>
                          </a:solidFill>
                          <a:latin typeface="Verdana"/>
                          <a:cs typeface="Verdana"/>
                        </a:rPr>
                        <a:t>Analyze &amp; Write</a:t>
                      </a:r>
                    </a:p>
                  </a:txBody>
                  <a:tcPr/>
                </a:tc>
              </a:tr>
              <a:tr h="772160">
                <a:tc>
                  <a:txBody>
                    <a:bodyPr/>
                    <a:lstStyle/>
                    <a:p>
                      <a:pPr marL="800100" lvl="1" indent="-342900" eaLnBrk="1" hangingPunct="1">
                        <a:spcAft>
                          <a:spcPts val="600"/>
                        </a:spcAft>
                        <a:buFont typeface="+mj-lt"/>
                        <a:buAutoNum type="arabicPeriod" startAt="2"/>
                      </a:pPr>
                      <a:r>
                        <a:rPr lang="en-US" altLang="en-US" sz="1800" b="1" dirty="0" smtClean="0">
                          <a:latin typeface="Cambria" panose="02040503050406030204" pitchFamily="18" charset="0"/>
                        </a:rPr>
                        <a:t>Consider how easy it is to accept a causal argument. </a:t>
                      </a:r>
                      <a:r>
                        <a:rPr lang="en-US" altLang="en-US" sz="1800" dirty="0" smtClean="0">
                          <a:latin typeface="Cambria" panose="02040503050406030204" pitchFamily="18" charset="0"/>
                        </a:rPr>
                        <a:t>If not alert, readers may begin to think that the argument a selection offers is the only possible one. Are any of the selections in this chapter so seductive that you find yourself accepting their causal arguments without question? Explain briefly.</a:t>
                      </a:r>
                    </a:p>
                  </a:txBody>
                  <a:tcPr/>
                </a:tc>
              </a:tr>
              <a:tr h="370840">
                <a:tc>
                  <a:txBody>
                    <a:bodyPr/>
                    <a:lstStyle/>
                    <a:p>
                      <a:pPr marL="800100" lvl="1" indent="-342900" eaLnBrk="1" hangingPunct="1">
                        <a:spcAft>
                          <a:spcPts val="600"/>
                        </a:spcAft>
                        <a:buFont typeface="+mj-lt"/>
                        <a:buAutoNum type="arabicPeriod" startAt="3"/>
                      </a:pPr>
                      <a:r>
                        <a:rPr lang="en-US" altLang="en-US" sz="1800" b="1" dirty="0" smtClean="0">
                          <a:latin typeface="Cambria" panose="02040503050406030204" pitchFamily="18" charset="0"/>
                        </a:rPr>
                        <a:t>Write a page or two explaining your ideas about authority and ideology in essays analyzing causes or effects. </a:t>
                      </a:r>
                      <a:r>
                        <a:rPr lang="en-US" altLang="en-US" sz="1800" dirty="0" smtClean="0">
                          <a:latin typeface="Cambria" panose="02040503050406030204" pitchFamily="18" charset="0"/>
                        </a:rPr>
                        <a:t>Connect your ideas to the readings in this chapter and to your own essay.</a:t>
                      </a:r>
                      <a:endParaRPr lang="en-US" altLang="en-US" sz="1800" b="1" dirty="0">
                        <a:latin typeface="Cambria" panose="02040503050406030204" pitchFamily="18" charset="0"/>
                      </a:endParaRPr>
                    </a:p>
                  </a:txBody>
                  <a:tcPr/>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9">
      <a:dk1>
        <a:sysClr val="windowText" lastClr="000000"/>
      </a:dk1>
      <a:lt1>
        <a:sysClr val="window" lastClr="FFFFFF"/>
      </a:lt1>
      <a:dk2>
        <a:srgbClr val="1D3641"/>
      </a:dk2>
      <a:lt2>
        <a:srgbClr val="DFE6D0"/>
      </a:lt2>
      <a:accent1>
        <a:srgbClr val="E8EEEA"/>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1919</TotalTime>
  <Words>6739</Words>
  <Application>Microsoft Macintosh PowerPoint</Application>
  <PresentationFormat>On-screen Show (4:3)</PresentationFormat>
  <Paragraphs>503</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Equity</vt:lpstr>
      <vt:lpstr>Practicing the Genre: Arguing That a Cause Is Plausible</vt:lpstr>
      <vt:lpstr>Part One</vt:lpstr>
      <vt:lpstr>Part Two</vt:lpstr>
      <vt:lpstr>Guide to Reading:</vt:lpstr>
      <vt:lpstr>Analyzing Causal Arguments: Determine the writer’s purpose.</vt:lpstr>
      <vt:lpstr>Analyzing Causal Arguments: Determine the writer’s audience.</vt:lpstr>
      <vt:lpstr>Analyzing Causal Arguments: Assess the genre’s basic features.</vt:lpstr>
      <vt:lpstr>A Well-Presented Subject</vt:lpstr>
      <vt:lpstr>A Well-Supported Causal Analysis</vt:lpstr>
      <vt:lpstr>An Effective Response to Objections  and Alternative Causes or Effects</vt:lpstr>
      <vt:lpstr>A Clear, Logical Organization</vt:lpstr>
      <vt:lpstr> Guide to Writing: The Writing Assignment </vt:lpstr>
      <vt:lpstr>Starting Points: Justifying an Evaluation </vt:lpstr>
      <vt:lpstr>Starting Points: Justifying an Evaluation </vt:lpstr>
      <vt:lpstr>Starting Points: Justifying an Evaluation </vt:lpstr>
      <vt:lpstr>Starting Points: Justifying an Evaluation </vt:lpstr>
      <vt:lpstr>Guide to Writing:</vt:lpstr>
      <vt:lpstr>Choose a subject to evaluate.</vt:lpstr>
      <vt:lpstr>PowerPoint Presentation</vt:lpstr>
      <vt:lpstr>Present the subject to your readers.</vt:lpstr>
      <vt:lpstr>Present the subject to your readers.</vt:lpstr>
      <vt:lpstr>Analyze possible causes or effects.</vt:lpstr>
      <vt:lpstr>Analyze possible causes or effects.</vt:lpstr>
      <vt:lpstr>Conduct research.</vt:lpstr>
      <vt:lpstr>Cite a variety of sources to support your causal analysis.</vt:lpstr>
      <vt:lpstr>Formulate a working thesis stating your preferred cause(s) or effect(s).</vt:lpstr>
      <vt:lpstr>Formulate a working thesis stating your preferred cause(s) or effect(s).</vt:lpstr>
      <vt:lpstr>Draft a response to objections readers are likely to raise.</vt:lpstr>
      <vt:lpstr>Draft a response to the causes or effects your readers are likely to favor.</vt:lpstr>
      <vt:lpstr>Draft a response to the causes or effects your readers are likely to favor.</vt:lpstr>
      <vt:lpstr>Draft a response to the causes or effects your readers are likely to favor.</vt:lpstr>
      <vt:lpstr>Create an outline that will organize your causal argument effectively for your readers.</vt:lpstr>
      <vt:lpstr>Create an outline that will organize your causal argument effectively for your readers.</vt:lpstr>
      <vt:lpstr>Write the opening sentences.</vt:lpstr>
      <vt:lpstr>Draft your evaluation.</vt:lpstr>
      <vt:lpstr>Guide to Writing:</vt:lpstr>
      <vt:lpstr>A Peer Review Guide</vt:lpstr>
      <vt:lpstr>A Peer Review Guide</vt:lpstr>
      <vt:lpstr>A Peer Review Guide</vt:lpstr>
      <vt:lpstr>A Peer Review Guide</vt:lpstr>
      <vt:lpstr>Guide to Writing:</vt:lpstr>
      <vt:lpstr>A Troubleshooting Guide</vt:lpstr>
      <vt:lpstr>A Troubleshooting Guide</vt:lpstr>
      <vt:lpstr>A Troubleshooting Guide</vt:lpstr>
      <vt:lpstr>A Troubleshooting Guide</vt:lpstr>
      <vt:lpstr>Edit and proofread your draft.</vt:lpstr>
      <vt:lpstr>Thinking Critically</vt:lpstr>
      <vt:lpstr>PowerPoint Presentation</vt:lpstr>
      <vt:lpstr>PowerPoint Presentation</vt:lpstr>
      <vt:lpstr>Thinking Critically Reflecting on the Genre</vt:lpstr>
      <vt:lpstr>PowerPoint Presentation</vt:lpstr>
      <vt:lpstr>PowerPoint Presentation</vt:lpstr>
    </vt:vector>
  </TitlesOfParts>
  <Company>Holtzbrinck Publishers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cseiter</dc:creator>
  <cp:lastModifiedBy>Suzanne Kastner</cp:lastModifiedBy>
  <cp:revision>289</cp:revision>
  <cp:lastPrinted>2016-06-03T14:10:39Z</cp:lastPrinted>
  <dcterms:created xsi:type="dcterms:W3CDTF">2009-10-08T17:50:13Z</dcterms:created>
  <dcterms:modified xsi:type="dcterms:W3CDTF">2016-06-17T16:29:42Z</dcterms:modified>
</cp:coreProperties>
</file>