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9"/>
  </p:notesMasterIdLst>
  <p:sldIdLst>
    <p:sldId id="256" r:id="rId2"/>
    <p:sldId id="257" r:id="rId3"/>
    <p:sldId id="258" r:id="rId4"/>
    <p:sldId id="259" r:id="rId5"/>
    <p:sldId id="310" r:id="rId6"/>
    <p:sldId id="311" r:id="rId7"/>
    <p:sldId id="312" r:id="rId8"/>
    <p:sldId id="313" r:id="rId9"/>
    <p:sldId id="314" r:id="rId10"/>
    <p:sldId id="263" r:id="rId11"/>
    <p:sldId id="315" r:id="rId12"/>
    <p:sldId id="316" r:id="rId13"/>
    <p:sldId id="317" r:id="rId14"/>
    <p:sldId id="318" r:id="rId15"/>
    <p:sldId id="272" r:id="rId16"/>
    <p:sldId id="280" r:id="rId17"/>
    <p:sldId id="319" r:id="rId18"/>
    <p:sldId id="274" r:id="rId19"/>
    <p:sldId id="281" r:id="rId20"/>
    <p:sldId id="308" r:id="rId21"/>
    <p:sldId id="275" r:id="rId22"/>
    <p:sldId id="276" r:id="rId23"/>
    <p:sldId id="277" r:id="rId24"/>
    <p:sldId id="278" r:id="rId25"/>
    <p:sldId id="297" r:id="rId26"/>
    <p:sldId id="320" r:id="rId27"/>
    <p:sldId id="299" r:id="rId28"/>
    <p:sldId id="300" r:id="rId29"/>
    <p:sldId id="301" r:id="rId30"/>
    <p:sldId id="302" r:id="rId31"/>
    <p:sldId id="303" r:id="rId32"/>
    <p:sldId id="304" r:id="rId33"/>
    <p:sldId id="305" r:id="rId34"/>
    <p:sldId id="321" r:id="rId35"/>
    <p:sldId id="279" r:id="rId36"/>
    <p:sldId id="322" r:id="rId37"/>
    <p:sldId id="323" r:id="rId38"/>
    <p:sldId id="324" r:id="rId39"/>
    <p:sldId id="325" r:id="rId40"/>
    <p:sldId id="285" r:id="rId41"/>
    <p:sldId id="326" r:id="rId42"/>
    <p:sldId id="327" r:id="rId43"/>
    <p:sldId id="328" r:id="rId44"/>
    <p:sldId id="329" r:id="rId45"/>
    <p:sldId id="330" r:id="rId46"/>
    <p:sldId id="331" r:id="rId47"/>
    <p:sldId id="332" r:id="rId4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D6F2"/>
    <a:srgbClr val="FFDEA4"/>
    <a:srgbClr val="C9E7A7"/>
    <a:srgbClr val="ABE9FF"/>
    <a:srgbClr val="D9D9D9"/>
    <a:srgbClr val="A20000"/>
    <a:srgbClr val="15456E"/>
    <a:srgbClr val="FF7C80"/>
    <a:srgbClr val="19ADA2"/>
    <a:srgbClr val="41955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756" autoAdjust="0"/>
    <p:restoredTop sz="86410" autoAdjust="0"/>
  </p:normalViewPr>
  <p:slideViewPr>
    <p:cSldViewPr>
      <p:cViewPr varScale="1">
        <p:scale>
          <a:sx n="93" d="100"/>
          <a:sy n="93" d="100"/>
        </p:scale>
        <p:origin x="-112" y="-528"/>
      </p:cViewPr>
      <p:guideLst>
        <p:guide orient="horz" pos="2160"/>
        <p:guide pos="2880"/>
      </p:guideLst>
    </p:cSldViewPr>
  </p:slideViewPr>
  <p:outlineViewPr>
    <p:cViewPr>
      <p:scale>
        <a:sx n="33" d="100"/>
        <a:sy n="33" d="100"/>
      </p:scale>
      <p:origin x="0" y="-1545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ea typeface="+mn-ea"/>
              </a:defRPr>
            </a:lvl1pPr>
          </a:lstStyle>
          <a:p>
            <a:pPr>
              <a:defRPr/>
            </a:pPr>
            <a:endParaRPr lang="en-US"/>
          </a:p>
        </p:txBody>
      </p:sp>
      <p:sp>
        <p:nvSpPr>
          <p:cNvPr id="717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ea typeface="+mn-ea"/>
              </a:defRPr>
            </a:lvl1pPr>
          </a:lstStyle>
          <a:p>
            <a:pPr>
              <a:defRPr/>
            </a:pPr>
            <a:endParaRPr lang="en-US"/>
          </a:p>
        </p:txBody>
      </p:sp>
      <p:sp>
        <p:nvSpPr>
          <p:cNvPr id="512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ma14:placeholderFlag xmlns:ma14="http://schemas.microsoft.com/office/mac/drawingml/2011/main" val="1"/>
            </a:ext>
          </a:extLst>
        </p:spPr>
      </p:sp>
      <p:sp>
        <p:nvSpPr>
          <p:cNvPr id="717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ea typeface="+mn-ea"/>
              </a:defRPr>
            </a:lvl1pPr>
          </a:lstStyle>
          <a:p>
            <a:pPr>
              <a:defRPr/>
            </a:pPr>
            <a:endParaRPr lang="en-US"/>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115E7210-8D5D-504E-B08A-68EAAEDF3873}" type="slidenum">
              <a:rPr lang="en-US"/>
              <a:pPr/>
              <a:t>‹#›</a:t>
            </a:fld>
            <a:endParaRPr lang="en-US"/>
          </a:p>
        </p:txBody>
      </p:sp>
    </p:spTree>
    <p:extLst>
      <p:ext uri="{BB962C8B-B14F-4D97-AF65-F5344CB8AC3E}">
        <p14:creationId xmlns:p14="http://schemas.microsoft.com/office/powerpoint/2010/main" val="26894233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0D0BD663-1279-9549-A375-D073B9D7F780}" type="slidenum">
              <a:rPr lang="en-US"/>
              <a:pPr eaLnBrk="1" hangingPunct="1"/>
              <a:t>3</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endParaRPr lang="es-ES_tradnl"/>
          </a:p>
        </p:txBody>
      </p:sp>
    </p:spTree>
    <p:extLst>
      <p:ext uri="{BB962C8B-B14F-4D97-AF65-F5344CB8AC3E}">
        <p14:creationId xmlns:p14="http://schemas.microsoft.com/office/powerpoint/2010/main" val="4116158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5E7210-8D5D-504E-B08A-68EAAEDF3873}" type="slidenum">
              <a:rPr lang="en-US" smtClean="0"/>
              <a:pPr/>
              <a:t>22</a:t>
            </a:fld>
            <a:endParaRPr lang="en-US"/>
          </a:p>
        </p:txBody>
      </p:sp>
    </p:spTree>
    <p:extLst>
      <p:ext uri="{BB962C8B-B14F-4D97-AF65-F5344CB8AC3E}">
        <p14:creationId xmlns:p14="http://schemas.microsoft.com/office/powerpoint/2010/main" val="2791599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4" name="Rectangle 13"/>
          <p:cNvSpPr/>
          <p:nvPr userDrawn="1"/>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useBgFill="1">
        <p:nvSpPr>
          <p:cNvPr id="15" name="Rounded Rectangle 14"/>
          <p:cNvSpPr/>
          <p:nvPr userDrawn="1"/>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hangingPunct="1">
              <a:defRPr/>
            </a:pPr>
            <a:endParaRPr lang="en-US"/>
          </a:p>
        </p:txBody>
      </p:sp>
      <p:sp>
        <p:nvSpPr>
          <p:cNvPr id="16" name="Rectangle 15"/>
          <p:cNvSpPr/>
          <p:nvPr userDrawn="1"/>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7" name="Rectangle 16"/>
          <p:cNvSpPr/>
          <p:nvPr userDrawn="1"/>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8" name="Rectangle 17"/>
          <p:cNvSpPr/>
          <p:nvPr userDrawn="1"/>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9" name="Subtitle 8"/>
          <p:cNvSpPr>
            <a:spLocks noGrp="1"/>
          </p:cNvSpPr>
          <p:nvPr>
            <p:ph type="subTitle" idx="1"/>
          </p:nvPr>
        </p:nvSpPr>
        <p:spPr>
          <a:xfrm>
            <a:off x="1033272" y="3246120"/>
            <a:ext cx="7086600" cy="3328416"/>
          </a:xfrm>
        </p:spPr>
        <p:txBody>
          <a:bodyPr/>
          <a:lstStyle>
            <a:lvl1pPr marL="0" indent="0" algn="l">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
        <p:nvSpPr>
          <p:cNvPr id="20"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n-US" smtClean="0"/>
              <a:t>Click to edit Master title style</a:t>
            </a:r>
            <a:endParaRPr lang="en-US"/>
          </a:p>
        </p:txBody>
      </p:sp>
      <p:sp>
        <p:nvSpPr>
          <p:cNvPr id="21" name="Date Placeholder 27"/>
          <p:cNvSpPr>
            <a:spLocks noGrp="1"/>
          </p:cNvSpPr>
          <p:nvPr>
            <p:ph type="dt" sz="half" idx="10"/>
          </p:nvPr>
        </p:nvSpPr>
        <p:spPr>
          <a:xfrm>
            <a:off x="6172200" y="6191250"/>
            <a:ext cx="2476500" cy="476250"/>
          </a:xfrm>
        </p:spPr>
        <p:txBody>
          <a:bodyPr/>
          <a:lstStyle>
            <a:lvl1pPr>
              <a:defRPr/>
            </a:lvl1pPr>
          </a:lstStyle>
          <a:p>
            <a:pPr>
              <a:defRPr/>
            </a:pPr>
            <a:endParaRPr lang="en-US"/>
          </a:p>
        </p:txBody>
      </p:sp>
      <p:sp>
        <p:nvSpPr>
          <p:cNvPr id="22" name="Footer Placeholder 16"/>
          <p:cNvSpPr>
            <a:spLocks noGrp="1"/>
          </p:cNvSpPr>
          <p:nvPr>
            <p:ph type="ftr" sz="quarter" idx="11"/>
          </p:nvPr>
        </p:nvSpPr>
        <p:spPr>
          <a:xfrm>
            <a:off x="914400" y="6172200"/>
            <a:ext cx="3962400" cy="457200"/>
          </a:xfrm>
        </p:spPr>
        <p:txBody>
          <a:bodyPr/>
          <a:lstStyle>
            <a:lvl1pPr>
              <a:defRPr/>
            </a:lvl1pPr>
          </a:lstStyle>
          <a:p>
            <a:pPr>
              <a:defRPr/>
            </a:pPr>
            <a:endParaRPr lang="en-US"/>
          </a:p>
        </p:txBody>
      </p:sp>
      <p:sp>
        <p:nvSpPr>
          <p:cNvPr id="23" name="Slide Number Placeholder 28"/>
          <p:cNvSpPr>
            <a:spLocks noGrp="1"/>
          </p:cNvSpPr>
          <p:nvPr>
            <p:ph type="sldNum" sz="quarter" idx="12"/>
          </p:nvPr>
        </p:nvSpPr>
        <p:spPr>
          <a:xfrm>
            <a:off x="146050" y="6210300"/>
            <a:ext cx="457200" cy="457200"/>
          </a:xfrm>
        </p:spPr>
        <p:txBody>
          <a:bodyPr/>
          <a:lstStyle>
            <a:lvl1pPr>
              <a:defRPr smtClean="0"/>
            </a:lvl1pPr>
          </a:lstStyle>
          <a:p>
            <a:pPr>
              <a:defRPr/>
            </a:pPr>
            <a:fld id="{696C94A5-044E-4436-8840-FC197EEE1034}" type="slidenum">
              <a:rPr lang="en-US" altLang="en-US"/>
              <a:pPr>
                <a:defRPr/>
              </a:pPr>
              <a:t>‹#›</a:t>
            </a:fld>
            <a:endParaRPr lang="en-US" altLang="en-US"/>
          </a:p>
        </p:txBody>
      </p:sp>
    </p:spTree>
    <p:extLst>
      <p:ext uri="{BB962C8B-B14F-4D97-AF65-F5344CB8AC3E}">
        <p14:creationId xmlns:p14="http://schemas.microsoft.com/office/powerpoint/2010/main" val="216711311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12648" y="914400"/>
            <a:ext cx="7772400" cy="1143000"/>
          </a:xfrm>
        </p:spPr>
        <p:txBody>
          <a:bodyPr anchor="t"/>
          <a:lstStyle>
            <a:lvl1pPr>
              <a:defRPr sz="2800">
                <a:latin typeface="Cambria"/>
              </a:defRPr>
            </a:lvl1pPr>
          </a:lstStyle>
          <a:p>
            <a:r>
              <a:rPr lang="en-US" dirty="0" smtClean="0"/>
              <a:t>Click to edit Master title style</a:t>
            </a:r>
            <a:endParaRPr lang="en-US" dirty="0"/>
          </a:p>
        </p:txBody>
      </p:sp>
      <p:sp>
        <p:nvSpPr>
          <p:cNvPr id="9" name="Content Placeholder 7"/>
          <p:cNvSpPr>
            <a:spLocks noGrp="1"/>
          </p:cNvSpPr>
          <p:nvPr>
            <p:ph sz="quarter" idx="1"/>
          </p:nvPr>
        </p:nvSpPr>
        <p:spPr>
          <a:xfrm>
            <a:off x="640080" y="2130552"/>
            <a:ext cx="7970520" cy="4416552"/>
          </a:xfrm>
        </p:spPr>
        <p:txBody>
          <a:bodyPr/>
          <a:lstStyle>
            <a:lvl1pPr>
              <a:defRPr>
                <a:latin typeface="Cambria"/>
                <a:cs typeface="Cambria"/>
              </a:defRPr>
            </a:lvl1pPr>
            <a:lvl2pPr>
              <a:defRPr>
                <a:latin typeface="Cambria"/>
                <a:cs typeface="Cambria"/>
              </a:defRPr>
            </a:lvl2pPr>
            <a:lvl3pPr>
              <a:defRPr>
                <a:latin typeface="Cambria"/>
                <a:cs typeface="Cambria"/>
              </a:defRPr>
            </a:lvl3pPr>
            <a:lvl4pPr>
              <a:defRPr>
                <a:latin typeface="Cambria"/>
                <a:cs typeface="Cambria"/>
              </a:defRPr>
            </a:lvl4pPr>
            <a:lvl5pPr>
              <a:defRPr>
                <a:latin typeface="Cambria"/>
                <a:cs typeface="Cambria"/>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13"/>
          <p:cNvSpPr>
            <a:spLocks noGrp="1"/>
          </p:cNvSpPr>
          <p:nvPr>
            <p:ph type="dt" sz="half" idx="10"/>
          </p:nvPr>
        </p:nvSpPr>
        <p:spPr>
          <a:xfrm>
            <a:off x="6172200" y="6191250"/>
            <a:ext cx="2476500" cy="476250"/>
          </a:xfrm>
        </p:spPr>
        <p:txBody>
          <a:bodyPr/>
          <a:lstStyle>
            <a:lvl1pPr>
              <a:defRPr/>
            </a:lvl1pPr>
          </a:lstStyle>
          <a:p>
            <a:pPr>
              <a:defRPr/>
            </a:pPr>
            <a:endParaRPr lang="en-US"/>
          </a:p>
        </p:txBody>
      </p:sp>
      <p:sp>
        <p:nvSpPr>
          <p:cNvPr id="11" name="Footer Placeholder 2"/>
          <p:cNvSpPr>
            <a:spLocks noGrp="1"/>
          </p:cNvSpPr>
          <p:nvPr>
            <p:ph type="ftr" sz="quarter" idx="11"/>
          </p:nvPr>
        </p:nvSpPr>
        <p:spPr>
          <a:xfrm>
            <a:off x="914400" y="6172200"/>
            <a:ext cx="3962400" cy="457200"/>
          </a:xfrm>
        </p:spPr>
        <p:txBody>
          <a:bodyPr/>
          <a:lstStyle>
            <a:lvl1pPr>
              <a:defRPr/>
            </a:lvl1pPr>
          </a:lstStyle>
          <a:p>
            <a:pPr>
              <a:defRPr/>
            </a:pPr>
            <a:endParaRPr lang="en-US"/>
          </a:p>
        </p:txBody>
      </p:sp>
      <p:sp>
        <p:nvSpPr>
          <p:cNvPr id="12" name="Slide Number Placeholder 22"/>
          <p:cNvSpPr>
            <a:spLocks noGrp="1"/>
          </p:cNvSpPr>
          <p:nvPr>
            <p:ph type="sldNum" sz="quarter" idx="12"/>
          </p:nvPr>
        </p:nvSpPr>
        <p:spPr>
          <a:xfrm>
            <a:off x="146050" y="6210300"/>
            <a:ext cx="457200" cy="457200"/>
          </a:xfrm>
        </p:spPr>
        <p:txBody>
          <a:bodyPr/>
          <a:lstStyle>
            <a:lvl1pPr>
              <a:defRPr/>
            </a:lvl1pPr>
          </a:lstStyle>
          <a:p>
            <a:pPr>
              <a:defRPr/>
            </a:pPr>
            <a:fld id="{547C024F-26CF-472E-AC7C-9D9F4D40F5DA}" type="slidenum">
              <a:rPr lang="en-US" altLang="en-US"/>
              <a:pPr>
                <a:defRPr/>
              </a:pPr>
              <a:t>‹#›</a:t>
            </a:fld>
            <a:endParaRPr lang="en-US" altLang="en-US"/>
          </a:p>
        </p:txBody>
      </p:sp>
    </p:spTree>
    <p:extLst>
      <p:ext uri="{BB962C8B-B14F-4D97-AF65-F5344CB8AC3E}">
        <p14:creationId xmlns:p14="http://schemas.microsoft.com/office/powerpoint/2010/main" val="4141830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useBgFill="1">
        <p:nvSpPr>
          <p:cNvPr id="5" name="Rounded Rectangle 4"/>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22313" y="952500"/>
            <a:ext cx="7772400" cy="1362075"/>
          </a:xfrm>
        </p:spPr>
        <p:txBody>
          <a:bodyPr/>
          <a:lstStyle>
            <a:lvl1pPr algn="l">
              <a:buNone/>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a:xfrm>
            <a:off x="800100" y="6172200"/>
            <a:ext cx="4000500" cy="457200"/>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146050" y="6208713"/>
            <a:ext cx="457200" cy="457200"/>
          </a:xfrm>
        </p:spPr>
        <p:txBody>
          <a:bodyPr/>
          <a:lstStyle>
            <a:lvl1pPr>
              <a:defRPr/>
            </a:lvl1pPr>
          </a:lstStyle>
          <a:p>
            <a:fld id="{29D6E97C-903F-4A4E-A8AE-AF711CD6527B}" type="slidenum">
              <a:rPr lang="en-US"/>
              <a:pPr/>
              <a:t>‹#›</a:t>
            </a:fld>
            <a:endParaRPr lang="en-US"/>
          </a:p>
        </p:txBody>
      </p:sp>
    </p:spTree>
    <p:extLst>
      <p:ext uri="{BB962C8B-B14F-4D97-AF65-F5344CB8AC3E}">
        <p14:creationId xmlns:p14="http://schemas.microsoft.com/office/powerpoint/2010/main" val="205810855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8"/>
          <p:cNvSpPr>
            <a:spLocks noGrp="1"/>
          </p:cNvSpPr>
          <p:nvPr>
            <p:ph sz="quarter" idx="1"/>
          </p:nvPr>
        </p:nvSpPr>
        <p:spPr>
          <a:xfrm>
            <a:off x="914400" y="1676400"/>
            <a:ext cx="374904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10"/>
          <p:cNvSpPr>
            <a:spLocks noGrp="1"/>
          </p:cNvSpPr>
          <p:nvPr>
            <p:ph sz="quarter" idx="2"/>
          </p:nvPr>
        </p:nvSpPr>
        <p:spPr>
          <a:xfrm>
            <a:off x="4933950" y="1676400"/>
            <a:ext cx="374904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itle 1"/>
          <p:cNvSpPr>
            <a:spLocks noGrp="1"/>
          </p:cNvSpPr>
          <p:nvPr>
            <p:ph type="title"/>
          </p:nvPr>
        </p:nvSpPr>
        <p:spPr>
          <a:xfrm>
            <a:off x="612648" y="914400"/>
            <a:ext cx="7772400" cy="1143000"/>
          </a:xfrm>
        </p:spPr>
        <p:txBody>
          <a:bodyPr anchor="t"/>
          <a:lstStyle>
            <a:lvl1pPr>
              <a:defRPr sz="2800">
                <a:latin typeface="Cambria"/>
              </a:defRPr>
            </a:lvl1pPr>
          </a:lstStyle>
          <a:p>
            <a:r>
              <a:rPr lang="en-US" dirty="0" smtClean="0"/>
              <a:t>Click to edit Master title style</a:t>
            </a:r>
            <a:endParaRPr lang="en-US" dirty="0"/>
          </a:p>
        </p:txBody>
      </p:sp>
      <p:sp>
        <p:nvSpPr>
          <p:cNvPr id="13" name="Date Placeholder 13"/>
          <p:cNvSpPr>
            <a:spLocks noGrp="1"/>
          </p:cNvSpPr>
          <p:nvPr>
            <p:ph type="dt" sz="half" idx="10"/>
          </p:nvPr>
        </p:nvSpPr>
        <p:spPr>
          <a:xfrm>
            <a:off x="6172200" y="6191250"/>
            <a:ext cx="2476500" cy="476250"/>
          </a:xfrm>
        </p:spPr>
        <p:txBody>
          <a:bodyPr/>
          <a:lstStyle>
            <a:lvl1pPr>
              <a:defRPr/>
            </a:lvl1pPr>
          </a:lstStyle>
          <a:p>
            <a:pPr>
              <a:defRPr/>
            </a:pPr>
            <a:endParaRPr lang="en-US"/>
          </a:p>
        </p:txBody>
      </p:sp>
      <p:sp>
        <p:nvSpPr>
          <p:cNvPr id="14" name="Footer Placeholder 2"/>
          <p:cNvSpPr>
            <a:spLocks noGrp="1"/>
          </p:cNvSpPr>
          <p:nvPr>
            <p:ph type="ftr" sz="quarter" idx="11"/>
          </p:nvPr>
        </p:nvSpPr>
        <p:spPr>
          <a:xfrm>
            <a:off x="914400" y="6172200"/>
            <a:ext cx="3962400" cy="457200"/>
          </a:xfrm>
        </p:spPr>
        <p:txBody>
          <a:bodyPr/>
          <a:lstStyle>
            <a:lvl1pPr>
              <a:defRPr/>
            </a:lvl1pPr>
          </a:lstStyle>
          <a:p>
            <a:pPr>
              <a:defRPr/>
            </a:pPr>
            <a:endParaRPr lang="en-US"/>
          </a:p>
        </p:txBody>
      </p:sp>
      <p:sp>
        <p:nvSpPr>
          <p:cNvPr id="15" name="Slide Number Placeholder 22"/>
          <p:cNvSpPr>
            <a:spLocks noGrp="1"/>
          </p:cNvSpPr>
          <p:nvPr>
            <p:ph type="sldNum" sz="quarter" idx="12"/>
          </p:nvPr>
        </p:nvSpPr>
        <p:spPr>
          <a:xfrm>
            <a:off x="146050" y="6210300"/>
            <a:ext cx="457200" cy="457200"/>
          </a:xfrm>
        </p:spPr>
        <p:txBody>
          <a:bodyPr/>
          <a:lstStyle>
            <a:lvl1pPr>
              <a:defRPr/>
            </a:lvl1pPr>
          </a:lstStyle>
          <a:p>
            <a:pPr>
              <a:defRPr/>
            </a:pPr>
            <a:fld id="{71D2D1A6-756C-476B-828E-7B993AF3107E}" type="slidenum">
              <a:rPr lang="en-US" altLang="en-US"/>
              <a:pPr>
                <a:defRPr/>
              </a:pPr>
              <a:t>‹#›</a:t>
            </a:fld>
            <a:endParaRPr lang="en-US" altLang="en-US"/>
          </a:p>
        </p:txBody>
      </p:sp>
    </p:spTree>
    <p:extLst>
      <p:ext uri="{BB962C8B-B14F-4D97-AF65-F5344CB8AC3E}">
        <p14:creationId xmlns:p14="http://schemas.microsoft.com/office/powerpoint/2010/main" val="731409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half" idx="2"/>
          </p:nvPr>
        </p:nvSpPr>
        <p:spPr>
          <a:xfrm>
            <a:off x="9144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4"/>
          </p:nvPr>
        </p:nvSpPr>
        <p:spPr>
          <a:xfrm>
            <a:off x="49530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fld id="{A5BFBAB9-DCD7-1D4A-9F38-E335A875B424}" type="slidenum">
              <a:rPr lang="en-US"/>
              <a:pPr/>
              <a:t>‹#›</a:t>
            </a:fld>
            <a:endParaRPr lang="en-US"/>
          </a:p>
        </p:txBody>
      </p:sp>
    </p:spTree>
    <p:extLst>
      <p:ext uri="{BB962C8B-B14F-4D97-AF65-F5344CB8AC3E}">
        <p14:creationId xmlns:p14="http://schemas.microsoft.com/office/powerpoint/2010/main" val="3406860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914400" y="914400"/>
            <a:ext cx="7772400" cy="1143000"/>
          </a:xfrm>
        </p:spPr>
        <p:txBody>
          <a:bodyPr/>
          <a:lstStyle>
            <a:lvl1pPr algn="l">
              <a:defRPr sz="2800">
                <a:latin typeface="Cambria"/>
              </a:defRPr>
            </a:lvl1pPr>
          </a:lstStyle>
          <a:p>
            <a:r>
              <a:rPr lang="en-US" dirty="0" smtClean="0"/>
              <a:t>Click to edit Master title style</a:t>
            </a:r>
            <a:endParaRPr lang="en-US" dirty="0"/>
          </a:p>
        </p:txBody>
      </p:sp>
      <p:sp>
        <p:nvSpPr>
          <p:cNvPr id="7" name="Date Placeholder 13"/>
          <p:cNvSpPr>
            <a:spLocks noGrp="1"/>
          </p:cNvSpPr>
          <p:nvPr>
            <p:ph type="dt" sz="half" idx="10"/>
          </p:nvPr>
        </p:nvSpPr>
        <p:spPr>
          <a:xfrm>
            <a:off x="6172200" y="6191250"/>
            <a:ext cx="2476500" cy="476250"/>
          </a:xfrm>
        </p:spPr>
        <p:txBody>
          <a:bodyPr/>
          <a:lstStyle>
            <a:lvl1pPr>
              <a:defRPr/>
            </a:lvl1pPr>
          </a:lstStyle>
          <a:p>
            <a:pPr>
              <a:defRPr/>
            </a:pPr>
            <a:endParaRPr lang="en-US"/>
          </a:p>
        </p:txBody>
      </p:sp>
      <p:sp>
        <p:nvSpPr>
          <p:cNvPr id="8" name="Footer Placeholder 2"/>
          <p:cNvSpPr>
            <a:spLocks noGrp="1"/>
          </p:cNvSpPr>
          <p:nvPr>
            <p:ph type="ftr" sz="quarter" idx="11"/>
          </p:nvPr>
        </p:nvSpPr>
        <p:spPr>
          <a:xfrm>
            <a:off x="914400" y="6172200"/>
            <a:ext cx="3962400" cy="457200"/>
          </a:xfrm>
        </p:spPr>
        <p:txBody>
          <a:bodyPr/>
          <a:lstStyle>
            <a:lvl1pPr>
              <a:defRPr/>
            </a:lvl1pPr>
          </a:lstStyle>
          <a:p>
            <a:pPr>
              <a:defRPr/>
            </a:pPr>
            <a:endParaRPr lang="en-US"/>
          </a:p>
        </p:txBody>
      </p:sp>
      <p:sp>
        <p:nvSpPr>
          <p:cNvPr id="9" name="Slide Number Placeholder 22"/>
          <p:cNvSpPr>
            <a:spLocks noGrp="1"/>
          </p:cNvSpPr>
          <p:nvPr>
            <p:ph type="sldNum" sz="quarter" idx="12"/>
          </p:nvPr>
        </p:nvSpPr>
        <p:spPr>
          <a:xfrm>
            <a:off x="146050" y="6210300"/>
            <a:ext cx="457200" cy="457200"/>
          </a:xfrm>
        </p:spPr>
        <p:txBody>
          <a:bodyPr/>
          <a:lstStyle>
            <a:lvl1pPr>
              <a:defRPr/>
            </a:lvl1pPr>
          </a:lstStyle>
          <a:p>
            <a:pPr>
              <a:defRPr/>
            </a:pPr>
            <a:fld id="{2EA31AB1-8FBE-4627-A823-FE37AEFDF660}" type="slidenum">
              <a:rPr lang="en-US" altLang="en-US"/>
              <a:pPr>
                <a:defRPr/>
              </a:pPr>
              <a:t>‹#›</a:t>
            </a:fld>
            <a:endParaRPr lang="en-US" altLang="en-US"/>
          </a:p>
        </p:txBody>
      </p:sp>
    </p:spTree>
    <p:extLst>
      <p:ext uri="{BB962C8B-B14F-4D97-AF65-F5344CB8AC3E}">
        <p14:creationId xmlns:p14="http://schemas.microsoft.com/office/powerpoint/2010/main" val="311977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fld id="{6B969632-01D1-2C4E-A5AA-58720069D771}" type="slidenum">
              <a:rPr lang="en-US"/>
              <a:pPr/>
              <a:t>‹#›</a:t>
            </a:fld>
            <a:endParaRPr lang="en-US"/>
          </a:p>
        </p:txBody>
      </p:sp>
    </p:spTree>
    <p:extLst>
      <p:ext uri="{BB962C8B-B14F-4D97-AF65-F5344CB8AC3E}">
        <p14:creationId xmlns:p14="http://schemas.microsoft.com/office/powerpoint/2010/main" val="3166996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6" name="Rounded Rectangle 5"/>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914400" y="273050"/>
            <a:ext cx="7772400" cy="1143000"/>
          </a:xfrm>
        </p:spPr>
        <p:txBody>
          <a:bodyPr/>
          <a:lstStyle>
            <a:lvl1pPr algn="l">
              <a:buNone/>
              <a:defRPr sz="4000" b="0"/>
            </a:lvl1pPr>
          </a:lstStyle>
          <a:p>
            <a:r>
              <a:rPr lang="en-US" smtClean="0"/>
              <a:t>Click to edit Master title style</a:t>
            </a:r>
            <a:endParaRPr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1" name="Content Placeholder 10"/>
          <p:cNvSpPr>
            <a:spLocks noGrp="1"/>
          </p:cNvSpPr>
          <p:nvPr>
            <p:ph sz="quarter" idx="1"/>
          </p:nvPr>
        </p:nvSpPr>
        <p:spPr>
          <a:xfrm>
            <a:off x="2971800" y="1600200"/>
            <a:ext cx="5715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p:txBody>
          <a:bodyPr/>
          <a:lstStyle>
            <a:lvl1pPr>
              <a:defRPr/>
            </a:lvl1pPr>
          </a:lstStyle>
          <a:p>
            <a:pPr>
              <a:defRPr/>
            </a:pPr>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fld id="{1A3B0EBF-C10A-EA4C-AE4F-FBACB9275E6A}" type="slidenum">
              <a:rPr lang="en-US"/>
              <a:pPr/>
              <a:t>‹#›</a:t>
            </a:fld>
            <a:endParaRPr lang="en-US"/>
          </a:p>
        </p:txBody>
      </p:sp>
    </p:spTree>
    <p:extLst>
      <p:ext uri="{BB962C8B-B14F-4D97-AF65-F5344CB8AC3E}">
        <p14:creationId xmlns:p14="http://schemas.microsoft.com/office/powerpoint/2010/main" val="1558733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8" name="Date Placeholder 4"/>
          <p:cNvSpPr>
            <a:spLocks noGrp="1"/>
          </p:cNvSpPr>
          <p:nvPr>
            <p:ph type="dt" sz="half" idx="10"/>
          </p:nvPr>
        </p:nvSpPr>
        <p:spPr/>
        <p:txBody>
          <a:bodyPr/>
          <a:lstStyle>
            <a:lvl1pPr>
              <a:defRPr/>
            </a:lvl1pPr>
          </a:lstStyle>
          <a:p>
            <a:pPr>
              <a:defRPr/>
            </a:pPr>
            <a:endParaRPr lang="en-US"/>
          </a:p>
        </p:txBody>
      </p:sp>
      <p:sp>
        <p:nvSpPr>
          <p:cNvPr id="9" name="Footer Placeholder 5"/>
          <p:cNvSpPr>
            <a:spLocks noGrp="1"/>
          </p:cNvSpPr>
          <p:nvPr>
            <p:ph type="ftr" sz="quarter" idx="11"/>
          </p:nvPr>
        </p:nvSpPr>
        <p:spPr>
          <a:xfrm>
            <a:off x="914400" y="6172200"/>
            <a:ext cx="3886200" cy="457200"/>
          </a:xfrm>
        </p:spPr>
        <p:txBody>
          <a:bodyPr/>
          <a:lstStyle>
            <a:lvl1pPr>
              <a:defRPr/>
            </a:lvl1pPr>
          </a:lstStyle>
          <a:p>
            <a:pPr>
              <a:defRPr/>
            </a:pPr>
            <a:endParaRPr lang="en-US"/>
          </a:p>
        </p:txBody>
      </p:sp>
      <p:sp>
        <p:nvSpPr>
          <p:cNvPr id="10" name="Slide Number Placeholder 6"/>
          <p:cNvSpPr>
            <a:spLocks noGrp="1"/>
          </p:cNvSpPr>
          <p:nvPr>
            <p:ph type="sldNum" sz="quarter" idx="12"/>
          </p:nvPr>
        </p:nvSpPr>
        <p:spPr>
          <a:xfrm>
            <a:off x="146050" y="6208713"/>
            <a:ext cx="457200" cy="457200"/>
          </a:xfrm>
        </p:spPr>
        <p:txBody>
          <a:bodyPr/>
          <a:lstStyle>
            <a:lvl1pPr>
              <a:defRPr/>
            </a:lvl1pPr>
          </a:lstStyle>
          <a:p>
            <a:fld id="{616CF528-7140-9E4C-8940-05605330E298}" type="slidenum">
              <a:rPr lang="en-US"/>
              <a:pPr/>
              <a:t>‹#›</a:t>
            </a:fld>
            <a:endParaRPr lang="en-US"/>
          </a:p>
        </p:txBody>
      </p:sp>
    </p:spTree>
    <p:extLst>
      <p:ext uri="{BB962C8B-B14F-4D97-AF65-F5344CB8AC3E}">
        <p14:creationId xmlns:p14="http://schemas.microsoft.com/office/powerpoint/2010/main" val="1964636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6BF8B09C-F918-D341-98F9-A1920211B3B2}" type="slidenum">
              <a:rPr lang="en-US"/>
              <a:pPr/>
              <a:t>‹#›</a:t>
            </a:fld>
            <a:endParaRPr lang="en-US"/>
          </a:p>
        </p:txBody>
      </p:sp>
    </p:spTree>
    <p:extLst>
      <p:ext uri="{BB962C8B-B14F-4D97-AF65-F5344CB8AC3E}">
        <p14:creationId xmlns:p14="http://schemas.microsoft.com/office/powerpoint/2010/main" val="3010837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CFED8106-E84D-A94F-8616-15C2F217CAE0}" type="slidenum">
              <a:rPr lang="en-US"/>
              <a:pPr/>
              <a:t>‹#›</a:t>
            </a:fld>
            <a:endParaRPr lang="en-US"/>
          </a:p>
        </p:txBody>
      </p:sp>
    </p:spTree>
    <p:extLst>
      <p:ext uri="{BB962C8B-B14F-4D97-AF65-F5344CB8AC3E}">
        <p14:creationId xmlns:p14="http://schemas.microsoft.com/office/powerpoint/2010/main" val="44285305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useBgFill="1">
        <p:nvSpPr>
          <p:cNvPr id="8" name="Rounded Rectangle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p>
        </p:txBody>
      </p:sp>
      <p:sp>
        <p:nvSpPr>
          <p:cNvPr id="1028" name="Title Placeholder 21"/>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91440" numCol="1" anchor="b" anchorCtr="0" compatLnSpc="1">
            <a:prstTxWarp prst="textNoShape">
              <a:avLst/>
            </a:prstTxWarp>
          </a:bodyPr>
          <a:lstStyle/>
          <a:p>
            <a:pPr lvl="0"/>
            <a:r>
              <a:rPr lang="en-US"/>
              <a:t>Click to edit Master title style</a:t>
            </a:r>
          </a:p>
        </p:txBody>
      </p:sp>
      <p:sp>
        <p:nvSpPr>
          <p:cNvPr id="1029" name="Text Placeholder 12"/>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latin typeface="Arial" pitchFamily="34" charset="0"/>
                <a:ea typeface="+mn-ea"/>
              </a:defRPr>
            </a:lvl1pPr>
          </a:lstStyle>
          <a:p>
            <a:pPr>
              <a:defRPr/>
            </a:pPr>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latin typeface="Arial" pitchFamily="34" charset="0"/>
                <a:ea typeface="+mn-ea"/>
              </a:defRPr>
            </a:lvl1pPr>
          </a:lstStyle>
          <a:p>
            <a:pPr>
              <a:defRPr/>
            </a:pPr>
            <a:endParaRPr lang="en-US"/>
          </a:p>
        </p:txBody>
      </p:sp>
      <p:sp>
        <p:nvSpPr>
          <p:cNvPr id="23" name="Slide Number Placeholder 22"/>
          <p:cNvSpPr>
            <a:spLocks noGrp="1"/>
          </p:cNvSpPr>
          <p:nvPr>
            <p:ph type="sldNum" sz="quarter" idx="4"/>
          </p:nvPr>
        </p:nvSpPr>
        <p:spPr>
          <a:xfrm>
            <a:off x="146050" y="6210300"/>
            <a:ext cx="457200" cy="457200"/>
          </a:xfrm>
          <a:prstGeom prst="ellipse">
            <a:avLst/>
          </a:prstGeom>
          <a:solidFill>
            <a:schemeClr val="accent1"/>
          </a:solidFill>
        </p:spPr>
        <p:txBody>
          <a:bodyPr vert="horz" wrap="none" lIns="0" tIns="0" rIns="0" bIns="0" numCol="1" anchor="ctr" anchorCtr="1" compatLnSpc="1">
            <a:prstTxWarp prst="textNoShape">
              <a:avLst/>
            </a:prstTxWarp>
            <a:noAutofit/>
          </a:bodyPr>
          <a:lstStyle>
            <a:lvl1pPr algn="ctr">
              <a:defRPr sz="1400">
                <a:solidFill>
                  <a:srgbClr val="FFFFFF"/>
                </a:solidFill>
                <a:latin typeface="Franklin Gothic Book" charset="0"/>
              </a:defRPr>
            </a:lvl1pPr>
          </a:lstStyle>
          <a:p>
            <a:fld id="{112D9A01-7A96-1B45-A361-FEB24991E2F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95" r:id="rId1"/>
    <p:sldLayoutId id="2147483688" r:id="rId2"/>
    <p:sldLayoutId id="2147483696" r:id="rId3"/>
    <p:sldLayoutId id="2147483689" r:id="rId4"/>
    <p:sldLayoutId id="2147483690" r:id="rId5"/>
    <p:sldLayoutId id="2147483691" r:id="rId6"/>
    <p:sldLayoutId id="2147483692" r:id="rId7"/>
    <p:sldLayoutId id="2147483697" r:id="rId8"/>
    <p:sldLayoutId id="2147483698" r:id="rId9"/>
    <p:sldLayoutId id="2147483693" r:id="rId10"/>
    <p:sldLayoutId id="2147483694" r:id="rId11"/>
  </p:sldLayoutIdLst>
  <p:txStyles>
    <p:titleStyle>
      <a:lvl1pPr algn="l" rtl="0" fontAlgn="base">
        <a:spcBef>
          <a:spcPct val="0"/>
        </a:spcBef>
        <a:spcAft>
          <a:spcPct val="0"/>
        </a:spcAft>
        <a:defRPr sz="4000" kern="1200">
          <a:solidFill>
            <a:schemeClr val="tx2"/>
          </a:solidFill>
          <a:latin typeface="+mj-lt"/>
          <a:ea typeface="ＭＳ Ｐゴシック" charset="0"/>
          <a:cs typeface="+mj-cs"/>
        </a:defRPr>
      </a:lvl1pPr>
      <a:lvl2pPr algn="l" rtl="0" fontAlgn="base">
        <a:spcBef>
          <a:spcPct val="0"/>
        </a:spcBef>
        <a:spcAft>
          <a:spcPct val="0"/>
        </a:spcAft>
        <a:defRPr sz="4000">
          <a:solidFill>
            <a:schemeClr val="tx2"/>
          </a:solidFill>
          <a:latin typeface="Franklin Gothic Book" charset="0"/>
          <a:ea typeface="ＭＳ Ｐゴシック" charset="0"/>
        </a:defRPr>
      </a:lvl2pPr>
      <a:lvl3pPr algn="l" rtl="0" fontAlgn="base">
        <a:spcBef>
          <a:spcPct val="0"/>
        </a:spcBef>
        <a:spcAft>
          <a:spcPct val="0"/>
        </a:spcAft>
        <a:defRPr sz="4000">
          <a:solidFill>
            <a:schemeClr val="tx2"/>
          </a:solidFill>
          <a:latin typeface="Franklin Gothic Book" charset="0"/>
          <a:ea typeface="ＭＳ Ｐゴシック" charset="0"/>
        </a:defRPr>
      </a:lvl3pPr>
      <a:lvl4pPr algn="l" rtl="0" fontAlgn="base">
        <a:spcBef>
          <a:spcPct val="0"/>
        </a:spcBef>
        <a:spcAft>
          <a:spcPct val="0"/>
        </a:spcAft>
        <a:defRPr sz="4000">
          <a:solidFill>
            <a:schemeClr val="tx2"/>
          </a:solidFill>
          <a:latin typeface="Franklin Gothic Book" charset="0"/>
          <a:ea typeface="ＭＳ Ｐゴシック" charset="0"/>
        </a:defRPr>
      </a:lvl4pPr>
      <a:lvl5pPr algn="l" rtl="0" fontAlgn="base">
        <a:spcBef>
          <a:spcPct val="0"/>
        </a:spcBef>
        <a:spcAft>
          <a:spcPct val="0"/>
        </a:spcAft>
        <a:defRPr sz="4000">
          <a:solidFill>
            <a:schemeClr val="tx2"/>
          </a:solidFill>
          <a:latin typeface="Franklin Gothic Book" charset="0"/>
          <a:ea typeface="ＭＳ Ｐゴシック" charset="0"/>
        </a:defRPr>
      </a:lvl5pPr>
      <a:lvl6pPr marL="457200" algn="l" rtl="0" fontAlgn="base">
        <a:spcBef>
          <a:spcPct val="0"/>
        </a:spcBef>
        <a:spcAft>
          <a:spcPct val="0"/>
        </a:spcAft>
        <a:defRPr sz="4000">
          <a:solidFill>
            <a:schemeClr val="tx2"/>
          </a:solidFill>
          <a:latin typeface="Franklin Gothic Book" charset="0"/>
          <a:ea typeface="ＭＳ Ｐゴシック" charset="0"/>
        </a:defRPr>
      </a:lvl6pPr>
      <a:lvl7pPr marL="914400" algn="l" rtl="0" fontAlgn="base">
        <a:spcBef>
          <a:spcPct val="0"/>
        </a:spcBef>
        <a:spcAft>
          <a:spcPct val="0"/>
        </a:spcAft>
        <a:defRPr sz="4000">
          <a:solidFill>
            <a:schemeClr val="tx2"/>
          </a:solidFill>
          <a:latin typeface="Franklin Gothic Book" charset="0"/>
          <a:ea typeface="ＭＳ Ｐゴシック" charset="0"/>
        </a:defRPr>
      </a:lvl7pPr>
      <a:lvl8pPr marL="1371600" algn="l" rtl="0" fontAlgn="base">
        <a:spcBef>
          <a:spcPct val="0"/>
        </a:spcBef>
        <a:spcAft>
          <a:spcPct val="0"/>
        </a:spcAft>
        <a:defRPr sz="4000">
          <a:solidFill>
            <a:schemeClr val="tx2"/>
          </a:solidFill>
          <a:latin typeface="Franklin Gothic Book" charset="0"/>
          <a:ea typeface="ＭＳ Ｐゴシック" charset="0"/>
        </a:defRPr>
      </a:lvl8pPr>
      <a:lvl9pPr marL="1828800" algn="l" rtl="0" fontAlgn="base">
        <a:spcBef>
          <a:spcPct val="0"/>
        </a:spcBef>
        <a:spcAft>
          <a:spcPct val="0"/>
        </a:spcAft>
        <a:defRPr sz="4000">
          <a:solidFill>
            <a:schemeClr val="tx2"/>
          </a:solidFill>
          <a:latin typeface="Franklin Gothic Book" charset="0"/>
          <a:ea typeface="ＭＳ Ｐゴシック" charset="0"/>
        </a:defRPr>
      </a:lvl9pPr>
    </p:titleStyle>
    <p:bodyStyle>
      <a:lvl1pPr marL="273050" indent="-273050" algn="l" rtl="0" fontAlgn="base">
        <a:spcBef>
          <a:spcPts val="575"/>
        </a:spcBef>
        <a:spcAft>
          <a:spcPct val="0"/>
        </a:spcAft>
        <a:buClr>
          <a:schemeClr val="accent1"/>
        </a:buClr>
        <a:buSzPct val="85000"/>
        <a:buFont typeface="Wingdings 2" charset="0"/>
        <a:buChar char=""/>
        <a:defRPr sz="2600" kern="1200">
          <a:solidFill>
            <a:schemeClr val="tx1"/>
          </a:solidFill>
          <a:latin typeface="+mn-lt"/>
          <a:ea typeface="ＭＳ Ｐゴシック" charset="0"/>
          <a:cs typeface="+mn-cs"/>
        </a:defRPr>
      </a:lvl1pPr>
      <a:lvl2pPr marL="547688" indent="-228600" algn="l" rtl="0" fontAlgn="base">
        <a:spcBef>
          <a:spcPts val="375"/>
        </a:spcBef>
        <a:spcAft>
          <a:spcPct val="0"/>
        </a:spcAft>
        <a:buClr>
          <a:schemeClr val="accent2"/>
        </a:buClr>
        <a:buSzPct val="85000"/>
        <a:buFont typeface="Wingdings 2" charset="0"/>
        <a:buChar char=""/>
        <a:defRPr sz="2400" kern="1200">
          <a:solidFill>
            <a:schemeClr val="tx1"/>
          </a:solidFill>
          <a:latin typeface="+mn-lt"/>
          <a:ea typeface="ＭＳ Ｐゴシック" charset="0"/>
          <a:cs typeface="+mn-cs"/>
        </a:defRPr>
      </a:lvl2pPr>
      <a:lvl3pPr marL="822325" indent="-228600" algn="l" rtl="0" fontAlgn="base">
        <a:spcBef>
          <a:spcPts val="375"/>
        </a:spcBef>
        <a:spcAft>
          <a:spcPct val="0"/>
        </a:spcAft>
        <a:buClr>
          <a:srgbClr val="F2F5F3"/>
        </a:buClr>
        <a:buSzPct val="85000"/>
        <a:buFont typeface="Wingdings 2" charset="0"/>
        <a:buChar char=""/>
        <a:defRPr sz="2000" kern="1200">
          <a:solidFill>
            <a:schemeClr val="tx1"/>
          </a:solidFill>
          <a:latin typeface="+mn-lt"/>
          <a:ea typeface="ＭＳ Ｐゴシック" charset="0"/>
          <a:cs typeface="+mn-cs"/>
        </a:defRPr>
      </a:lvl3pPr>
      <a:lvl4pPr marL="1096963" indent="-228600" algn="l" rtl="0" fontAlgn="base">
        <a:spcBef>
          <a:spcPts val="375"/>
        </a:spcBef>
        <a:spcAft>
          <a:spcPct val="0"/>
        </a:spcAft>
        <a:buClr>
          <a:srgbClr val="99987F"/>
        </a:buClr>
        <a:buSzPct val="80000"/>
        <a:buFont typeface="Wingdings 2" charset="0"/>
        <a:buChar char=""/>
        <a:defRPr sz="2000" kern="1200">
          <a:solidFill>
            <a:schemeClr val="tx1"/>
          </a:solidFill>
          <a:latin typeface="+mn-lt"/>
          <a:ea typeface="ＭＳ Ｐゴシック" charset="0"/>
          <a:cs typeface="+mn-cs"/>
        </a:defRPr>
      </a:lvl4pPr>
      <a:lvl5pPr marL="1371600" indent="-228600" algn="l" rtl="0" fontAlgn="base">
        <a:spcBef>
          <a:spcPts val="375"/>
        </a:spcBef>
        <a:spcAft>
          <a:spcPct val="0"/>
        </a:spcAft>
        <a:buClr>
          <a:srgbClr val="99987F"/>
        </a:buClr>
        <a:buChar char="o"/>
        <a:defRPr sz="2000" kern="1200">
          <a:solidFill>
            <a:schemeClr val="tx1"/>
          </a:solidFill>
          <a:latin typeface="+mn-lt"/>
          <a:ea typeface="ＭＳ Ｐゴシック" charset="0"/>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a:latin typeface="Cambria" charset="0"/>
              </a:rPr>
              <a:t>Get together with two or three students and follow these guidelines to practice analyzing a controversial issue.</a:t>
            </a:r>
          </a:p>
          <a:p>
            <a:endParaRPr lang="en-US" dirty="0"/>
          </a:p>
        </p:txBody>
      </p:sp>
      <p:sp>
        <p:nvSpPr>
          <p:cNvPr id="6146" name="Rectangle 2"/>
          <p:cNvSpPr>
            <a:spLocks noGrp="1" noChangeArrowheads="1"/>
          </p:cNvSpPr>
          <p:nvPr>
            <p:ph type="ctrTitle"/>
          </p:nvPr>
        </p:nvSpPr>
        <p:spPr/>
        <p:txBody>
          <a:bodyPr/>
          <a:lstStyle/>
          <a:p>
            <a:r>
              <a:rPr dirty="0">
                <a:solidFill>
                  <a:srgbClr val="15456E"/>
                </a:solidFill>
                <a:latin typeface="Cambria" charset="0"/>
              </a:rPr>
              <a:t>Practicing the Genre</a:t>
            </a:r>
            <a:r>
              <a:rPr dirty="0" smtClean="0">
                <a:solidFill>
                  <a:srgbClr val="15456E"/>
                </a:solidFill>
                <a:latin typeface="Cambria" charset="0"/>
              </a:rPr>
              <a:t>:</a:t>
            </a:r>
            <a:r>
              <a:rPr lang="en-US" dirty="0" smtClean="0">
                <a:solidFill>
                  <a:srgbClr val="15456E"/>
                </a:solidFill>
                <a:latin typeface="Cambria" charset="0"/>
              </a:rPr>
              <a:t/>
            </a:r>
            <a:br>
              <a:rPr lang="en-US" dirty="0" smtClean="0">
                <a:solidFill>
                  <a:srgbClr val="15456E"/>
                </a:solidFill>
                <a:latin typeface="Cambria" charset="0"/>
              </a:rPr>
            </a:br>
            <a:r>
              <a:rPr lang="en-US" dirty="0">
                <a:solidFill>
                  <a:srgbClr val="A20000"/>
                </a:solidFill>
                <a:latin typeface="Cambria" charset="0"/>
              </a:rPr>
              <a:t>Analyzing Opposing </a:t>
            </a:r>
            <a:r>
              <a:rPr lang="en-US" dirty="0" smtClean="0">
                <a:solidFill>
                  <a:srgbClr val="A20000"/>
                </a:solidFill>
                <a:latin typeface="Cambria" charset="0"/>
              </a:rPr>
              <a:t>Arguments</a:t>
            </a:r>
            <a:endParaRPr dirty="0">
              <a:solidFill>
                <a:srgbClr val="A20000"/>
              </a:solidFill>
              <a:latin typeface="Cambria" charset="0"/>
            </a:endParaRPr>
          </a:p>
        </p:txBody>
      </p:sp>
      <p:sp>
        <p:nvSpPr>
          <p:cNvPr id="2053" name="Rectangle 4"/>
          <p:cNvSpPr txBox="1">
            <a:spLocks noChangeArrowheads="1"/>
          </p:cNvSpPr>
          <p:nvPr/>
        </p:nvSpPr>
        <p:spPr bwMode="auto">
          <a:xfrm>
            <a:off x="457200" y="6096000"/>
            <a:ext cx="822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en-US" sz="1050" dirty="0">
                <a:solidFill>
                  <a:srgbClr val="15456E"/>
                </a:solidFill>
                <a:latin typeface="Verdana" pitchFamily="34" charset="0"/>
                <a:ea typeface="+mn-ea"/>
              </a:rPr>
              <a:t>Ch. 5</a:t>
            </a:r>
            <a:br>
              <a:rPr lang="en-US" sz="1050" dirty="0">
                <a:solidFill>
                  <a:srgbClr val="15456E"/>
                </a:solidFill>
                <a:latin typeface="Verdana" pitchFamily="34" charset="0"/>
                <a:ea typeface="+mn-ea"/>
              </a:rPr>
            </a:br>
            <a:r>
              <a:rPr lang="en-US" sz="1050" dirty="0" smtClean="0">
                <a:solidFill>
                  <a:srgbClr val="A20000"/>
                </a:solidFill>
                <a:latin typeface="Cambria" pitchFamily="18" charset="0"/>
                <a:ea typeface="+mn-ea"/>
              </a:rPr>
              <a:t>Analyzing and Synthesizing Opposing Arguments</a:t>
            </a:r>
            <a:endParaRPr lang="en-US" sz="1050" dirty="0">
              <a:solidFill>
                <a:srgbClr val="A20000"/>
              </a:solidFill>
              <a:latin typeface="Cambria" pitchFamily="18" charset="0"/>
              <a:ea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Grp="1" noChangeArrowheads="1"/>
          </p:cNvSpPr>
          <p:nvPr>
            <p:ph sz="quarter" idx="1"/>
          </p:nvPr>
        </p:nvSpPr>
        <p:spPr/>
        <p:txBody>
          <a:bodyPr>
            <a:normAutofit/>
          </a:bodyPr>
          <a:lstStyle/>
          <a:p>
            <a:pPr marL="609600" indent="-609600">
              <a:spcBef>
                <a:spcPts val="375"/>
              </a:spcBef>
              <a:spcAft>
                <a:spcPts val="600"/>
              </a:spcAft>
              <a:buFontTx/>
              <a:buNone/>
            </a:pPr>
            <a:r>
              <a:rPr lang="en-US" sz="2400" dirty="0" smtClean="0">
                <a:latin typeface="Cambria" charset="0"/>
              </a:rPr>
              <a:t>Explore </a:t>
            </a:r>
            <a:r>
              <a:rPr lang="en-US" sz="2400" dirty="0">
                <a:latin typeface="Cambria" charset="0"/>
              </a:rPr>
              <a:t>how people typically argue about a topic: </a:t>
            </a:r>
          </a:p>
          <a:p>
            <a:pPr lvl="1">
              <a:spcAft>
                <a:spcPts val="600"/>
              </a:spcAft>
              <a:buClr>
                <a:srgbClr val="A20000"/>
              </a:buClr>
            </a:pPr>
            <a:r>
              <a:rPr lang="en-US" sz="2200" dirty="0" smtClean="0">
                <a:latin typeface="Cambria" charset="0"/>
              </a:rPr>
              <a:t>Choose </a:t>
            </a:r>
            <a:r>
              <a:rPr lang="en-US" sz="2200" dirty="0">
                <a:latin typeface="Cambria" charset="0"/>
              </a:rPr>
              <a:t>a controversial issue with which you are all familiar. </a:t>
            </a:r>
          </a:p>
          <a:p>
            <a:pPr lvl="1">
              <a:spcAft>
                <a:spcPts val="600"/>
              </a:spcAft>
              <a:buClr>
                <a:srgbClr val="A20000"/>
              </a:buClr>
            </a:pPr>
            <a:r>
              <a:rPr lang="en-US" sz="2200" dirty="0">
                <a:latin typeface="Cambria" charset="0"/>
              </a:rPr>
              <a:t>Make a list of several pro and con arguments people use to support their opposing views of the issue you</a:t>
            </a:r>
            <a:r>
              <a:rPr lang="ja-JP" altLang="en-US" sz="2200" dirty="0">
                <a:latin typeface="Cambria" charset="0"/>
              </a:rPr>
              <a:t>’</a:t>
            </a:r>
            <a:r>
              <a:rPr lang="en-US" sz="2200" dirty="0">
                <a:latin typeface="Cambria" charset="0"/>
              </a:rPr>
              <a:t>ve chosen. </a:t>
            </a:r>
          </a:p>
          <a:p>
            <a:pPr marL="0" indent="0">
              <a:spcBef>
                <a:spcPts val="375"/>
              </a:spcBef>
              <a:spcAft>
                <a:spcPts val="600"/>
              </a:spcAft>
              <a:buNone/>
            </a:pPr>
            <a:r>
              <a:rPr lang="en-US" sz="2400" dirty="0" smtClean="0">
                <a:latin typeface="Cambria" charset="0"/>
              </a:rPr>
              <a:t>You </a:t>
            </a:r>
            <a:r>
              <a:rPr lang="en-US" sz="2400" dirty="0">
                <a:latin typeface="Cambria" charset="0"/>
              </a:rPr>
              <a:t>do not need to have an opinion on this issue yourself; you simply need to recall or guess what others have said or would say.</a:t>
            </a:r>
          </a:p>
        </p:txBody>
      </p:sp>
      <p:sp>
        <p:nvSpPr>
          <p:cNvPr id="2" name="Title 1"/>
          <p:cNvSpPr>
            <a:spLocks noGrp="1"/>
          </p:cNvSpPr>
          <p:nvPr>
            <p:ph type="title"/>
          </p:nvPr>
        </p:nvSpPr>
        <p:spPr/>
        <p:txBody>
          <a:bodyPr/>
          <a:lstStyle/>
          <a:p>
            <a:r>
              <a:rPr lang="en-US" b="1" dirty="0" smtClean="0"/>
              <a:t>Part One</a:t>
            </a:r>
            <a:endParaRPr lang="en-US"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sz="quarter" idx="1"/>
          </p:nvPr>
        </p:nvSpPr>
        <p:spPr/>
        <p:txBody>
          <a:bodyPr/>
          <a:lstStyle/>
          <a:p>
            <a:pPr>
              <a:spcBef>
                <a:spcPts val="375"/>
              </a:spcBef>
              <a:spcAft>
                <a:spcPts val="600"/>
              </a:spcAft>
              <a:buFontTx/>
              <a:buNone/>
            </a:pPr>
            <a:r>
              <a:rPr lang="en-US" sz="2400" dirty="0" smtClean="0">
                <a:latin typeface="Cambria" charset="0"/>
              </a:rPr>
              <a:t>Discuss </a:t>
            </a:r>
            <a:r>
              <a:rPr lang="en-US" sz="2400" dirty="0">
                <a:latin typeface="Cambria" charset="0"/>
              </a:rPr>
              <a:t>what you learned:</a:t>
            </a:r>
          </a:p>
          <a:p>
            <a:pPr lvl="1">
              <a:spcAft>
                <a:spcPts val="600"/>
              </a:spcAft>
              <a:buClr>
                <a:srgbClr val="A20000"/>
              </a:buClr>
            </a:pPr>
            <a:r>
              <a:rPr lang="en-US" sz="2200" dirty="0">
                <a:latin typeface="Cambria" charset="0"/>
              </a:rPr>
              <a:t>Was it easier to think of the pro or the con arguments? How did considering who benefits or whose interests are being served help you think of the opposing arguments? </a:t>
            </a:r>
          </a:p>
          <a:p>
            <a:pPr lvl="1">
              <a:spcAft>
                <a:spcPts val="600"/>
              </a:spcAft>
              <a:buClr>
                <a:srgbClr val="A20000"/>
              </a:buClr>
            </a:pPr>
            <a:r>
              <a:rPr lang="en-US" sz="2200" dirty="0" smtClean="0">
                <a:latin typeface="Cambria" charset="0"/>
              </a:rPr>
              <a:t>Look </a:t>
            </a:r>
            <a:r>
              <a:rPr lang="en-US" sz="2200" dirty="0">
                <a:latin typeface="Cambria" charset="0"/>
              </a:rPr>
              <a:t>back at the opposing arguments and try to identify the values driving them. How did you go about identifying an argument</a:t>
            </a:r>
            <a:r>
              <a:rPr lang="ja-JP" altLang="en-US" sz="2200" dirty="0">
                <a:latin typeface="Cambria" charset="0"/>
              </a:rPr>
              <a:t>’</a:t>
            </a:r>
            <a:r>
              <a:rPr lang="en-US" sz="2200" dirty="0">
                <a:latin typeface="Cambria" charset="0"/>
              </a:rPr>
              <a:t>s underlying values?</a:t>
            </a:r>
          </a:p>
        </p:txBody>
      </p:sp>
      <p:sp>
        <p:nvSpPr>
          <p:cNvPr id="2" name="Title 1"/>
          <p:cNvSpPr>
            <a:spLocks noGrp="1"/>
          </p:cNvSpPr>
          <p:nvPr>
            <p:ph type="title"/>
          </p:nvPr>
        </p:nvSpPr>
        <p:spPr/>
        <p:txBody>
          <a:bodyPr/>
          <a:lstStyle/>
          <a:p>
            <a:r>
              <a:rPr lang="en-US" b="1" dirty="0">
                <a:latin typeface="Cambria" charset="0"/>
              </a:rPr>
              <a:t>Part </a:t>
            </a:r>
            <a:r>
              <a:rPr lang="en-US" b="1" dirty="0" smtClean="0">
                <a:latin typeface="Cambria" charset="0"/>
              </a:rPr>
              <a:t>Two</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3448238666"/>
              </p:ext>
            </p:extLst>
          </p:nvPr>
        </p:nvGraphicFramePr>
        <p:xfrm>
          <a:off x="228600" y="3124200"/>
          <a:ext cx="8686800" cy="3566160"/>
        </p:xfrm>
        <a:graphic>
          <a:graphicData uri="http://schemas.openxmlformats.org/drawingml/2006/table">
            <a:tbl>
              <a:tblPr firstRow="1" firstCol="1"/>
              <a:tblGrid>
                <a:gridCol w="1133061"/>
                <a:gridCol w="3097033"/>
                <a:gridCol w="4456706"/>
              </a:tblGrid>
              <a:tr h="279850">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Genre</a:t>
                      </a:r>
                    </a:p>
                  </a:txBody>
                  <a:tcPr marR="0"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If the intended audience is . . .</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then the purpose is likely to be . . .</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81014">
                <a:tc rowSpan="3">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Summary</a:t>
                      </a:r>
                    </a:p>
                  </a:txBody>
                  <a:tcPr marR="0"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164592" marR="0" lvl="0" indent="-137160" algn="l" defTabSz="914400" rtl="0" eaLnBrk="1" fontAlgn="base" latinLnBrk="0" hangingPunct="1">
                        <a:lnSpc>
                          <a:spcPct val="100000"/>
                        </a:lnSpc>
                        <a:spcBef>
                          <a:spcPct val="0"/>
                        </a:spcBef>
                        <a:spcAft>
                          <a:spcPct val="0"/>
                        </a:spcAft>
                        <a:buClrTx/>
                        <a:buSzTx/>
                        <a:buFont typeface="Arial"/>
                        <a:buChar char="•"/>
                        <a:tabLst/>
                        <a:defRPr/>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a reader interested in the topic</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164592" marR="0" lvl="0" indent="-13716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to get a sense of what the source says</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r h="522732">
                <a:tc vMerge="1">
                  <a:txBody>
                    <a:bodyPr/>
                    <a:lstStyle/>
                    <a:p>
                      <a:endParaRPr lang="en-US"/>
                    </a:p>
                  </a:txBody>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164592" marR="0" lvl="0" indent="-137160" algn="l" defTabSz="914400" rtl="0" eaLnBrk="1" fontAlgn="base" latinLnBrk="0" hangingPunct="1">
                        <a:lnSpc>
                          <a:spcPct val="100000"/>
                        </a:lnSpc>
                        <a:spcBef>
                          <a:spcPct val="0"/>
                        </a:spcBef>
                        <a:spcAft>
                          <a:spcPct val="0"/>
                        </a:spcAft>
                        <a:buClrTx/>
                        <a:buSzTx/>
                        <a:buFont typeface="Arial"/>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a writer who has read the source him- or herself</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164592" marR="0" lvl="0" indent="-13716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to identify and record the source’s main ideas</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r h="551688">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5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endParaRP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64592" marR="0" lvl="0" indent="-137160" algn="l" defTabSz="914400" rtl="0" eaLnBrk="1" fontAlgn="base" latinLnBrk="0" hangingPunct="1">
                        <a:lnSpc>
                          <a:spcPct val="100000"/>
                        </a:lnSpc>
                        <a:spcBef>
                          <a:spcPct val="0"/>
                        </a:spcBef>
                        <a:spcAft>
                          <a:spcPct val="0"/>
                        </a:spcAft>
                        <a:buClrTx/>
                        <a:buSzTx/>
                        <a:buFont typeface="Arial"/>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an instructor who will evaluate the writer’s work</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64592" marR="0" lvl="0" indent="-13716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to demonstrate understanding by presenting a clear, concise, and accurate description of the source’s main ideas</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r h="381000">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Annotated Bibliography</a:t>
                      </a:r>
                    </a:p>
                  </a:txBody>
                  <a:tcPr marR="0"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64592" marR="0" lvl="0" indent="-137160" algn="l" defTabSz="914400" rtl="0" eaLnBrk="1" fontAlgn="base" latinLnBrk="0" hangingPunct="1">
                        <a:lnSpc>
                          <a:spcPct val="100000"/>
                        </a:lnSpc>
                        <a:spcBef>
                          <a:spcPct val="0"/>
                        </a:spcBef>
                        <a:spcAft>
                          <a:spcPct val="0"/>
                        </a:spcAft>
                        <a:buClrTx/>
                        <a:buSzTx/>
                        <a:buFont typeface="Arial"/>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a writer who is doing research</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64592" marR="0" lvl="0" indent="-13716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to make a record of sources and explore their usefulness</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r h="518174">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5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endParaRP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64592" marR="0" lvl="0" indent="-137160" algn="l" defTabSz="914400" rtl="0" eaLnBrk="1" fontAlgn="base" latinLnBrk="0" hangingPunct="1">
                        <a:lnSpc>
                          <a:spcPct val="100000"/>
                        </a:lnSpc>
                        <a:spcBef>
                          <a:spcPct val="0"/>
                        </a:spcBef>
                        <a:spcAft>
                          <a:spcPct val="0"/>
                        </a:spcAft>
                        <a:buClrTx/>
                        <a:buSzTx/>
                        <a:buFont typeface="Arial"/>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other researchers looking for</a:t>
                      </a:r>
                    </a:p>
                    <a:p>
                      <a:pPr marL="164592" marR="0" lvl="0" indent="-137160" algn="l" defTabSz="914400" rtl="0" eaLnBrk="1" fontAlgn="base" latinLnBrk="0" hangingPunct="1">
                        <a:lnSpc>
                          <a:spcPct val="100000"/>
                        </a:lnSpc>
                        <a:spcBef>
                          <a:spcPct val="0"/>
                        </a:spcBef>
                        <a:spcAft>
                          <a:spcPct val="0"/>
                        </a:spcAft>
                        <a:buClrTx/>
                        <a:buSzTx/>
                        <a:buFont typeface="Arial"/>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sources for their own project</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64592" marR="0" lvl="0" indent="-13716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to inform others about sources on the topic</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r h="838200">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5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endParaRP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64592" marR="0" lvl="0" indent="-137160" algn="l" defTabSz="914400" rtl="0" eaLnBrk="1" fontAlgn="base" latinLnBrk="0" hangingPunct="1">
                        <a:lnSpc>
                          <a:spcPct val="100000"/>
                        </a:lnSpc>
                        <a:spcBef>
                          <a:spcPct val="0"/>
                        </a:spcBef>
                        <a:spcAft>
                          <a:spcPct val="0"/>
                        </a:spcAft>
                        <a:buClrTx/>
                        <a:buSzTx/>
                        <a:buFont typeface="Arial"/>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an instructor who has assigned</a:t>
                      </a:r>
                    </a:p>
                    <a:p>
                      <a:pPr marL="164592" marR="0" lvl="0" indent="-137160" algn="l" defTabSz="914400" rtl="0" eaLnBrk="1" fontAlgn="base" latinLnBrk="0" hangingPunct="1">
                        <a:lnSpc>
                          <a:spcPct val="100000"/>
                        </a:lnSpc>
                        <a:spcBef>
                          <a:spcPct val="0"/>
                        </a:spcBef>
                        <a:spcAft>
                          <a:spcPct val="0"/>
                        </a:spcAft>
                        <a:buClrTx/>
                        <a:buSzTx/>
                        <a:buFont typeface="Arial"/>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and will evaluate the bibliography</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64592" marR="0" lvl="0" indent="-13716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to indicate which sources have been consulted and present a clear, accurate summary of the sources’ main ideas along with an analysis of how they may be used in a later writing project</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bl>
          </a:graphicData>
        </a:graphic>
      </p:graphicFrame>
      <p:sp>
        <p:nvSpPr>
          <p:cNvPr id="5122" name="Rectangle 2"/>
          <p:cNvSpPr>
            <a:spLocks noGrp="1" noChangeArrowheads="1"/>
          </p:cNvSpPr>
          <p:nvPr>
            <p:ph type="ctrTitle"/>
          </p:nvPr>
        </p:nvSpPr>
        <p:spPr/>
        <p:txBody>
          <a:bodyPr>
            <a:noAutofit/>
          </a:bodyPr>
          <a:lstStyle/>
          <a:p>
            <a:r>
              <a:rPr lang="en-US" sz="3000" dirty="0">
                <a:solidFill>
                  <a:srgbClr val="15456E"/>
                </a:solidFill>
                <a:latin typeface="Cambria" charset="0"/>
              </a:rPr>
              <a:t>Analyzing Four Genres:</a:t>
            </a:r>
            <a:br>
              <a:rPr lang="en-US" sz="3000" dirty="0">
                <a:solidFill>
                  <a:srgbClr val="15456E"/>
                </a:solidFill>
                <a:latin typeface="Cambria" charset="0"/>
              </a:rPr>
            </a:br>
            <a:r>
              <a:rPr lang="en-US" sz="3000" dirty="0">
                <a:solidFill>
                  <a:srgbClr val="A20000"/>
                </a:solidFill>
                <a:latin typeface="Cambria" charset="0"/>
              </a:rPr>
              <a:t>Determine the writer’s audience and purpose</a:t>
            </a:r>
            <a:r>
              <a:rPr lang="en-US" sz="3000" dirty="0" smtClean="0">
                <a:solidFill>
                  <a:srgbClr val="A20000"/>
                </a:solidFill>
                <a:latin typeface="Cambria" charset="0"/>
              </a:rPr>
              <a:t>.</a:t>
            </a:r>
            <a:endParaRPr lang="en-US" sz="3000" dirty="0">
              <a:solidFill>
                <a:srgbClr val="A20000"/>
              </a:solidFill>
              <a:latin typeface="Cambria"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3238154662"/>
              </p:ext>
            </p:extLst>
          </p:nvPr>
        </p:nvGraphicFramePr>
        <p:xfrm>
          <a:off x="228600" y="3451930"/>
          <a:ext cx="8686800" cy="2720270"/>
        </p:xfrm>
        <a:graphic>
          <a:graphicData uri="http://schemas.openxmlformats.org/drawingml/2006/table">
            <a:tbl>
              <a:tblPr firstRow="1" firstCol="1"/>
              <a:tblGrid>
                <a:gridCol w="1133061"/>
                <a:gridCol w="3097033"/>
                <a:gridCol w="4456706"/>
              </a:tblGrid>
              <a:tr h="279850">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Genre</a:t>
                      </a:r>
                    </a:p>
                  </a:txBody>
                  <a:tcPr marR="0"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If the intended audience is . . .</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then the purpose is likely to be . . .</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81014">
                <a:tc rowSpan="2">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Report Explaining a Controversial Topic</a:t>
                      </a:r>
                    </a:p>
                  </a:txBody>
                  <a:tcPr marR="0"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164592" marR="0" lvl="0" indent="-137160" algn="l" defTabSz="914400" rtl="0" eaLnBrk="1" fontAlgn="base" latinLnBrk="0" hangingPunct="1">
                        <a:lnSpc>
                          <a:spcPct val="100000"/>
                        </a:lnSpc>
                        <a:spcBef>
                          <a:spcPct val="0"/>
                        </a:spcBef>
                        <a:spcAft>
                          <a:spcPct val="0"/>
                        </a:spcAft>
                        <a:buClrTx/>
                        <a:buSzTx/>
                        <a:buFont typeface="Arial"/>
                        <a:buChar char="•"/>
                        <a:tabLst/>
                        <a:defRPr/>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readers who want to learn about</a:t>
                      </a:r>
                    </a:p>
                    <a:p>
                      <a:pPr marL="164592" marR="0" lvl="0" indent="-137160" algn="l" defTabSz="914400" rtl="0" eaLnBrk="1" fontAlgn="base" latinLnBrk="0" hangingPunct="1">
                        <a:lnSpc>
                          <a:spcPct val="100000"/>
                        </a:lnSpc>
                        <a:spcBef>
                          <a:spcPct val="0"/>
                        </a:spcBef>
                        <a:spcAft>
                          <a:spcPct val="0"/>
                        </a:spcAft>
                        <a:buClrTx/>
                        <a:buSzTx/>
                        <a:buFont typeface="Arial"/>
                        <a:buChar char="•"/>
                        <a:tabLst/>
                        <a:defRPr/>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the topic</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164592" marR="0" lvl="0" indent="-13716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to inform readers about the topic, explaining its significance and different points of view</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r h="522732">
                <a:tc vMerge="1">
                  <a:txBody>
                    <a:bodyPr/>
                    <a:lstStyle/>
                    <a:p>
                      <a:endParaRPr lang="en-US"/>
                    </a:p>
                  </a:txBody>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164592" marR="0" lvl="0" indent="-137160" algn="l" defTabSz="914400" rtl="0" eaLnBrk="1" fontAlgn="base" latinLnBrk="0" hangingPunct="1">
                        <a:lnSpc>
                          <a:spcPct val="100000"/>
                        </a:lnSpc>
                        <a:spcBef>
                          <a:spcPct val="0"/>
                        </a:spcBef>
                        <a:spcAft>
                          <a:spcPct val="0"/>
                        </a:spcAft>
                        <a:buClrTx/>
                        <a:buSzTx/>
                        <a:buFont typeface="Arial"/>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an instructor who has assigned</a:t>
                      </a:r>
                    </a:p>
                    <a:p>
                      <a:pPr marL="164592" marR="0" lvl="0" indent="-137160" algn="l" defTabSz="914400" rtl="0" eaLnBrk="1" fontAlgn="base" latinLnBrk="0" hangingPunct="1">
                        <a:lnSpc>
                          <a:spcPct val="100000"/>
                        </a:lnSpc>
                        <a:spcBef>
                          <a:spcPct val="0"/>
                        </a:spcBef>
                        <a:spcAft>
                          <a:spcPct val="0"/>
                        </a:spcAft>
                        <a:buClrTx/>
                        <a:buSzTx/>
                        <a:buFont typeface="Arial"/>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and will evaluate the report</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164592" marR="0" lvl="0" indent="-13716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to demonstrate understanding by explaining the topic and the different points of view clearly, accurately, and impartially</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r h="38100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Analysis of Opposing Arguments</a:t>
                      </a:r>
                    </a:p>
                  </a:txBody>
                  <a:tcPr marR="0"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64592" marR="0" lvl="0" indent="-137160" algn="l" defTabSz="914400" rtl="0" eaLnBrk="1" fontAlgn="base" latinLnBrk="0" hangingPunct="1">
                        <a:lnSpc>
                          <a:spcPct val="100000"/>
                        </a:lnSpc>
                        <a:spcBef>
                          <a:spcPct val="0"/>
                        </a:spcBef>
                        <a:spcAft>
                          <a:spcPct val="0"/>
                        </a:spcAft>
                        <a:buClrTx/>
                        <a:buSzTx/>
                        <a:buFont typeface="Arial"/>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readers familiar with the topic but not likely to have read the sources</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64592" marR="0" lvl="0" indent="-13716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to identify the crux of the disagreement and clarify the values driving the different points of view</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r h="518174">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5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endParaRP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64592" marR="0" lvl="0" indent="-137160" algn="l" defTabSz="914400" rtl="0" eaLnBrk="1" fontAlgn="base" latinLnBrk="0" hangingPunct="1">
                        <a:lnSpc>
                          <a:spcPct val="100000"/>
                        </a:lnSpc>
                        <a:spcBef>
                          <a:spcPct val="0"/>
                        </a:spcBef>
                        <a:spcAft>
                          <a:spcPct val="0"/>
                        </a:spcAft>
                        <a:buClrTx/>
                        <a:buSzTx/>
                        <a:buFont typeface="Arial"/>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an instructor who has assigned and will evaluate the analysis</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64592" marR="0" lvl="0" indent="-13716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to demonstrate understanding by presenting a clear, perceptive, impartial analysis of the values underlying the opposing arguments</a:t>
                      </a:r>
                    </a:p>
                  </a:txBody>
                  <a:tcPr marR="0"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bl>
          </a:graphicData>
        </a:graphic>
      </p:graphicFrame>
      <p:sp>
        <p:nvSpPr>
          <p:cNvPr id="5122" name="Rectangle 2"/>
          <p:cNvSpPr>
            <a:spLocks noGrp="1" noChangeArrowheads="1"/>
          </p:cNvSpPr>
          <p:nvPr>
            <p:ph type="ctrTitle"/>
          </p:nvPr>
        </p:nvSpPr>
        <p:spPr/>
        <p:txBody>
          <a:bodyPr>
            <a:noAutofit/>
          </a:bodyPr>
          <a:lstStyle/>
          <a:p>
            <a:r>
              <a:rPr lang="en-US" sz="3000" dirty="0">
                <a:solidFill>
                  <a:srgbClr val="15456E"/>
                </a:solidFill>
                <a:latin typeface="Cambria" charset="0"/>
              </a:rPr>
              <a:t>Analyzing Four Genres:</a:t>
            </a:r>
            <a:br>
              <a:rPr lang="en-US" sz="3000" dirty="0">
                <a:solidFill>
                  <a:srgbClr val="15456E"/>
                </a:solidFill>
                <a:latin typeface="Cambria" charset="0"/>
              </a:rPr>
            </a:br>
            <a:r>
              <a:rPr lang="en-US" sz="3000" dirty="0">
                <a:solidFill>
                  <a:srgbClr val="A20000"/>
                </a:solidFill>
                <a:latin typeface="Cambria" charset="0"/>
              </a:rPr>
              <a:t>Determine the writer’s audience and purpose</a:t>
            </a:r>
            <a:r>
              <a:rPr lang="en-US" sz="3000" dirty="0" smtClean="0">
                <a:solidFill>
                  <a:srgbClr val="A20000"/>
                </a:solidFill>
                <a:latin typeface="Cambria" charset="0"/>
              </a:rPr>
              <a:t>.</a:t>
            </a:r>
            <a:endParaRPr lang="en-US" sz="3000" dirty="0">
              <a:solidFill>
                <a:srgbClr val="A20000"/>
              </a:solidFill>
              <a:latin typeface="Cambria" charset="0"/>
            </a:endParaRPr>
          </a:p>
        </p:txBody>
      </p:sp>
    </p:spTree>
    <p:extLst>
      <p:ext uri="{BB962C8B-B14F-4D97-AF65-F5344CB8AC3E}">
        <p14:creationId xmlns:p14="http://schemas.microsoft.com/office/powerpoint/2010/main" val="3585206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187194122"/>
              </p:ext>
            </p:extLst>
          </p:nvPr>
        </p:nvGraphicFramePr>
        <p:xfrm>
          <a:off x="228600" y="3451930"/>
          <a:ext cx="8686800" cy="1714458"/>
        </p:xfrm>
        <a:graphic>
          <a:graphicData uri="http://schemas.openxmlformats.org/drawingml/2006/table">
            <a:tbl>
              <a:tblPr firstRow="1" firstCol="1"/>
              <a:tblGrid>
                <a:gridCol w="1219200"/>
                <a:gridCol w="1143000"/>
                <a:gridCol w="1915057"/>
                <a:gridCol w="1807913"/>
                <a:gridCol w="2601630"/>
              </a:tblGrid>
              <a:tr h="279850">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Basic Element</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Summary</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Annotated Bibliography</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Report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Comparative Analysis</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14">
                <a:tc rowSpan="2">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An Informative Explanation</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BE9FF"/>
                    </a:solidFill>
                  </a:tcPr>
                </a:tc>
                <a:tc rowSpan="2">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Analyzes the source’s main ideas</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Analyzes sources’ main ideas and usefulness</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Analyzes the topic, its significance, and disagreements</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7432"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Analyzes the opposing arguments to identify the underlying values at the crux of their disagreement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2732">
                <a:tc vMerge="1">
                  <a:txBody>
                    <a:bodyPr/>
                    <a:lstStyle/>
                    <a:p>
                      <a:endParaRPr lang="en-US"/>
                    </a:p>
                  </a:txBody>
                  <a:tcPr/>
                </a:tc>
                <a:tc vMerge="1">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164592" marR="0" lvl="0" indent="-137160" algn="l" defTabSz="914400" rtl="0" eaLnBrk="1" fontAlgn="base" latinLnBrk="0" hangingPunct="1">
                        <a:lnSpc>
                          <a:spcPct val="100000"/>
                        </a:lnSpc>
                        <a:spcBef>
                          <a:spcPct val="0"/>
                        </a:spcBef>
                        <a:spcAft>
                          <a:spcPct val="0"/>
                        </a:spcAft>
                        <a:buClrTx/>
                        <a:buSzTx/>
                        <a:buFont typeface="Arial"/>
                        <a:buChar char="•"/>
                        <a:tabLst/>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Synthesizes sources’ relationships</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Synthesizes information and points of view</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7432"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Synthesizes by comparing opposing arguments on the topic</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122" name="Rectangle 2"/>
          <p:cNvSpPr>
            <a:spLocks noGrp="1" noChangeArrowheads="1"/>
          </p:cNvSpPr>
          <p:nvPr>
            <p:ph type="ctrTitle"/>
          </p:nvPr>
        </p:nvSpPr>
        <p:spPr/>
        <p:txBody>
          <a:bodyPr>
            <a:noAutofit/>
          </a:bodyPr>
          <a:lstStyle/>
          <a:p>
            <a:r>
              <a:rPr lang="en-US" sz="3000" dirty="0">
                <a:solidFill>
                  <a:srgbClr val="15456E"/>
                </a:solidFill>
                <a:latin typeface="Cambria" charset="0"/>
              </a:rPr>
              <a:t>Analyzing Four Genres:</a:t>
            </a:r>
            <a:br>
              <a:rPr lang="en-US" sz="3000" dirty="0">
                <a:solidFill>
                  <a:srgbClr val="15456E"/>
                </a:solidFill>
                <a:latin typeface="Cambria" charset="0"/>
              </a:rPr>
            </a:br>
            <a:r>
              <a:rPr lang="en-US" sz="3000" dirty="0" smtClean="0">
                <a:solidFill>
                  <a:srgbClr val="A20000"/>
                </a:solidFill>
                <a:latin typeface="Cambria" charset="0"/>
              </a:rPr>
              <a:t>Assess the genre’s basic features.</a:t>
            </a:r>
            <a:endParaRPr lang="en-US" sz="3000" dirty="0">
              <a:solidFill>
                <a:srgbClr val="A20000"/>
              </a:solidFill>
              <a:latin typeface="Cambria" charset="0"/>
            </a:endParaRPr>
          </a:p>
        </p:txBody>
      </p:sp>
    </p:spTree>
    <p:extLst>
      <p:ext uri="{BB962C8B-B14F-4D97-AF65-F5344CB8AC3E}">
        <p14:creationId xmlns:p14="http://schemas.microsoft.com/office/powerpoint/2010/main" val="320431585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3429744455"/>
              </p:ext>
            </p:extLst>
          </p:nvPr>
        </p:nvGraphicFramePr>
        <p:xfrm>
          <a:off x="228600" y="3451930"/>
          <a:ext cx="8686800" cy="2257016"/>
        </p:xfrm>
        <a:graphic>
          <a:graphicData uri="http://schemas.openxmlformats.org/drawingml/2006/table">
            <a:tbl>
              <a:tblPr firstRow="1" firstCol="1"/>
              <a:tblGrid>
                <a:gridCol w="1219200"/>
                <a:gridCol w="1600200"/>
                <a:gridCol w="2514600"/>
                <a:gridCol w="1524000"/>
                <a:gridCol w="1828800"/>
              </a:tblGrid>
              <a:tr h="279850">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Basic Element</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Summary</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Annotated Bibliography</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Report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Comparative Analysis</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14">
                <a:tc rowSpan="3">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A Clear, Logical Organization</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E7A7"/>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Includes a thesis statement to identify the source’s main idea</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Includes topic sentences identifying the source’s main idea and how it might be used</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Includes a thesis statement and topic sentences</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7432"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2732">
                <a:tc vMerge="1">
                  <a:txBody>
                    <a:bodyPr/>
                    <a:lstStyle/>
                    <a:p>
                      <a:endParaRPr lang="en-US"/>
                    </a:p>
                  </a:txBody>
                  <a:tcPr/>
                </a:tc>
                <a:tc gridSpan="4">
                  <a:txBody>
                    <a:bodyPr/>
                    <a:lstStyle/>
                    <a:p>
                      <a:pPr marL="27432" marR="0" lvl="0" indent="0" algn="ctr" defTabSz="914400" rtl="0" eaLnBrk="1" fontAlgn="base" latinLnBrk="0" hangingPunct="1">
                        <a:lnSpc>
                          <a:spcPct val="100000"/>
                        </a:lnSpc>
                        <a:spcBef>
                          <a:spcPct val="0"/>
                        </a:spcBef>
                        <a:spcAft>
                          <a:spcPct val="0"/>
                        </a:spcAft>
                        <a:buClrTx/>
                        <a:buSzTx/>
                        <a:buFont typeface="Arial"/>
                        <a:buNone/>
                        <a:tabLst/>
                        <a:defRPr/>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Includes transitions to signal logical connections</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7432"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2732">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E7A7"/>
                    </a:solidFill>
                  </a:tcPr>
                </a:tc>
                <a:tc gridSpan="4">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May use other types of cues, such as repetition of key terms and synonyms, headings, and a forecast of subtopics</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27432"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122" name="Rectangle 2"/>
          <p:cNvSpPr>
            <a:spLocks noGrp="1" noChangeArrowheads="1"/>
          </p:cNvSpPr>
          <p:nvPr>
            <p:ph type="ctrTitle"/>
          </p:nvPr>
        </p:nvSpPr>
        <p:spPr/>
        <p:txBody>
          <a:bodyPr>
            <a:noAutofit/>
          </a:bodyPr>
          <a:lstStyle/>
          <a:p>
            <a:r>
              <a:rPr lang="en-US" sz="3000" dirty="0">
                <a:solidFill>
                  <a:srgbClr val="15456E"/>
                </a:solidFill>
                <a:latin typeface="Cambria" charset="0"/>
              </a:rPr>
              <a:t>Analyzing Four Genres:</a:t>
            </a:r>
            <a:br>
              <a:rPr lang="en-US" sz="3000" dirty="0">
                <a:solidFill>
                  <a:srgbClr val="15456E"/>
                </a:solidFill>
                <a:latin typeface="Cambria" charset="0"/>
              </a:rPr>
            </a:br>
            <a:r>
              <a:rPr lang="en-US" sz="3000" dirty="0" smtClean="0">
                <a:solidFill>
                  <a:srgbClr val="A20000"/>
                </a:solidFill>
                <a:latin typeface="Cambria" charset="0"/>
              </a:rPr>
              <a:t>Assess the genre’s basic features.</a:t>
            </a:r>
            <a:endParaRPr lang="en-US" sz="3000" dirty="0">
              <a:solidFill>
                <a:srgbClr val="A20000"/>
              </a:solidFill>
              <a:latin typeface="Cambria" charset="0"/>
            </a:endParaRPr>
          </a:p>
        </p:txBody>
      </p:sp>
    </p:spTree>
    <p:extLst>
      <p:ext uri="{BB962C8B-B14F-4D97-AF65-F5344CB8AC3E}">
        <p14:creationId xmlns:p14="http://schemas.microsoft.com/office/powerpoint/2010/main" val="397869678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3237900304"/>
              </p:ext>
            </p:extLst>
          </p:nvPr>
        </p:nvGraphicFramePr>
        <p:xfrm>
          <a:off x="228600" y="3451930"/>
          <a:ext cx="8686800" cy="1714458"/>
        </p:xfrm>
        <a:graphic>
          <a:graphicData uri="http://schemas.openxmlformats.org/drawingml/2006/table">
            <a:tbl>
              <a:tblPr firstRow="1" firstCol="1"/>
              <a:tblGrid>
                <a:gridCol w="1219200"/>
                <a:gridCol w="1752600"/>
                <a:gridCol w="2362200"/>
                <a:gridCol w="1524000"/>
                <a:gridCol w="1828800"/>
              </a:tblGrid>
              <a:tr h="279850">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Basic Element</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Summary</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Annotated Bibliography</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Report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Comparative Analysis</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14">
                <a:tc rowSpan="2">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Smooth Integration of Sources</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DEA4"/>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Includes a formal citation for each source</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Includes a formal citation for each source in works-cited list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7432"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2732">
                <a:tc vMerge="1">
                  <a:txBody>
                    <a:bodyPr/>
                    <a:lstStyle/>
                    <a:p>
                      <a:endParaRPr lang="en-US"/>
                    </a:p>
                  </a:txBody>
                  <a:tcPr/>
                </a:tc>
                <a:tc>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Uses a signal phrase to identify author’s credentials, title, and source information</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Identifies author and provides credentials in summary of each source</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Identifies author of each source, providing credentials in text in a signal phrase or identifying source in a parenthetical citation</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7432"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122" name="Rectangle 2"/>
          <p:cNvSpPr>
            <a:spLocks noGrp="1" noChangeArrowheads="1"/>
          </p:cNvSpPr>
          <p:nvPr>
            <p:ph type="ctrTitle"/>
          </p:nvPr>
        </p:nvSpPr>
        <p:spPr/>
        <p:txBody>
          <a:bodyPr>
            <a:noAutofit/>
          </a:bodyPr>
          <a:lstStyle/>
          <a:p>
            <a:r>
              <a:rPr lang="en-US" sz="3000" dirty="0">
                <a:solidFill>
                  <a:srgbClr val="15456E"/>
                </a:solidFill>
                <a:latin typeface="Cambria" charset="0"/>
              </a:rPr>
              <a:t>Analyzing Four Genres:</a:t>
            </a:r>
            <a:br>
              <a:rPr lang="en-US" sz="3000" dirty="0">
                <a:solidFill>
                  <a:srgbClr val="15456E"/>
                </a:solidFill>
                <a:latin typeface="Cambria" charset="0"/>
              </a:rPr>
            </a:br>
            <a:r>
              <a:rPr lang="en-US" sz="3000" dirty="0" smtClean="0">
                <a:solidFill>
                  <a:srgbClr val="A20000"/>
                </a:solidFill>
                <a:latin typeface="Cambria" charset="0"/>
              </a:rPr>
              <a:t>Assess the genre’s basic features.</a:t>
            </a:r>
            <a:endParaRPr lang="en-US" sz="3000" dirty="0">
              <a:solidFill>
                <a:srgbClr val="A20000"/>
              </a:solidFill>
              <a:latin typeface="Cambria" charset="0"/>
            </a:endParaRPr>
          </a:p>
        </p:txBody>
      </p:sp>
    </p:spTree>
    <p:extLst>
      <p:ext uri="{BB962C8B-B14F-4D97-AF65-F5344CB8AC3E}">
        <p14:creationId xmlns:p14="http://schemas.microsoft.com/office/powerpoint/2010/main" val="303494012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3262371368"/>
              </p:ext>
            </p:extLst>
          </p:nvPr>
        </p:nvGraphicFramePr>
        <p:xfrm>
          <a:off x="228600" y="3451930"/>
          <a:ext cx="8686800" cy="2351448"/>
        </p:xfrm>
        <a:graphic>
          <a:graphicData uri="http://schemas.openxmlformats.org/drawingml/2006/table">
            <a:tbl>
              <a:tblPr firstRow="1" firstCol="1"/>
              <a:tblGrid>
                <a:gridCol w="1219200"/>
                <a:gridCol w="1752600"/>
                <a:gridCol w="2362200"/>
                <a:gridCol w="1524000"/>
                <a:gridCol w="1828800"/>
              </a:tblGrid>
              <a:tr h="279850">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Basic Element</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Summary</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Annotated Bibliography</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Report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Comparative Analysis</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14">
                <a:tc rowSpan="4">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rPr>
                        <a:t>Appropriate Explanatory Strategies</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D6F2"/>
                    </a:solidFill>
                  </a:tcPr>
                </a:tc>
                <a:tc gridSpan="4">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Describes source’s main ideas</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7432"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1890">
                <a:tc vMerge="1">
                  <a:txBody>
                    <a:bodyPr/>
                    <a:lstStyle/>
                    <a:p>
                      <a:endParaRPr lang="en-US"/>
                    </a:p>
                  </a:txBody>
                  <a:tcPr/>
                </a:tc>
                <a:tc gridSpan="4">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Narrates source’s “moves” (for example: whether the source </a:t>
                      </a:r>
                      <a:r>
                        <a:rPr kumimoji="0" lang="en-US" altLang="en-US" sz="1350" b="0" i="1" u="none" strike="noStrike" cap="none" normalizeH="0" baseline="0" dirty="0" smtClean="0">
                          <a:ln>
                            <a:noFill/>
                          </a:ln>
                          <a:solidFill>
                            <a:schemeClr val="tx1"/>
                          </a:solidFill>
                          <a:effectLst/>
                          <a:latin typeface="Calibri"/>
                          <a:ea typeface="MS PGothic" panose="020B0600070205080204" pitchFamily="34" charset="-128"/>
                          <a:cs typeface="Calibri"/>
                        </a:rPr>
                        <a:t>argues, describes, </a:t>
                      </a: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or </a:t>
                      </a:r>
                      <a:r>
                        <a:rPr kumimoji="0" lang="en-US" altLang="en-US" sz="1350" b="0" i="1" u="none" strike="noStrike" cap="none" normalizeH="0" baseline="0" dirty="0" smtClean="0">
                          <a:ln>
                            <a:noFill/>
                          </a:ln>
                          <a:solidFill>
                            <a:schemeClr val="tx1"/>
                          </a:solidFill>
                          <a:effectLst/>
                          <a:latin typeface="Calibri"/>
                          <a:ea typeface="MS PGothic" panose="020B0600070205080204" pitchFamily="34" charset="-128"/>
                          <a:cs typeface="Calibri"/>
                        </a:rPr>
                        <a:t>contrasts</a:t>
                      </a: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7432"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2732">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D6F2"/>
                    </a:solidFill>
                  </a:tcPr>
                </a:tc>
                <a:tc>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May use a number of writing strategies, such as example, classification, and cause/effect, to help readers understand the topic</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522732">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350" b="1"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D6F2"/>
                    </a:solidFill>
                  </a:tcPr>
                </a:tc>
                <a:tc>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defRPr/>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pPr>
                      <a:endPar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27432" marR="0" lvl="0" indent="0" algn="l" defTabSz="914400" rtl="0" eaLnBrk="1" fontAlgn="base" latinLnBrk="0" hangingPunct="1">
                        <a:lnSpc>
                          <a:spcPct val="100000"/>
                        </a:lnSpc>
                        <a:spcBef>
                          <a:spcPct val="0"/>
                        </a:spcBef>
                        <a:spcAft>
                          <a:spcPct val="0"/>
                        </a:spcAft>
                        <a:buClrTx/>
                        <a:buSzTx/>
                        <a:buFont typeface="Arial"/>
                        <a:buNone/>
                        <a:tabLst/>
                      </a:pPr>
                      <a:r>
                        <a:rPr kumimoji="0" lang="en-US" altLang="en-US" sz="1350" b="0" i="0" u="none" strike="noStrike" cap="none" normalizeH="0" baseline="0" dirty="0" smtClean="0">
                          <a:ln>
                            <a:noFill/>
                          </a:ln>
                          <a:solidFill>
                            <a:schemeClr val="tx1"/>
                          </a:solidFill>
                          <a:effectLst/>
                          <a:latin typeface="Calibri"/>
                          <a:ea typeface="MS PGothic" panose="020B0600070205080204" pitchFamily="34" charset="-128"/>
                          <a:cs typeface="Calibri"/>
                        </a:rPr>
                        <a:t>May present facts or statistics visually</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bl>
          </a:graphicData>
        </a:graphic>
      </p:graphicFrame>
      <p:sp>
        <p:nvSpPr>
          <p:cNvPr id="5122" name="Rectangle 2"/>
          <p:cNvSpPr>
            <a:spLocks noGrp="1" noChangeArrowheads="1"/>
          </p:cNvSpPr>
          <p:nvPr>
            <p:ph type="ctrTitle"/>
          </p:nvPr>
        </p:nvSpPr>
        <p:spPr/>
        <p:txBody>
          <a:bodyPr>
            <a:noAutofit/>
          </a:bodyPr>
          <a:lstStyle/>
          <a:p>
            <a:r>
              <a:rPr lang="en-US" sz="3000" dirty="0">
                <a:solidFill>
                  <a:srgbClr val="15456E"/>
                </a:solidFill>
                <a:latin typeface="Cambria" charset="0"/>
              </a:rPr>
              <a:t>Analyzing Four Genres:</a:t>
            </a:r>
            <a:br>
              <a:rPr lang="en-US" sz="3000" dirty="0">
                <a:solidFill>
                  <a:srgbClr val="15456E"/>
                </a:solidFill>
                <a:latin typeface="Cambria" charset="0"/>
              </a:rPr>
            </a:br>
            <a:r>
              <a:rPr lang="en-US" sz="3000" dirty="0" smtClean="0">
                <a:solidFill>
                  <a:srgbClr val="A20000"/>
                </a:solidFill>
                <a:latin typeface="Cambria" charset="0"/>
              </a:rPr>
              <a:t>Assess the genre’s basic features.</a:t>
            </a:r>
            <a:endParaRPr lang="en-US" sz="3000" dirty="0">
              <a:solidFill>
                <a:srgbClr val="A20000"/>
              </a:solidFill>
              <a:latin typeface="Cambria" charset="0"/>
            </a:endParaRPr>
          </a:p>
        </p:txBody>
      </p:sp>
    </p:spTree>
    <p:extLst>
      <p:ext uri="{BB962C8B-B14F-4D97-AF65-F5344CB8AC3E}">
        <p14:creationId xmlns:p14="http://schemas.microsoft.com/office/powerpoint/2010/main" val="333758052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pPr>
              <a:defRPr/>
            </a:pPr>
            <a:r>
              <a:rPr lang="en-US" sz="2200" dirty="0">
                <a:latin typeface="Cambria" pitchFamily="18" charset="0"/>
              </a:rPr>
              <a:t>Your instructor may ask you to compose all or part of the following multi-stage project:</a:t>
            </a:r>
          </a:p>
          <a:p>
            <a:pPr marL="457200" indent="-457200">
              <a:buClr>
                <a:srgbClr val="A20000"/>
              </a:buClr>
              <a:buFontTx/>
              <a:buAutoNum type="arabicPeriod"/>
              <a:defRPr/>
            </a:pPr>
            <a:r>
              <a:rPr lang="en-US" sz="2000" dirty="0">
                <a:latin typeface="Cambria" pitchFamily="18" charset="0"/>
              </a:rPr>
              <a:t>Summarize one or more sources on a controversial topic.</a:t>
            </a:r>
          </a:p>
          <a:p>
            <a:pPr marL="457200" indent="-457200">
              <a:buClr>
                <a:srgbClr val="A20000"/>
              </a:buClr>
              <a:buFontTx/>
              <a:buAutoNum type="arabicPeriod"/>
              <a:defRPr/>
            </a:pPr>
            <a:r>
              <a:rPr lang="en-US" sz="2000" dirty="0">
                <a:latin typeface="Cambria" pitchFamily="18" charset="0"/>
              </a:rPr>
              <a:t>Compile an annotated bibliography on the topic.</a:t>
            </a:r>
          </a:p>
          <a:p>
            <a:pPr marL="457200" indent="-457200">
              <a:buClr>
                <a:srgbClr val="A20000"/>
              </a:buClr>
              <a:buFontTx/>
              <a:buAutoNum type="arabicPeriod"/>
              <a:defRPr/>
            </a:pPr>
            <a:r>
              <a:rPr lang="en-US" sz="2000" dirty="0">
                <a:latin typeface="Cambria" pitchFamily="18" charset="0"/>
              </a:rPr>
              <a:t>Synthesize information from the articles you have read to write an informative report introducing the topic to your audience.</a:t>
            </a:r>
          </a:p>
          <a:p>
            <a:pPr marL="457200" indent="-457200">
              <a:buClr>
                <a:srgbClr val="A20000"/>
              </a:buClr>
              <a:buFontTx/>
              <a:buAutoNum type="arabicPeriod"/>
              <a:defRPr/>
            </a:pPr>
            <a:r>
              <a:rPr lang="en-US" sz="2000" dirty="0">
                <a:latin typeface="Cambria" pitchFamily="18" charset="0"/>
              </a:rPr>
              <a:t>Analyze two (or more) articles that take conflicting positions on the topic, comparing and contrasting the values underlying the opposing positions.</a:t>
            </a:r>
          </a:p>
          <a:p>
            <a:endParaRPr lang="en-US" dirty="0"/>
          </a:p>
        </p:txBody>
      </p:sp>
      <p:sp>
        <p:nvSpPr>
          <p:cNvPr id="2" name="Title 1"/>
          <p:cNvSpPr>
            <a:spLocks noGrp="1"/>
          </p:cNvSpPr>
          <p:nvPr>
            <p:ph type="ctrTitle"/>
          </p:nvPr>
        </p:nvSpPr>
        <p:spPr/>
        <p:txBody>
          <a:bodyPr/>
          <a:lstStyle/>
          <a:p>
            <a:r>
              <a:rPr lang="en-US" dirty="0">
                <a:solidFill>
                  <a:srgbClr val="1F64A1"/>
                </a:solidFill>
                <a:latin typeface="Cambria" charset="0"/>
              </a:rPr>
              <a:t>Guide to Writing:</a:t>
            </a:r>
            <a:br>
              <a:rPr lang="en-US" dirty="0">
                <a:solidFill>
                  <a:srgbClr val="1F64A1"/>
                </a:solidFill>
                <a:latin typeface="Cambria" charset="0"/>
              </a:rPr>
            </a:br>
            <a:r>
              <a:rPr lang="en-US" dirty="0">
                <a:solidFill>
                  <a:srgbClr val="C00000"/>
                </a:solidFill>
                <a:latin typeface="Cambria" charset="0"/>
              </a:rPr>
              <a:t>The Writing </a:t>
            </a:r>
            <a:r>
              <a:rPr lang="en-US" dirty="0" smtClean="0">
                <a:solidFill>
                  <a:srgbClr val="C00000"/>
                </a:solidFill>
                <a:latin typeface="Cambria" charset="0"/>
              </a:rPr>
              <a:t>Assignment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354017359"/>
              </p:ext>
            </p:extLst>
          </p:nvPr>
        </p:nvGraphicFramePr>
        <p:xfrm>
          <a:off x="304800" y="1752600"/>
          <a:ext cx="8534400" cy="4770078"/>
        </p:xfrm>
        <a:graphic>
          <a:graphicData uri="http://schemas.openxmlformats.org/drawingml/2006/table">
            <a:tbl>
              <a:tblPr firstRow="1" firstCol="1"/>
              <a:tblGrid>
                <a:gridCol w="1738313"/>
                <a:gridCol w="1957387"/>
                <a:gridCol w="4838700"/>
              </a:tblGrid>
              <a:tr h="365707">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Basic Feature</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Ask Yourself . . .</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Take a Look at . . .</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234454">
                <a:tc rowSpan="3">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An Informative Explanation</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E9FF"/>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How do I find a topic to write about?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Practicing a Genre: Analyzing Opposing Arguments (p. 172)</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Choose a controversial topic to write about. (pp. 195–96)</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Test Your Choice: Choosing a Topic (pp. 196–97)</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Conduct research to find sources. (p. 197)</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19200">
                <a:tc vMerge="1">
                  <a:txBody>
                    <a:bodyPr/>
                    <a:lstStyle/>
                    <a:p>
                      <a:endParaRPr lang="en-US"/>
                    </a:p>
                  </a:txBody>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How can I summarize my sources?</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Assess the genre’s basic features: An informative explanation. (pp. 175–76)</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Summary: “A Moral Market” (Maya Gomez) (p. 178)</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Summarize sources and annotate your working bibliography. (pp. 197–99)</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95400">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endParaRP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E9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How do I annotate sources for an annotated bibliography?</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Annotated Bibliography: Compensating Kidney Donors (Maya Gomez) (pp. 179–81)</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Summarize sources and annotate your working bibliography. (pp. 197–200)</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0499" name="Title 2"/>
          <p:cNvSpPr>
            <a:spLocks noGrp="1"/>
          </p:cNvSpPr>
          <p:nvPr>
            <p:ph type="title"/>
          </p:nvPr>
        </p:nvSpPr>
        <p:spPr>
          <a:xfrm>
            <a:off x="914400" y="914400"/>
            <a:ext cx="7772400" cy="609600"/>
          </a:xfrm>
        </p:spPr>
        <p:txBody>
          <a:bodyPr/>
          <a:lstStyle/>
          <a:p>
            <a:pPr eaLnBrk="1" hangingPunct="1">
              <a:spcBef>
                <a:spcPct val="20000"/>
              </a:spcBef>
            </a:pPr>
            <a:r>
              <a:rPr lang="en-US" altLang="en-US" dirty="0" smtClean="0">
                <a:latin typeface="Cambria" panose="02040503050406030204" pitchFamily="18" charset="0"/>
              </a:rPr>
              <a:t>Starting Points: </a:t>
            </a:r>
            <a:r>
              <a:rPr lang="en-US" dirty="0">
                <a:latin typeface="Cambria" charset="0"/>
              </a:rPr>
              <a:t>Analyzing &amp; Synthesizing Opposing Arguments</a:t>
            </a:r>
            <a:endParaRPr lang="en-US" altLang="en-US" dirty="0" smtClean="0">
              <a:latin typeface="Cambria" panose="02040503050406030204" pitchFamily="18" charset="0"/>
            </a:endParaRPr>
          </a:p>
        </p:txBody>
      </p:sp>
    </p:spTree>
    <p:extLst>
      <p:ext uri="{BB962C8B-B14F-4D97-AF65-F5344CB8AC3E}">
        <p14:creationId xmlns:p14="http://schemas.microsoft.com/office/powerpoint/2010/main" val="352831635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2722794980"/>
              </p:ext>
            </p:extLst>
          </p:nvPr>
        </p:nvGraphicFramePr>
        <p:xfrm>
          <a:off x="304800" y="1752600"/>
          <a:ext cx="8534400" cy="4754813"/>
        </p:xfrm>
        <a:graphic>
          <a:graphicData uri="http://schemas.openxmlformats.org/drawingml/2006/table">
            <a:tbl>
              <a:tblPr firstRow="1" firstCol="1"/>
              <a:tblGrid>
                <a:gridCol w="1738313"/>
                <a:gridCol w="1843087"/>
                <a:gridCol w="4953000"/>
              </a:tblGrid>
              <a:tr h="365707">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Basic Feature</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Ask Yourself . . .</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Take a Look at . . .</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005854">
                <a:tc rowSpan="3">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An Informative Explanation</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E9FF"/>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How can I cite my sources properly?</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5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Chapter 24, Citing and Documenting Sources in MLA Style (pp. 644–73)</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5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Chapter 25, Citing and Documenting Sources in APA Style (pp. 674–84)</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19200">
                <a:tc vMerge="1">
                  <a:txBody>
                    <a:bodyPr/>
                    <a:lstStyle/>
                    <a:p>
                      <a:endParaRPr lang="en-US"/>
                    </a:p>
                  </a:txBody>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How do I interest my audience?</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5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Determine the writer’s purpose and audience. (pp. 173–74)</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5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Remix: Remixing Information from Your Report or Analysis (p. 192)</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5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Test Your Choice: Choosing a Topic (pp. 196–97)</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5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Analyze your audience. (p. 200)</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95400">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endParaRP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E9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How can I focus my explanation?</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5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Brainstorm subtopics for a report. (pp. 200–1)</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5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Choose opposing argument essays to analyze. (p. 201)</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5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Synthesize sources for a report or analysis. (pp. 201–2)</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5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Analyze and compare the opposing argument essays. (pp. 202–3)</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5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Draft a working thesis for your report or analysis. (p. 204)</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5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Test Your Choice: Evaluating Your Analysis (p. 204)</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0499" name="Title 2"/>
          <p:cNvSpPr>
            <a:spLocks noGrp="1"/>
          </p:cNvSpPr>
          <p:nvPr>
            <p:ph type="title"/>
          </p:nvPr>
        </p:nvSpPr>
        <p:spPr>
          <a:xfrm>
            <a:off x="914400" y="914400"/>
            <a:ext cx="7772400" cy="609600"/>
          </a:xfrm>
        </p:spPr>
        <p:txBody>
          <a:bodyPr/>
          <a:lstStyle/>
          <a:p>
            <a:pPr eaLnBrk="1" hangingPunct="1">
              <a:spcBef>
                <a:spcPct val="20000"/>
              </a:spcBef>
            </a:pPr>
            <a:r>
              <a:rPr lang="en-US" altLang="en-US" dirty="0" smtClean="0">
                <a:latin typeface="Cambria" panose="02040503050406030204" pitchFamily="18" charset="0"/>
              </a:rPr>
              <a:t>Starting Points: </a:t>
            </a:r>
            <a:r>
              <a:rPr lang="en-US" dirty="0">
                <a:latin typeface="Cambria" charset="0"/>
              </a:rPr>
              <a:t>Analyzing &amp; Synthesizing Opposing Arguments</a:t>
            </a:r>
            <a:endParaRPr lang="en-US" altLang="en-US" dirty="0" smtClean="0">
              <a:latin typeface="Cambria" panose="02040503050406030204" pitchFamily="18" charset="0"/>
            </a:endParaRPr>
          </a:p>
        </p:txBody>
      </p:sp>
    </p:spTree>
    <p:extLst>
      <p:ext uri="{BB962C8B-B14F-4D97-AF65-F5344CB8AC3E}">
        <p14:creationId xmlns:p14="http://schemas.microsoft.com/office/powerpoint/2010/main" val="27357229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1699826637"/>
              </p:ext>
            </p:extLst>
          </p:nvPr>
        </p:nvGraphicFramePr>
        <p:xfrm>
          <a:off x="304800" y="1752600"/>
          <a:ext cx="8534400" cy="3627091"/>
        </p:xfrm>
        <a:graphic>
          <a:graphicData uri="http://schemas.openxmlformats.org/drawingml/2006/table">
            <a:tbl>
              <a:tblPr firstRow="1" firstCol="1"/>
              <a:tblGrid>
                <a:gridCol w="1738313"/>
                <a:gridCol w="1957387"/>
                <a:gridCol w="4838700"/>
              </a:tblGrid>
              <a:tr h="365707">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Basic Feature</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Ask Yourself . . .</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Take a Look at . . .</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234454">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 Clear, Logical Organization</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9E7A7"/>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How do I organize a report or analysis?</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Assess the genre’s basic features: A clear, logical organization. (p. 176)</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Brainstorm subtopics for a report. (pp. 200–1)</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Synthesize sources for a report or analysis. (pp. 201–2)</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Analyze and compare the opposing argument essays. (pp. 202-3)</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Test Your Choice: Evaluating Your Analysis (p. 204)</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Draft a working thesis for your report or analysis. (p. 204)</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Create an outline to organize your report or analysis effectively for your readers. (p. 205)</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0499" name="Title 2"/>
          <p:cNvSpPr>
            <a:spLocks noGrp="1"/>
          </p:cNvSpPr>
          <p:nvPr>
            <p:ph type="title"/>
          </p:nvPr>
        </p:nvSpPr>
        <p:spPr>
          <a:xfrm>
            <a:off x="914400" y="914400"/>
            <a:ext cx="7772400" cy="609600"/>
          </a:xfrm>
        </p:spPr>
        <p:txBody>
          <a:bodyPr/>
          <a:lstStyle/>
          <a:p>
            <a:pPr eaLnBrk="1" hangingPunct="1">
              <a:spcBef>
                <a:spcPct val="20000"/>
              </a:spcBef>
            </a:pPr>
            <a:r>
              <a:rPr lang="en-US" altLang="en-US" dirty="0" smtClean="0">
                <a:latin typeface="Cambria" panose="02040503050406030204" pitchFamily="18" charset="0"/>
              </a:rPr>
              <a:t>Starting Points: </a:t>
            </a:r>
            <a:r>
              <a:rPr lang="en-US" dirty="0">
                <a:latin typeface="Cambria" charset="0"/>
              </a:rPr>
              <a:t>Analyzing &amp; Synthesizing Opposing Arguments</a:t>
            </a:r>
            <a:endParaRPr lang="en-US" altLang="en-US" dirty="0" smtClean="0">
              <a:latin typeface="Cambria" panose="02040503050406030204" pitchFamily="18" charset="0"/>
            </a:endParaRPr>
          </a:p>
        </p:txBody>
      </p:sp>
    </p:spTree>
    <p:extLst>
      <p:ext uri="{BB962C8B-B14F-4D97-AF65-F5344CB8AC3E}">
        <p14:creationId xmlns:p14="http://schemas.microsoft.com/office/powerpoint/2010/main" val="162708121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1434728623"/>
              </p:ext>
            </p:extLst>
          </p:nvPr>
        </p:nvGraphicFramePr>
        <p:xfrm>
          <a:off x="304800" y="1752600"/>
          <a:ext cx="8534400" cy="3230838"/>
        </p:xfrm>
        <a:graphic>
          <a:graphicData uri="http://schemas.openxmlformats.org/drawingml/2006/table">
            <a:tbl>
              <a:tblPr firstRow="1" firstCol="1"/>
              <a:tblGrid>
                <a:gridCol w="1738313"/>
                <a:gridCol w="1957387"/>
                <a:gridCol w="4838700"/>
              </a:tblGrid>
              <a:tr h="365707">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Basic Feature</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Ask Yourself . . .</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Take a Look at . . .</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234454">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Smooth Integration of Sources</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DEA4"/>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How do I integrate sources?</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285750" indent="-28575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Assess the genre’s basic features: Smooth integration of sources. (pp. 176–77)</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Summarize sources and annotate your working bibliography. (pp. 197–200)</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Develop your report or analysis. (p. 206)</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3445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Appropriate Explanatory Strategies</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D6F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What kinds of explanatory strategies are appropriate in a report and an analysis?</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Assess the genre’s basic features: Appropriate explanatory strategies. (p. 177)</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Use visuals or multimedia illustrations to enhance your explanation. (p. 208)</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Draft your report or analysis. (p. 209)</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0499" name="Title 2"/>
          <p:cNvSpPr>
            <a:spLocks noGrp="1"/>
          </p:cNvSpPr>
          <p:nvPr>
            <p:ph type="title"/>
          </p:nvPr>
        </p:nvSpPr>
        <p:spPr>
          <a:xfrm>
            <a:off x="914400" y="914400"/>
            <a:ext cx="7772400" cy="609600"/>
          </a:xfrm>
        </p:spPr>
        <p:txBody>
          <a:bodyPr/>
          <a:lstStyle/>
          <a:p>
            <a:pPr eaLnBrk="1" hangingPunct="1">
              <a:spcBef>
                <a:spcPct val="20000"/>
              </a:spcBef>
            </a:pPr>
            <a:r>
              <a:rPr lang="en-US" altLang="en-US" dirty="0" smtClean="0">
                <a:latin typeface="Cambria" panose="02040503050406030204" pitchFamily="18" charset="0"/>
              </a:rPr>
              <a:t>Starting Points: </a:t>
            </a:r>
            <a:r>
              <a:rPr lang="en-US" dirty="0">
                <a:latin typeface="Cambria" charset="0"/>
              </a:rPr>
              <a:t>Analyzing &amp; Synthesizing Opposing Arguments</a:t>
            </a:r>
            <a:endParaRPr lang="en-US" altLang="en-US" dirty="0" smtClean="0">
              <a:latin typeface="Cambria" panose="02040503050406030204" pitchFamily="18" charset="0"/>
            </a:endParaRPr>
          </a:p>
        </p:txBody>
      </p:sp>
    </p:spTree>
    <p:extLst>
      <p:ext uri="{BB962C8B-B14F-4D97-AF65-F5344CB8AC3E}">
        <p14:creationId xmlns:p14="http://schemas.microsoft.com/office/powerpoint/2010/main" val="284860906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a:spLocks noGrp="1" noChangeArrowheads="1"/>
          </p:cNvSpPr>
          <p:nvPr>
            <p:ph type="subTitle" idx="1"/>
          </p:nvPr>
        </p:nvSpPr>
        <p:spPr/>
        <p:txBody>
          <a:bodyPr>
            <a:normAutofit/>
          </a:bodyPr>
          <a:lstStyle/>
          <a:p>
            <a:pPr eaLnBrk="1" hangingPunct="1"/>
            <a:r>
              <a:rPr lang="en-US" dirty="0">
                <a:latin typeface="Cambria" charset="0"/>
              </a:rPr>
              <a:t>Complete the activities in this section to choose a topic and find sources, compose summaries and commentaries for an annotated bibliography, write clear and in-depth report on the topic, and compose a thoughtful analysis. Refer to these sections throughout your writing and revision processes.</a:t>
            </a:r>
          </a:p>
        </p:txBody>
      </p:sp>
      <p:sp>
        <p:nvSpPr>
          <p:cNvPr id="20484" name="Rectangle 2"/>
          <p:cNvSpPr>
            <a:spLocks noGrp="1" noChangeArrowheads="1"/>
          </p:cNvSpPr>
          <p:nvPr>
            <p:ph type="ctrTitle"/>
          </p:nvPr>
        </p:nvSpPr>
        <p:spPr/>
        <p:txBody>
          <a:bodyPr/>
          <a:lstStyle/>
          <a:p>
            <a:r>
              <a:rPr sz="3000" dirty="0">
                <a:solidFill>
                  <a:srgbClr val="15456E"/>
                </a:solidFill>
                <a:latin typeface="Cambria" charset="0"/>
              </a:rPr>
              <a:t>Guide to Writing</a:t>
            </a:r>
            <a:r>
              <a:rPr sz="3000" dirty="0" smtClean="0">
                <a:solidFill>
                  <a:srgbClr val="15456E"/>
                </a:solidFill>
                <a:latin typeface="Cambria" charset="0"/>
              </a:rPr>
              <a:t>:</a:t>
            </a:r>
            <a:r>
              <a:rPr lang="en-US" sz="3000" dirty="0" smtClean="0">
                <a:solidFill>
                  <a:srgbClr val="15456E"/>
                </a:solidFill>
                <a:latin typeface="Cambria" charset="0"/>
              </a:rPr>
              <a:t/>
            </a:r>
            <a:br>
              <a:rPr lang="en-US" sz="3000" dirty="0" smtClean="0">
                <a:solidFill>
                  <a:srgbClr val="15456E"/>
                </a:solidFill>
                <a:latin typeface="Cambria" charset="0"/>
              </a:rPr>
            </a:br>
            <a:r>
              <a:rPr lang="en-US" sz="3000" dirty="0">
                <a:solidFill>
                  <a:srgbClr val="A20000"/>
                </a:solidFill>
                <a:latin typeface="Cambria" pitchFamily="18" charset="0"/>
              </a:rPr>
              <a:t>Writing a Draft: Invention, Research, Planning, and </a:t>
            </a:r>
            <a:r>
              <a:rPr lang="en-US" sz="3000" dirty="0" smtClean="0">
                <a:solidFill>
                  <a:srgbClr val="A20000"/>
                </a:solidFill>
                <a:latin typeface="Cambria" pitchFamily="18" charset="0"/>
              </a:rPr>
              <a:t>Composing</a:t>
            </a:r>
            <a:endParaRPr sz="3000" dirty="0">
              <a:solidFill>
                <a:srgbClr val="A20000"/>
              </a:solidFill>
              <a:latin typeface="Cambria"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40080" y="2057400"/>
            <a:ext cx="7970520" cy="4416552"/>
          </a:xfrm>
        </p:spPr>
        <p:txBody>
          <a:bodyPr/>
          <a:lstStyle/>
          <a:p>
            <a:pPr marL="0" indent="0" eaLnBrk="1" hangingPunct="1">
              <a:spcAft>
                <a:spcPts val="600"/>
              </a:spcAft>
              <a:buNone/>
            </a:pPr>
            <a:r>
              <a:rPr lang="en-US" sz="2400" dirty="0">
                <a:latin typeface="Cambria" charset="0"/>
              </a:rPr>
              <a:t>Select a topic that </a:t>
            </a:r>
          </a:p>
          <a:p>
            <a:pPr lvl="1">
              <a:spcAft>
                <a:spcPts val="600"/>
              </a:spcAft>
              <a:buClr>
                <a:srgbClr val="A20000"/>
              </a:buClr>
            </a:pPr>
            <a:r>
              <a:rPr lang="en-US" sz="2200" dirty="0">
                <a:latin typeface="Cambria" charset="0"/>
              </a:rPr>
              <a:t>Is </a:t>
            </a:r>
            <a:r>
              <a:rPr lang="en-US" sz="2200" dirty="0" smtClean="0">
                <a:latin typeface="Cambria" charset="0"/>
              </a:rPr>
              <a:t>controversial </a:t>
            </a:r>
            <a:r>
              <a:rPr lang="en-US" sz="2200" dirty="0">
                <a:latin typeface="Cambria" charset="0"/>
              </a:rPr>
              <a:t>(one that reasonable people </a:t>
            </a:r>
            <a:r>
              <a:rPr lang="en-US" sz="2200" dirty="0" smtClean="0">
                <a:latin typeface="Cambria" charset="0"/>
              </a:rPr>
              <a:t>would disagree </a:t>
            </a:r>
            <a:r>
              <a:rPr lang="en-US" sz="2200" dirty="0" smtClean="0">
                <a:latin typeface="Cambria" charset="0"/>
              </a:rPr>
              <a:t>about</a:t>
            </a:r>
            <a:r>
              <a:rPr lang="en-US" sz="2200" dirty="0">
                <a:latin typeface="Cambria" charset="0"/>
              </a:rPr>
              <a:t>);</a:t>
            </a:r>
          </a:p>
          <a:p>
            <a:pPr lvl="1">
              <a:spcAft>
                <a:spcPts val="600"/>
              </a:spcAft>
              <a:buClr>
                <a:srgbClr val="A20000"/>
              </a:buClr>
            </a:pPr>
            <a:r>
              <a:rPr lang="en-US" sz="2200" dirty="0">
                <a:latin typeface="Cambria" charset="0"/>
              </a:rPr>
              <a:t>You can write about impartially and fairly;</a:t>
            </a:r>
          </a:p>
          <a:p>
            <a:pPr lvl="1">
              <a:spcAft>
                <a:spcPts val="600"/>
              </a:spcAft>
              <a:buClr>
                <a:srgbClr val="A20000"/>
              </a:buClr>
            </a:pPr>
            <a:r>
              <a:rPr lang="en-US" sz="2200" dirty="0">
                <a:latin typeface="Cambria" charset="0"/>
              </a:rPr>
              <a:t>You can research in the time allotted;</a:t>
            </a:r>
          </a:p>
          <a:p>
            <a:pPr lvl="1">
              <a:spcAft>
                <a:spcPts val="600"/>
              </a:spcAft>
              <a:buClr>
                <a:srgbClr val="A20000"/>
              </a:buClr>
            </a:pPr>
            <a:r>
              <a:rPr lang="en-US" sz="2200" dirty="0">
                <a:latin typeface="Cambria" charset="0"/>
              </a:rPr>
              <a:t>Is likely to interest you and your readers.</a:t>
            </a:r>
          </a:p>
          <a:p>
            <a:pPr eaLnBrk="1" hangingPunct="1"/>
            <a:endParaRPr lang="en-US" sz="1000" dirty="0">
              <a:latin typeface="Cambria" charset="0"/>
            </a:endParaRPr>
          </a:p>
          <a:p>
            <a:pPr marL="0" indent="0" eaLnBrk="1" hangingPunct="1">
              <a:buNone/>
            </a:pPr>
            <a:r>
              <a:rPr lang="en-US" sz="2200" dirty="0">
                <a:latin typeface="Cambria" charset="0"/>
              </a:rPr>
              <a:t>To find a topic, you might search op-ed articles in newspapers and blogs, survey Web sites such as </a:t>
            </a:r>
            <a:r>
              <a:rPr lang="en-US" sz="2200" dirty="0" err="1">
                <a:latin typeface="Cambria" charset="0"/>
              </a:rPr>
              <a:t>porcon.org</a:t>
            </a:r>
            <a:r>
              <a:rPr lang="en-US" sz="2200" dirty="0">
                <a:latin typeface="Cambria" charset="0"/>
              </a:rPr>
              <a:t> or </a:t>
            </a:r>
            <a:r>
              <a:rPr lang="en-US" sz="2200" dirty="0" err="1">
                <a:latin typeface="Cambria" charset="0"/>
              </a:rPr>
              <a:t>controversialissues.org</a:t>
            </a:r>
            <a:r>
              <a:rPr lang="en-US" sz="2200" dirty="0">
                <a:latin typeface="Cambria" charset="0"/>
              </a:rPr>
              <a:t>, revising the topic you discussed in the Practicing the Genre activity, or glance at the reading selections in Chapters 6-9.</a:t>
            </a:r>
          </a:p>
          <a:p>
            <a:endParaRPr lang="en-US" dirty="0"/>
          </a:p>
        </p:txBody>
      </p:sp>
      <p:sp>
        <p:nvSpPr>
          <p:cNvPr id="2" name="Title 1"/>
          <p:cNvSpPr>
            <a:spLocks noGrp="1"/>
          </p:cNvSpPr>
          <p:nvPr>
            <p:ph type="title"/>
          </p:nvPr>
        </p:nvSpPr>
        <p:spPr/>
        <p:txBody>
          <a:bodyPr/>
          <a:lstStyle/>
          <a:p>
            <a:r>
              <a:rPr lang="en-US" dirty="0">
                <a:latin typeface="Cambria" charset="0"/>
              </a:rPr>
              <a:t>Choose controversial topic to write about</a:t>
            </a:r>
            <a:r>
              <a:rPr lang="en-US" dirty="0" smtClean="0">
                <a:latin typeface="Cambria" charset="0"/>
              </a:rPr>
              <a:t>.</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383406527"/>
              </p:ext>
            </p:extLst>
          </p:nvPr>
        </p:nvGraphicFramePr>
        <p:xfrm>
          <a:off x="457200" y="1295400"/>
          <a:ext cx="7848600" cy="3048000"/>
        </p:xfrm>
        <a:graphic>
          <a:graphicData uri="http://schemas.openxmlformats.org/drawingml/2006/table">
            <a:tbl>
              <a:tblPr firstRow="1" firstCol="1"/>
              <a:tblGrid>
                <a:gridCol w="7848600"/>
              </a:tblGrid>
              <a:tr h="371475">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6000"/>
                          </a:solidFill>
                          <a:effectLst/>
                          <a:latin typeface="Verdana" panose="020B0604030504040204" pitchFamily="34" charset="0"/>
                          <a:ea typeface="MS PGothic" panose="020B0600070205080204" pitchFamily="34" charset="-128"/>
                        </a:rPr>
                        <a:t>Test Your Topic</a:t>
                      </a:r>
                    </a:p>
                  </a:txBody>
                  <a:tcPr horzOverflow="overflow">
                    <a:lnL>
                      <a:noFill/>
                    </a:lnL>
                    <a:lnR>
                      <a:noFill/>
                    </a:lnR>
                    <a:lnT>
                      <a:noFill/>
                    </a:lnT>
                    <a:lnB>
                      <a:noFill/>
                    </a:lnB>
                    <a:lnTlToBr>
                      <a:noFill/>
                    </a:lnTlToBr>
                    <a:lnBlToTr>
                      <a:noFill/>
                    </a:lnBlToTr>
                    <a:solidFill>
                      <a:schemeClr val="bg1"/>
                    </a:solidFill>
                  </a:tcPr>
                </a:tc>
              </a:tr>
              <a:tr h="371475">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Cambria" panose="02040503050406030204" pitchFamily="18" charset="0"/>
                          <a:ea typeface="MS PGothic" panose="020B0600070205080204" pitchFamily="34" charset="-128"/>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Cambria" panose="02040503050406030204" pitchFamily="18" charset="0"/>
                          <a:ea typeface="MS PGothic" panose="020B0600070205080204" pitchFamily="34" charset="-128"/>
                        </a:rPr>
                        <a:t>Choosing a Topic</a:t>
                      </a:r>
                    </a:p>
                  </a:txBody>
                  <a:tcPr horzOverflow="overflow">
                    <a:lnL>
                      <a:noFill/>
                    </a:lnL>
                    <a:lnR>
                      <a:noFill/>
                    </a:lnR>
                    <a:lnT>
                      <a:noFill/>
                    </a:lnT>
                    <a:lnB>
                      <a:noFill/>
                    </a:lnB>
                    <a:lnTlToBr>
                      <a:noFill/>
                    </a:lnTlToBr>
                    <a:lnBlToTr>
                      <a:noFill/>
                    </a:lnBlToTr>
                    <a:solidFill>
                      <a:srgbClr val="FBFCFB"/>
                    </a:solidFill>
                  </a:tcPr>
                </a:tc>
              </a:tr>
              <a:tr h="371475">
                <a:tc>
                  <a:txBody>
                    <a:bodyPr/>
                    <a:lstStyle>
                      <a:lvl1pPr marL="342900" indent="-34290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742950" marR="0" lvl="1" indent="-285750" algn="l" defTabSz="914400" rtl="0" eaLnBrk="1" fontAlgn="base" latinLnBrk="0" hangingPunct="1">
                        <a:lnSpc>
                          <a:spcPct val="100000"/>
                        </a:lnSpc>
                        <a:spcBef>
                          <a:spcPct val="0"/>
                        </a:spcBef>
                        <a:spcAft>
                          <a:spcPts val="1200"/>
                        </a:spcAft>
                        <a:buClr>
                          <a:srgbClr val="800000"/>
                        </a:buClr>
                        <a:buSzTx/>
                        <a:buFont typeface="Arial" panose="020B0604020202020204" pitchFamily="34" charset="0"/>
                        <a:buChar char="•"/>
                        <a:tabLst/>
                      </a:pPr>
                      <a:r>
                        <a:rPr kumimoji="0" lang="en-US" altLang="en-US" sz="1800" b="0" i="0" u="none" strike="noStrike" cap="none" normalizeH="0" baseline="0" dirty="0" smtClean="0">
                          <a:ln>
                            <a:noFill/>
                          </a:ln>
                          <a:solidFill>
                            <a:srgbClr val="000000"/>
                          </a:solidFill>
                          <a:effectLst/>
                          <a:latin typeface="Cambria" panose="02040503050406030204" pitchFamily="18" charset="0"/>
                          <a:ea typeface="MS PGothic" panose="020B0600070205080204" pitchFamily="34" charset="-128"/>
                        </a:rPr>
                        <a:t>Ask yourself what you already know and think about the topic, and what your readers are likely to know. Is it important enough to justify spending time thinking about it? Will readers be open to it?</a:t>
                      </a:r>
                    </a:p>
                    <a:p>
                      <a:pPr marL="742950" marR="0" lvl="1" indent="-285750" algn="l" defTabSz="914400" rtl="0" eaLnBrk="1" fontAlgn="base" latinLnBrk="0" hangingPunct="1">
                        <a:lnSpc>
                          <a:spcPct val="100000"/>
                        </a:lnSpc>
                        <a:spcBef>
                          <a:spcPct val="0"/>
                        </a:spcBef>
                        <a:spcAft>
                          <a:spcPts val="1200"/>
                        </a:spcAft>
                        <a:buClr>
                          <a:srgbClr val="800000"/>
                        </a:buClr>
                        <a:buSzTx/>
                        <a:buFont typeface="Arial" panose="020B0604020202020204" pitchFamily="34" charset="0"/>
                        <a:buChar char="•"/>
                        <a:tabLst/>
                      </a:pPr>
                      <a:r>
                        <a:rPr kumimoji="0" lang="en-US" altLang="en-US" sz="1800" b="0" i="0" u="none" strike="noStrike" cap="none" normalizeH="0" baseline="0" dirty="0" smtClean="0">
                          <a:ln>
                            <a:noFill/>
                          </a:ln>
                          <a:solidFill>
                            <a:srgbClr val="000000"/>
                          </a:solidFill>
                          <a:effectLst/>
                          <a:latin typeface="Cambria" panose="02040503050406030204" pitchFamily="18" charset="0"/>
                          <a:ea typeface="MS PGothic" panose="020B0600070205080204" pitchFamily="34" charset="-128"/>
                        </a:rPr>
                        <a:t>Get together with classmates to discuss what they already know about the topic, what the main opposing positions are, what basic values are involved, and what questions they’d like answered about the topic.</a:t>
                      </a:r>
                    </a:p>
                  </a:txBody>
                  <a:tcPr horzOverflow="overflow">
                    <a:lnL>
                      <a:noFill/>
                    </a:lnL>
                    <a:lnR>
                      <a:noFill/>
                    </a:lnR>
                    <a:lnT>
                      <a:noFill/>
                    </a:lnT>
                    <a:lnB>
                      <a:noFill/>
                    </a:lnB>
                    <a:lnTlToBr>
                      <a:noFill/>
                    </a:lnTlToBr>
                    <a:lnBlToTr>
                      <a:noFill/>
                    </a:lnBlToTr>
                    <a:solidFill>
                      <a:srgbClr val="FBFCFB"/>
                    </a:solidFill>
                  </a:tcPr>
                </a:tc>
              </a:tr>
            </a:tbl>
          </a:graphicData>
        </a:graphic>
      </p:graphicFrame>
      <p:grpSp>
        <p:nvGrpSpPr>
          <p:cNvPr id="26630" name="Group 9"/>
          <p:cNvGrpSpPr>
            <a:grpSpLocks/>
          </p:cNvGrpSpPr>
          <p:nvPr/>
        </p:nvGrpSpPr>
        <p:grpSpPr bwMode="auto">
          <a:xfrm>
            <a:off x="457200" y="1295400"/>
            <a:ext cx="8153400" cy="533400"/>
            <a:chOff x="457200" y="1295400"/>
            <a:chExt cx="8229600" cy="533400"/>
          </a:xfrm>
        </p:grpSpPr>
        <p:sp>
          <p:nvSpPr>
            <p:cNvPr id="11" name="Rectangle 10"/>
            <p:cNvSpPr/>
            <p:nvPr/>
          </p:nvSpPr>
          <p:spPr>
            <a:xfrm>
              <a:off x="457200" y="1295400"/>
              <a:ext cx="3124556" cy="533400"/>
            </a:xfrm>
            <a:prstGeom prst="rect">
              <a:avLst/>
            </a:prstGeom>
            <a:noFill/>
            <a:ln w="28575" cmpd="sng">
              <a:solidFill>
                <a:srgbClr val="006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cxnSp>
          <p:nvCxnSpPr>
            <p:cNvPr id="12" name="Straight Connector 11"/>
            <p:cNvCxnSpPr/>
            <p:nvPr/>
          </p:nvCxnSpPr>
          <p:spPr>
            <a:xfrm flipH="1">
              <a:off x="3581756" y="1524000"/>
              <a:ext cx="5105044" cy="0"/>
            </a:xfrm>
            <a:prstGeom prst="line">
              <a:avLst/>
            </a:prstGeom>
            <a:ln w="28575" cmpd="sng">
              <a:solidFill>
                <a:srgbClr val="006000"/>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41582033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
          </p:nvPr>
        </p:nvSpPr>
        <p:spPr>
          <a:xfrm>
            <a:off x="640080" y="2057400"/>
            <a:ext cx="7970520" cy="4416552"/>
          </a:xfrm>
        </p:spPr>
        <p:txBody>
          <a:bodyPr/>
          <a:lstStyle/>
          <a:p>
            <a:pPr>
              <a:spcAft>
                <a:spcPts val="300"/>
              </a:spcAft>
              <a:buClrTx/>
              <a:buFont typeface="Franklin Gothic Book" charset="0"/>
              <a:buAutoNum type="arabicPeriod"/>
            </a:pPr>
            <a:r>
              <a:rPr lang="en-US" sz="2200" dirty="0">
                <a:latin typeface="Cambria" charset="0"/>
              </a:rPr>
              <a:t>Highlight the thesis and main supporting ideas (reasons).</a:t>
            </a:r>
          </a:p>
          <a:p>
            <a:pPr>
              <a:spcAft>
                <a:spcPts val="300"/>
              </a:spcAft>
              <a:buClrTx/>
              <a:buFont typeface="Franklin Gothic Book" charset="0"/>
              <a:buAutoNum type="arabicPeriod"/>
            </a:pPr>
            <a:r>
              <a:rPr lang="en-US" sz="2200" dirty="0">
                <a:latin typeface="Cambria" charset="0"/>
              </a:rPr>
              <a:t>Compose an outline of the main ideas, in your own words.</a:t>
            </a:r>
          </a:p>
          <a:p>
            <a:pPr>
              <a:spcAft>
                <a:spcPts val="600"/>
              </a:spcAft>
              <a:buClrTx/>
              <a:buFont typeface="Franklin Gothic Book" charset="0"/>
              <a:buAutoNum type="arabicPeriod"/>
            </a:pPr>
            <a:r>
              <a:rPr lang="en-US" sz="2200" dirty="0">
                <a:latin typeface="Cambria" charset="0"/>
              </a:rPr>
              <a:t>Put the source away and draft from your outline.</a:t>
            </a:r>
          </a:p>
          <a:p>
            <a:pPr lvl="1">
              <a:spcAft>
                <a:spcPts val="300"/>
              </a:spcAft>
              <a:buClr>
                <a:srgbClr val="A20000"/>
              </a:buClr>
            </a:pPr>
            <a:r>
              <a:rPr lang="en-US" sz="2000" dirty="0">
                <a:latin typeface="Cambria" charset="0"/>
              </a:rPr>
              <a:t>Introduce the source in a signal phrase (</a:t>
            </a:r>
            <a:r>
              <a:rPr lang="en-US" sz="2000" dirty="0" smtClean="0">
                <a:latin typeface="Cambria" charset="0"/>
              </a:rPr>
              <a:t>author’s </a:t>
            </a:r>
            <a:r>
              <a:rPr lang="en-US" sz="2000" dirty="0">
                <a:latin typeface="Cambria" charset="0"/>
              </a:rPr>
              <a:t>name + verb, such as </a:t>
            </a:r>
            <a:r>
              <a:rPr lang="en-US" sz="2000" i="1" dirty="0">
                <a:latin typeface="Cambria" charset="0"/>
              </a:rPr>
              <a:t>argues, supports, describes</a:t>
            </a:r>
            <a:r>
              <a:rPr lang="en-US" sz="2000" dirty="0">
                <a:latin typeface="Cambria" charset="0"/>
              </a:rPr>
              <a:t>).</a:t>
            </a:r>
          </a:p>
          <a:p>
            <a:pPr lvl="1">
              <a:spcAft>
                <a:spcPts val="300"/>
              </a:spcAft>
              <a:buClr>
                <a:srgbClr val="A20000"/>
              </a:buClr>
            </a:pPr>
            <a:r>
              <a:rPr lang="en-US" sz="2000" dirty="0">
                <a:latin typeface="Cambria" charset="0"/>
              </a:rPr>
              <a:t>State the </a:t>
            </a:r>
            <a:r>
              <a:rPr lang="en-US" sz="2000" dirty="0" smtClean="0">
                <a:latin typeface="Cambria" charset="0"/>
              </a:rPr>
              <a:t>source’s </a:t>
            </a:r>
            <a:r>
              <a:rPr lang="en-US" sz="2000" dirty="0">
                <a:latin typeface="Cambria" charset="0"/>
              </a:rPr>
              <a:t>thesis in your own words.</a:t>
            </a:r>
          </a:p>
          <a:p>
            <a:pPr lvl="1">
              <a:spcAft>
                <a:spcPts val="300"/>
              </a:spcAft>
              <a:buClr>
                <a:srgbClr val="A20000"/>
              </a:buClr>
            </a:pPr>
            <a:r>
              <a:rPr lang="en-US" sz="2000" dirty="0">
                <a:latin typeface="Cambria" charset="0"/>
              </a:rPr>
              <a:t>List the main supporting ideas in order used in the text.</a:t>
            </a:r>
          </a:p>
          <a:p>
            <a:pPr lvl="1">
              <a:spcAft>
                <a:spcPts val="600"/>
              </a:spcAft>
              <a:buClr>
                <a:srgbClr val="A20000"/>
              </a:buClr>
            </a:pPr>
            <a:r>
              <a:rPr lang="en-US" sz="2000" dirty="0">
                <a:latin typeface="Cambria" charset="0"/>
              </a:rPr>
              <a:t>Use transitions (such as </a:t>
            </a:r>
            <a:r>
              <a:rPr lang="en-US" sz="2000" i="1" dirty="0">
                <a:latin typeface="Cambria" charset="0"/>
              </a:rPr>
              <a:t>and, also, but, therefore</a:t>
            </a:r>
            <a:r>
              <a:rPr lang="en-US" sz="2000" dirty="0">
                <a:latin typeface="Cambria" charset="0"/>
              </a:rPr>
              <a:t>) to show how the ideas relate to one another.</a:t>
            </a:r>
          </a:p>
          <a:p>
            <a:pPr>
              <a:spcBef>
                <a:spcPts val="300"/>
              </a:spcBef>
              <a:spcAft>
                <a:spcPts val="600"/>
              </a:spcAft>
              <a:buClrTx/>
              <a:buFont typeface="Franklin Gothic Book" charset="0"/>
              <a:buAutoNum type="arabicPeriod"/>
            </a:pPr>
            <a:r>
              <a:rPr lang="en-US" sz="2200" dirty="0">
                <a:latin typeface="Cambria" charset="0"/>
              </a:rPr>
              <a:t>Check your draft against the source to ensure accuracy and to avoid including your opinion or borrowing too much. (Put key terms in quotes.)</a:t>
            </a:r>
          </a:p>
          <a:p>
            <a:pPr eaLnBrk="1" hangingPunct="1">
              <a:buFont typeface="Arial" charset="0"/>
              <a:buChar char="•"/>
            </a:pPr>
            <a:endParaRPr lang="en-US" dirty="0">
              <a:latin typeface="Cambria" charset="0"/>
            </a:endParaRPr>
          </a:p>
          <a:p>
            <a:endParaRPr lang="en-US" dirty="0"/>
          </a:p>
        </p:txBody>
      </p:sp>
      <p:sp>
        <p:nvSpPr>
          <p:cNvPr id="3" name="Title 2"/>
          <p:cNvSpPr>
            <a:spLocks noGrp="1"/>
          </p:cNvSpPr>
          <p:nvPr>
            <p:ph type="title"/>
          </p:nvPr>
        </p:nvSpPr>
        <p:spPr/>
        <p:txBody>
          <a:bodyPr/>
          <a:lstStyle/>
          <a:p>
            <a:r>
              <a:rPr lang="en-US" dirty="0">
                <a:latin typeface="Cambria" charset="0"/>
              </a:rPr>
              <a:t>How do I write a summary</a:t>
            </a:r>
            <a:r>
              <a:rPr lang="en-US" dirty="0" smtClean="0">
                <a:latin typeface="Cambria" charset="0"/>
              </a:rPr>
              <a: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eaLnBrk="1" hangingPunct="1">
              <a:spcAft>
                <a:spcPts val="600"/>
              </a:spcAft>
              <a:buClrTx/>
              <a:buFont typeface="Franklin Gothic Book" charset="0"/>
              <a:buAutoNum type="arabicPeriod"/>
            </a:pPr>
            <a:r>
              <a:rPr lang="en-US" sz="2200" dirty="0">
                <a:latin typeface="Cambria" charset="0"/>
              </a:rPr>
              <a:t>Explore how you could use the source in your project.</a:t>
            </a:r>
          </a:p>
          <a:p>
            <a:pPr lvl="1" eaLnBrk="1" hangingPunct="1">
              <a:spcAft>
                <a:spcPts val="600"/>
              </a:spcAft>
              <a:buClrTx/>
              <a:buFont typeface="Wingdings" charset="0"/>
              <a:buChar char="Ø"/>
            </a:pPr>
            <a:r>
              <a:rPr lang="en-US" sz="2000" dirty="0">
                <a:latin typeface="Cambria" charset="0"/>
              </a:rPr>
              <a:t>I plan to use _____ [title of article/book] to show _____, _____, and _____.</a:t>
            </a:r>
          </a:p>
          <a:p>
            <a:pPr marL="523875" lvl="1" indent="0" eaLnBrk="1" hangingPunct="1">
              <a:spcAft>
                <a:spcPts val="600"/>
              </a:spcAft>
              <a:buClrTx/>
              <a:buNone/>
            </a:pPr>
            <a:r>
              <a:rPr lang="en-US" sz="2000" b="1" dirty="0">
                <a:latin typeface="Cambria" charset="0"/>
              </a:rPr>
              <a:t>Example: </a:t>
            </a:r>
            <a:r>
              <a:rPr lang="ja-JP" altLang="en-US" sz="2000" dirty="0">
                <a:latin typeface="Cambria" charset="0"/>
              </a:rPr>
              <a:t>“</a:t>
            </a:r>
            <a:r>
              <a:rPr lang="en-US" sz="2000" dirty="0">
                <a:latin typeface="Cambria" charset="0"/>
              </a:rPr>
              <a:t>I could use Becker and Elias</a:t>
            </a:r>
            <a:r>
              <a:rPr lang="ja-JP" altLang="en-US" sz="2000" dirty="0">
                <a:latin typeface="Cambria" charset="0"/>
              </a:rPr>
              <a:t>’</a:t>
            </a:r>
            <a:r>
              <a:rPr lang="en-US" sz="2000" dirty="0">
                <a:latin typeface="Cambria" charset="0"/>
              </a:rPr>
              <a:t>s proposal as an example of a radical or extreme solution. . . .</a:t>
            </a:r>
            <a:r>
              <a:rPr lang="ja-JP" altLang="en-US" sz="2000" dirty="0">
                <a:latin typeface="Cambria" charset="0"/>
              </a:rPr>
              <a:t>”</a:t>
            </a:r>
            <a:r>
              <a:rPr lang="en-US" sz="2000" dirty="0">
                <a:latin typeface="Cambria" charset="0"/>
              </a:rPr>
              <a:t> (Gomez, </a:t>
            </a:r>
            <a:r>
              <a:rPr lang="ja-JP" altLang="en-US" sz="2000" dirty="0">
                <a:latin typeface="Cambria" charset="0"/>
              </a:rPr>
              <a:t>“</a:t>
            </a:r>
            <a:r>
              <a:rPr lang="en-US" sz="2000" dirty="0">
                <a:latin typeface="Cambria" charset="0"/>
              </a:rPr>
              <a:t>Annotated Bibliography)</a:t>
            </a:r>
          </a:p>
          <a:p>
            <a:pPr eaLnBrk="1" hangingPunct="1">
              <a:lnSpc>
                <a:spcPct val="150000"/>
              </a:lnSpc>
              <a:spcAft>
                <a:spcPts val="600"/>
              </a:spcAft>
              <a:buClrTx/>
              <a:buFont typeface="Franklin Gothic Book" charset="0"/>
              <a:buAutoNum type="arabicPeriod" startAt="2"/>
            </a:pPr>
            <a:r>
              <a:rPr lang="en-US" sz="2200" dirty="0">
                <a:latin typeface="Cambria" charset="0"/>
              </a:rPr>
              <a:t>Make connections among your sources.</a:t>
            </a:r>
          </a:p>
          <a:p>
            <a:pPr lvl="1" eaLnBrk="1" hangingPunct="1">
              <a:spcAft>
                <a:spcPts val="600"/>
              </a:spcAft>
              <a:buClrTx/>
              <a:buFont typeface="Wingdings" charset="0"/>
              <a:buChar char="Ø"/>
            </a:pPr>
            <a:r>
              <a:rPr lang="en-US" sz="2000" dirty="0">
                <a:latin typeface="Cambria" charset="0"/>
              </a:rPr>
              <a:t>X is like/unlike Y in that _____.</a:t>
            </a:r>
          </a:p>
          <a:p>
            <a:pPr marL="523875" lvl="1" indent="0" eaLnBrk="1" hangingPunct="1">
              <a:spcAft>
                <a:spcPts val="600"/>
              </a:spcAft>
              <a:buClrTx/>
              <a:buNone/>
            </a:pPr>
            <a:r>
              <a:rPr lang="en-US" sz="2000" b="1" dirty="0">
                <a:latin typeface="Cambria" charset="0"/>
              </a:rPr>
              <a:t>Example: </a:t>
            </a:r>
            <a:r>
              <a:rPr lang="ja-JP" altLang="en-US" sz="2000" dirty="0">
                <a:latin typeface="Cambria" charset="0"/>
              </a:rPr>
              <a:t>“</a:t>
            </a:r>
            <a:r>
              <a:rPr lang="en-US" sz="2000" dirty="0">
                <a:latin typeface="Cambria" charset="0"/>
              </a:rPr>
              <a:t>Becker and Elias</a:t>
            </a:r>
            <a:r>
              <a:rPr lang="ja-JP" altLang="en-US" sz="2000" dirty="0">
                <a:latin typeface="Cambria" charset="0"/>
              </a:rPr>
              <a:t>’</a:t>
            </a:r>
            <a:r>
              <a:rPr lang="en-US" sz="2000" dirty="0">
                <a:latin typeface="Cambria" charset="0"/>
              </a:rPr>
              <a:t>s proposal . . . Stands in sharp contrast to the NKF</a:t>
            </a:r>
            <a:r>
              <a:rPr lang="ja-JP" altLang="en-US" sz="2000" dirty="0">
                <a:latin typeface="Cambria" charset="0"/>
              </a:rPr>
              <a:t>’</a:t>
            </a:r>
            <a:r>
              <a:rPr lang="en-US" sz="2000" dirty="0">
                <a:latin typeface="Cambria" charset="0"/>
              </a:rPr>
              <a:t>s opposition to financial compensation and Posner</a:t>
            </a:r>
            <a:r>
              <a:rPr lang="ja-JP" altLang="en-US" sz="2000" dirty="0">
                <a:latin typeface="Cambria" charset="0"/>
              </a:rPr>
              <a:t>’</a:t>
            </a:r>
            <a:r>
              <a:rPr lang="en-US" sz="2000" dirty="0">
                <a:latin typeface="Cambria" charset="0"/>
              </a:rPr>
              <a:t>s compromise.</a:t>
            </a:r>
            <a:r>
              <a:rPr lang="ja-JP" altLang="en-US" sz="2000" dirty="0">
                <a:latin typeface="Cambria" charset="0"/>
              </a:rPr>
              <a:t>”</a:t>
            </a:r>
            <a:r>
              <a:rPr lang="en-US" sz="2000" dirty="0">
                <a:latin typeface="Cambria" charset="0"/>
              </a:rPr>
              <a:t> (</a:t>
            </a:r>
            <a:r>
              <a:rPr lang="ja-JP" altLang="en-US" sz="2000" dirty="0">
                <a:latin typeface="Cambria" charset="0"/>
              </a:rPr>
              <a:t>“</a:t>
            </a:r>
            <a:r>
              <a:rPr lang="en-US" sz="2000" dirty="0">
                <a:latin typeface="Cambria" charset="0"/>
              </a:rPr>
              <a:t>Annotated Bibliography</a:t>
            </a:r>
            <a:r>
              <a:rPr lang="ja-JP" altLang="en-US" sz="2000" dirty="0">
                <a:latin typeface="Cambria" charset="0"/>
              </a:rPr>
              <a:t>”</a:t>
            </a:r>
            <a:r>
              <a:rPr lang="en-US" sz="2000" dirty="0">
                <a:latin typeface="Cambria" charset="0"/>
              </a:rPr>
              <a:t>)</a:t>
            </a:r>
          </a:p>
          <a:p>
            <a:endParaRPr lang="en-US" dirty="0"/>
          </a:p>
        </p:txBody>
      </p:sp>
      <p:sp>
        <p:nvSpPr>
          <p:cNvPr id="2" name="Title 1"/>
          <p:cNvSpPr>
            <a:spLocks noGrp="1"/>
          </p:cNvSpPr>
          <p:nvPr>
            <p:ph type="title"/>
          </p:nvPr>
        </p:nvSpPr>
        <p:spPr/>
        <p:txBody>
          <a:bodyPr/>
          <a:lstStyle/>
          <a:p>
            <a:pPr eaLnBrk="1" hangingPunct="1">
              <a:spcBef>
                <a:spcPct val="20000"/>
              </a:spcBef>
            </a:pPr>
            <a:r>
              <a:rPr lang="en-US" dirty="0">
                <a:latin typeface="Cambria" charset="0"/>
              </a:rPr>
              <a:t>How do I draft a commentary for an </a:t>
            </a:r>
            <a:br>
              <a:rPr lang="en-US" dirty="0">
                <a:latin typeface="Cambria" charset="0"/>
              </a:rPr>
            </a:br>
            <a:r>
              <a:rPr lang="en-US" dirty="0">
                <a:latin typeface="Cambria" charset="0"/>
              </a:rPr>
              <a:t>annotated bibliography</a:t>
            </a:r>
            <a:r>
              <a:rPr lang="en-US" dirty="0" smtClean="0">
                <a:latin typeface="Cambria" charset="0"/>
              </a:rPr>
              <a:t>?</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eaLnBrk="1" hangingPunct="1">
              <a:lnSpc>
                <a:spcPct val="150000"/>
              </a:lnSpc>
              <a:spcAft>
                <a:spcPts val="600"/>
              </a:spcAft>
              <a:buClrTx/>
              <a:buFont typeface="Franklin Gothic Book" charset="0"/>
              <a:buAutoNum type="arabicPeriod" startAt="3"/>
            </a:pPr>
            <a:r>
              <a:rPr lang="en-US" sz="2200" dirty="0">
                <a:latin typeface="Cambria" charset="0"/>
              </a:rPr>
              <a:t>Assess the credibility of your sources.</a:t>
            </a:r>
          </a:p>
          <a:p>
            <a:pPr lvl="1" eaLnBrk="1" hangingPunct="1">
              <a:spcAft>
                <a:spcPts val="600"/>
              </a:spcAft>
              <a:buClrTx/>
              <a:buFont typeface="Wingdings" charset="0"/>
              <a:buChar char="Ø"/>
            </a:pPr>
            <a:r>
              <a:rPr lang="en-US" sz="2000" dirty="0">
                <a:latin typeface="Cambria" charset="0"/>
              </a:rPr>
              <a:t>X is likely to carry authority with most people because _____.</a:t>
            </a:r>
          </a:p>
          <a:p>
            <a:pPr marL="523875" lvl="1" indent="0" eaLnBrk="1" hangingPunct="1">
              <a:spcAft>
                <a:spcPts val="600"/>
              </a:spcAft>
              <a:buClrTx/>
              <a:buNone/>
            </a:pPr>
            <a:r>
              <a:rPr lang="en-US" sz="2000" b="1" dirty="0">
                <a:latin typeface="Cambria" charset="0"/>
              </a:rPr>
              <a:t>Example: </a:t>
            </a:r>
            <a:r>
              <a:rPr lang="ja-JP" altLang="en-US" sz="2000" dirty="0">
                <a:latin typeface="Cambria" charset="0"/>
              </a:rPr>
              <a:t>“</a:t>
            </a:r>
            <a:r>
              <a:rPr lang="en-US" sz="2000" dirty="0">
                <a:latin typeface="Cambria" charset="0"/>
              </a:rPr>
              <a:t>. . . Becker, a Nobel Prize-winning economist at the University of Chicago . . . [has] the authority to carry off a proposal this bold.</a:t>
            </a:r>
            <a:r>
              <a:rPr lang="ja-JP" altLang="en-US" sz="2000" dirty="0">
                <a:latin typeface="Cambria" charset="0"/>
              </a:rPr>
              <a:t>”</a:t>
            </a:r>
            <a:r>
              <a:rPr lang="en-US" sz="2000" dirty="0">
                <a:latin typeface="Cambria" charset="0"/>
              </a:rPr>
              <a:t> (</a:t>
            </a:r>
            <a:r>
              <a:rPr lang="ja-JP" altLang="en-US" sz="2000" dirty="0">
                <a:latin typeface="Cambria" charset="0"/>
              </a:rPr>
              <a:t>“</a:t>
            </a:r>
            <a:r>
              <a:rPr lang="en-US" sz="2000" dirty="0">
                <a:latin typeface="Cambria" charset="0"/>
              </a:rPr>
              <a:t>Annotated Bibliography</a:t>
            </a:r>
            <a:r>
              <a:rPr lang="ja-JP" altLang="en-US" sz="2000" dirty="0">
                <a:latin typeface="Cambria" charset="0"/>
              </a:rPr>
              <a:t>”</a:t>
            </a:r>
            <a:r>
              <a:rPr lang="en-US" sz="2000" dirty="0" smtClean="0">
                <a:latin typeface="Cambria" charset="0"/>
              </a:rPr>
              <a:t>)</a:t>
            </a:r>
            <a:endParaRPr lang="en-US" sz="2000" dirty="0"/>
          </a:p>
        </p:txBody>
      </p:sp>
      <p:sp>
        <p:nvSpPr>
          <p:cNvPr id="2" name="Title 1"/>
          <p:cNvSpPr>
            <a:spLocks noGrp="1"/>
          </p:cNvSpPr>
          <p:nvPr>
            <p:ph type="title"/>
          </p:nvPr>
        </p:nvSpPr>
        <p:spPr/>
        <p:txBody>
          <a:bodyPr/>
          <a:lstStyle/>
          <a:p>
            <a:pPr eaLnBrk="1" hangingPunct="1">
              <a:spcBef>
                <a:spcPct val="20000"/>
              </a:spcBef>
            </a:pPr>
            <a:r>
              <a:rPr lang="en-US" dirty="0">
                <a:latin typeface="Cambria" charset="0"/>
              </a:rPr>
              <a:t>How do I draft a commentary for an </a:t>
            </a:r>
            <a:br>
              <a:rPr lang="en-US" dirty="0">
                <a:latin typeface="Cambria" charset="0"/>
              </a:rPr>
            </a:br>
            <a:r>
              <a:rPr lang="en-US" dirty="0">
                <a:latin typeface="Cambria" charset="0"/>
              </a:rPr>
              <a:t>annotated bibliography</a:t>
            </a:r>
            <a:r>
              <a:rPr lang="en-US" dirty="0" smtClean="0">
                <a:latin typeface="Cambria" charset="0"/>
              </a:rPr>
              <a:t>?</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marL="0" indent="0" eaLnBrk="1" hangingPunct="1">
              <a:spcAft>
                <a:spcPts val="300"/>
              </a:spcAft>
              <a:buNone/>
            </a:pPr>
            <a:r>
              <a:rPr lang="en-US" sz="2400" dirty="0">
                <a:latin typeface="Cambria" charset="0"/>
              </a:rPr>
              <a:t>Analyze your audience by brainstorming or </a:t>
            </a:r>
            <a:r>
              <a:rPr lang="en-US" sz="2400" dirty="0" err="1">
                <a:latin typeface="Cambria" charset="0"/>
              </a:rPr>
              <a:t>freewriting</a:t>
            </a:r>
            <a:r>
              <a:rPr lang="en-US" sz="2400" dirty="0">
                <a:latin typeface="Cambria" charset="0"/>
              </a:rPr>
              <a:t> answers to the following questions:</a:t>
            </a:r>
          </a:p>
          <a:p>
            <a:pPr lvl="1">
              <a:spcAft>
                <a:spcPts val="300"/>
              </a:spcAft>
              <a:buClr>
                <a:srgbClr val="A20000"/>
              </a:buClr>
            </a:pPr>
            <a:r>
              <a:rPr lang="en-US" sz="2200" dirty="0">
                <a:latin typeface="Cambria" charset="0"/>
              </a:rPr>
              <a:t>Who are your readers, and what are they likely to know about the topic? What opinions are they likely to hold?</a:t>
            </a:r>
          </a:p>
          <a:p>
            <a:pPr lvl="1">
              <a:spcAft>
                <a:spcPts val="300"/>
              </a:spcAft>
              <a:buClr>
                <a:srgbClr val="A20000"/>
              </a:buClr>
            </a:pPr>
            <a:r>
              <a:rPr lang="en-US" sz="2200" dirty="0">
                <a:latin typeface="Cambria" charset="0"/>
              </a:rPr>
              <a:t>How would you answer your readers</a:t>
            </a:r>
            <a:r>
              <a:rPr lang="ja-JP" altLang="en-US" sz="2200" dirty="0">
                <a:latin typeface="Cambria" charset="0"/>
              </a:rPr>
              <a:t>’</a:t>
            </a:r>
            <a:r>
              <a:rPr lang="en-US" sz="2200" dirty="0">
                <a:latin typeface="Cambria" charset="0"/>
              </a:rPr>
              <a:t> </a:t>
            </a:r>
            <a:r>
              <a:rPr lang="ja-JP" altLang="en-US" sz="2200" dirty="0">
                <a:latin typeface="Cambria" charset="0"/>
              </a:rPr>
              <a:t>“</a:t>
            </a:r>
            <a:r>
              <a:rPr lang="en-US" sz="2200" dirty="0">
                <a:latin typeface="Cambria" charset="0"/>
              </a:rPr>
              <a:t>So what?</a:t>
            </a:r>
            <a:r>
              <a:rPr lang="ja-JP" altLang="en-US" sz="2200" dirty="0">
                <a:latin typeface="Cambria" charset="0"/>
              </a:rPr>
              <a:t>”</a:t>
            </a:r>
            <a:r>
              <a:rPr lang="en-US" sz="2200" dirty="0">
                <a:latin typeface="Cambria" charset="0"/>
              </a:rPr>
              <a:t> question? Think of at least one aspect of the topic that will clarify its importance for your readers.</a:t>
            </a:r>
          </a:p>
          <a:p>
            <a:pPr lvl="1">
              <a:spcAft>
                <a:spcPts val="300"/>
              </a:spcAft>
              <a:buClr>
                <a:srgbClr val="A20000"/>
              </a:buClr>
            </a:pPr>
            <a:r>
              <a:rPr lang="en-US" sz="2200" dirty="0">
                <a:latin typeface="Cambria" charset="0"/>
              </a:rPr>
              <a:t>What is your relationship with your readers? What </a:t>
            </a:r>
            <a:r>
              <a:rPr lang="en-US" sz="2200" b="1" dirty="0">
                <a:latin typeface="Cambria" charset="0"/>
              </a:rPr>
              <a:t>tone</a:t>
            </a:r>
            <a:r>
              <a:rPr lang="en-US" sz="2200" b="1" i="1" dirty="0">
                <a:latin typeface="Cambria" charset="0"/>
              </a:rPr>
              <a:t> </a:t>
            </a:r>
            <a:r>
              <a:rPr lang="en-US" sz="2200" dirty="0">
                <a:latin typeface="Cambria" charset="0"/>
              </a:rPr>
              <a:t>is most appropriate for addressing this audience? How do you want your readers to perceive you? (For an academic audience, a rational, dispassionate tone is usually most appropriate.)</a:t>
            </a:r>
          </a:p>
          <a:p>
            <a:endParaRPr lang="en-US" dirty="0"/>
          </a:p>
        </p:txBody>
      </p:sp>
      <p:sp>
        <p:nvSpPr>
          <p:cNvPr id="2" name="Title 1"/>
          <p:cNvSpPr>
            <a:spLocks noGrp="1"/>
          </p:cNvSpPr>
          <p:nvPr>
            <p:ph type="title"/>
          </p:nvPr>
        </p:nvSpPr>
        <p:spPr/>
        <p:txBody>
          <a:bodyPr/>
          <a:lstStyle/>
          <a:p>
            <a:pPr eaLnBrk="1" hangingPunct="1">
              <a:lnSpc>
                <a:spcPct val="80000"/>
              </a:lnSpc>
              <a:spcBef>
                <a:spcPct val="20000"/>
              </a:spcBef>
            </a:pPr>
            <a:r>
              <a:rPr lang="en-US" dirty="0">
                <a:latin typeface="Cambria" charset="0"/>
              </a:rPr>
              <a:t>Analyze your audience.</a:t>
            </a:r>
            <a:br>
              <a:rPr lang="en-US" dirty="0">
                <a:latin typeface="Cambria" charset="0"/>
              </a:rPr>
            </a:b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marL="0" indent="0" eaLnBrk="1" hangingPunct="1">
              <a:spcAft>
                <a:spcPts val="600"/>
              </a:spcAft>
              <a:buClrTx/>
              <a:buNone/>
              <a:defRPr/>
            </a:pPr>
            <a:r>
              <a:rPr lang="en-US" sz="2200" dirty="0">
                <a:latin typeface="Cambria" pitchFamily="18" charset="0"/>
              </a:rPr>
              <a:t>Review what you already know.</a:t>
            </a:r>
          </a:p>
          <a:p>
            <a:pPr marL="857250" lvl="1" indent="-457200" eaLnBrk="1" hangingPunct="1">
              <a:spcAft>
                <a:spcPts val="300"/>
              </a:spcAft>
              <a:buClrTx/>
              <a:buFont typeface="+mj-lt"/>
              <a:buAutoNum type="arabicPeriod"/>
              <a:defRPr/>
            </a:pPr>
            <a:r>
              <a:rPr lang="en-US" sz="2000" dirty="0">
                <a:latin typeface="Cambria" pitchFamily="18" charset="0"/>
              </a:rPr>
              <a:t>List the milestones in the history of your topic, noting laws, events, and publications that mark important turning points.</a:t>
            </a:r>
          </a:p>
          <a:p>
            <a:pPr marL="857250" lvl="1" indent="-457200" eaLnBrk="1" hangingPunct="1">
              <a:spcAft>
                <a:spcPts val="600"/>
              </a:spcAft>
              <a:buClrTx/>
              <a:buFont typeface="+mj-lt"/>
              <a:buAutoNum type="arabicPeriod"/>
              <a:defRPr/>
            </a:pPr>
            <a:r>
              <a:rPr lang="en-US" sz="2000" dirty="0">
                <a:latin typeface="Cambria" pitchFamily="18" charset="0"/>
              </a:rPr>
              <a:t>Reread your annotated bibliography and other source notes, highlighting subtopics that are discussed in two or more sources. </a:t>
            </a:r>
          </a:p>
          <a:p>
            <a:pPr marL="0" indent="0" eaLnBrk="1" hangingPunct="1">
              <a:spcAft>
                <a:spcPts val="200"/>
              </a:spcAft>
              <a:buClrTx/>
              <a:buNone/>
              <a:defRPr/>
            </a:pPr>
            <a:r>
              <a:rPr lang="en-US" sz="2200" dirty="0">
                <a:latin typeface="Cambria" pitchFamily="18" charset="0"/>
              </a:rPr>
              <a:t>Then make a list of subtopics that seem most relevant.</a:t>
            </a:r>
          </a:p>
          <a:p>
            <a:pPr marL="0" indent="0" eaLnBrk="1" hangingPunct="1">
              <a:lnSpc>
                <a:spcPct val="150000"/>
              </a:lnSpc>
              <a:spcAft>
                <a:spcPts val="200"/>
              </a:spcAft>
              <a:buClrTx/>
              <a:buNone/>
              <a:defRPr/>
            </a:pPr>
            <a:r>
              <a:rPr lang="en-US" sz="2000" b="1" dirty="0">
                <a:latin typeface="Cambria" pitchFamily="18" charset="0"/>
              </a:rPr>
              <a:t>Example: </a:t>
            </a:r>
            <a:r>
              <a:rPr lang="en-US" sz="2000" dirty="0">
                <a:latin typeface="Cambria" pitchFamily="18" charset="0"/>
              </a:rPr>
              <a:t>Possible subtopics for </a:t>
            </a:r>
            <a:r>
              <a:rPr lang="en-US" sz="2000" i="1" dirty="0">
                <a:latin typeface="Cambria" pitchFamily="18" charset="0"/>
              </a:rPr>
              <a:t>Solving the Kidney-Shortage</a:t>
            </a:r>
          </a:p>
          <a:p>
            <a:pPr lvl="1">
              <a:spcAft>
                <a:spcPts val="200"/>
              </a:spcAft>
              <a:buClr>
                <a:srgbClr val="A20000"/>
              </a:buClr>
              <a:defRPr/>
            </a:pPr>
            <a:r>
              <a:rPr lang="en-US" sz="1800" dirty="0">
                <a:latin typeface="Cambria" pitchFamily="18" charset="0"/>
              </a:rPr>
              <a:t>Encouraging donation after death</a:t>
            </a:r>
          </a:p>
          <a:p>
            <a:pPr lvl="1">
              <a:spcAft>
                <a:spcPts val="200"/>
              </a:spcAft>
              <a:buClr>
                <a:srgbClr val="A20000"/>
              </a:buClr>
              <a:defRPr/>
            </a:pPr>
            <a:r>
              <a:rPr lang="en-US" sz="1800" dirty="0">
                <a:latin typeface="Cambria" pitchFamily="18" charset="0"/>
              </a:rPr>
              <a:t>Making kidney exchanges legal</a:t>
            </a:r>
          </a:p>
          <a:p>
            <a:pPr lvl="1">
              <a:spcAft>
                <a:spcPts val="200"/>
              </a:spcAft>
              <a:buClr>
                <a:srgbClr val="A20000"/>
              </a:buClr>
              <a:defRPr/>
            </a:pPr>
            <a:r>
              <a:rPr lang="en-US" sz="1800" dirty="0">
                <a:latin typeface="Cambria" pitchFamily="18" charset="0"/>
              </a:rPr>
              <a:t>Removing obstacles donors face (e.g., paid time off)</a:t>
            </a:r>
          </a:p>
          <a:p>
            <a:pPr lvl="1">
              <a:spcAft>
                <a:spcPts val="200"/>
              </a:spcAft>
              <a:buClr>
                <a:srgbClr val="A20000"/>
              </a:buClr>
              <a:defRPr/>
            </a:pPr>
            <a:r>
              <a:rPr lang="en-US" sz="1800" dirty="0">
                <a:latin typeface="Cambria" pitchFamily="18" charset="0"/>
              </a:rPr>
              <a:t>Compensating donors (e.g., with money, health insurance)</a:t>
            </a:r>
          </a:p>
          <a:p>
            <a:pPr eaLnBrk="1" hangingPunct="1">
              <a:spcAft>
                <a:spcPts val="600"/>
              </a:spcAft>
              <a:buClrTx/>
              <a:buFont typeface="Wingdings" pitchFamily="2" charset="2"/>
              <a:buChar char="§"/>
              <a:defRPr/>
            </a:pPr>
            <a:endParaRPr lang="en-US" sz="2200" dirty="0">
              <a:latin typeface="Cambria" pitchFamily="18" charset="0"/>
            </a:endParaRPr>
          </a:p>
          <a:p>
            <a:pPr eaLnBrk="1" hangingPunct="1">
              <a:spcAft>
                <a:spcPts val="600"/>
              </a:spcAft>
              <a:buClrTx/>
              <a:buFont typeface="Wingdings" pitchFamily="2" charset="2"/>
              <a:buChar char="§"/>
              <a:defRPr/>
            </a:pPr>
            <a:endParaRPr lang="en-US" sz="2200" dirty="0">
              <a:latin typeface="Cambria" pitchFamily="18" charset="0"/>
            </a:endParaRPr>
          </a:p>
          <a:p>
            <a:pPr>
              <a:buClrTx/>
            </a:pPr>
            <a:endParaRPr lang="en-US" dirty="0"/>
          </a:p>
        </p:txBody>
      </p:sp>
      <p:sp>
        <p:nvSpPr>
          <p:cNvPr id="2" name="Title 1"/>
          <p:cNvSpPr>
            <a:spLocks noGrp="1"/>
          </p:cNvSpPr>
          <p:nvPr>
            <p:ph type="title"/>
          </p:nvPr>
        </p:nvSpPr>
        <p:spPr/>
        <p:txBody>
          <a:bodyPr/>
          <a:lstStyle/>
          <a:p>
            <a:r>
              <a:rPr lang="en-US" dirty="0">
                <a:latin typeface="Cambria" charset="0"/>
              </a:rPr>
              <a:t>Brainstorm subtopics for a report</a:t>
            </a:r>
            <a:r>
              <a:rPr lang="en-US" dirty="0" smtClean="0">
                <a:latin typeface="Cambria" charset="0"/>
              </a:rPr>
              <a:t>.</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marL="0" indent="0" eaLnBrk="1" hangingPunct="1">
              <a:spcAft>
                <a:spcPts val="600"/>
              </a:spcAft>
              <a:buClrTx/>
              <a:buNone/>
            </a:pPr>
            <a:r>
              <a:rPr lang="en-US" sz="2200" dirty="0">
                <a:latin typeface="Cambria" charset="0"/>
              </a:rPr>
              <a:t>Select texts that</a:t>
            </a:r>
          </a:p>
          <a:p>
            <a:pPr lvl="1">
              <a:spcAft>
                <a:spcPts val="600"/>
              </a:spcAft>
              <a:buClr>
                <a:srgbClr val="A20000"/>
              </a:buClr>
            </a:pPr>
            <a:r>
              <a:rPr lang="en-US" sz="2000" dirty="0">
                <a:latin typeface="Cambria" charset="0"/>
              </a:rPr>
              <a:t>take different positions on the same controversial topic</a:t>
            </a:r>
          </a:p>
          <a:p>
            <a:pPr lvl="1">
              <a:spcAft>
                <a:spcPts val="600"/>
              </a:spcAft>
              <a:buClr>
                <a:srgbClr val="A20000"/>
              </a:buClr>
            </a:pPr>
            <a:r>
              <a:rPr lang="en-US" sz="2000" dirty="0">
                <a:latin typeface="Cambria" charset="0"/>
              </a:rPr>
              <a:t>reflect different underlying basic values or world views.</a:t>
            </a:r>
          </a:p>
          <a:p>
            <a:pPr lvl="1">
              <a:spcAft>
                <a:spcPts val="600"/>
              </a:spcAft>
              <a:buClr>
                <a:srgbClr val="A20000"/>
              </a:buClr>
            </a:pPr>
            <a:r>
              <a:rPr lang="en-US" sz="2000" dirty="0">
                <a:latin typeface="Cambria" charset="0"/>
              </a:rPr>
              <a:t>address the same aspect of the topic from different perspectives.</a:t>
            </a:r>
          </a:p>
          <a:p>
            <a:pPr lvl="1">
              <a:spcAft>
                <a:spcPts val="600"/>
              </a:spcAft>
              <a:buClr>
                <a:srgbClr val="A20000"/>
              </a:buClr>
            </a:pPr>
            <a:r>
              <a:rPr lang="en-US" sz="2000" dirty="0">
                <a:latin typeface="Cambria" charset="0"/>
              </a:rPr>
              <a:t>possibly choose opposing arguments that refer explicitly to one another.</a:t>
            </a:r>
          </a:p>
          <a:p>
            <a:pPr marL="0" indent="0" eaLnBrk="1" hangingPunct="1">
              <a:spcAft>
                <a:spcPts val="600"/>
              </a:spcAft>
              <a:buClrTx/>
              <a:buNone/>
            </a:pPr>
            <a:r>
              <a:rPr lang="en-US" sz="2200" dirty="0">
                <a:latin typeface="Cambria" charset="0"/>
              </a:rPr>
              <a:t>To find texts, </a:t>
            </a:r>
          </a:p>
          <a:p>
            <a:pPr lvl="1">
              <a:spcAft>
                <a:spcPts val="600"/>
              </a:spcAft>
              <a:buClr>
                <a:srgbClr val="A20000"/>
              </a:buClr>
            </a:pPr>
            <a:r>
              <a:rPr lang="en-US" sz="2000" dirty="0">
                <a:latin typeface="Cambria" charset="0"/>
              </a:rPr>
              <a:t>use key words  to search for articles using a database like LexisNexis Academic .</a:t>
            </a:r>
          </a:p>
          <a:p>
            <a:pPr lvl="1">
              <a:spcAft>
                <a:spcPts val="600"/>
              </a:spcAft>
              <a:buClr>
                <a:srgbClr val="A20000"/>
              </a:buClr>
            </a:pPr>
            <a:r>
              <a:rPr lang="en-US" sz="2000" dirty="0">
                <a:latin typeface="Cambria" charset="0"/>
              </a:rPr>
              <a:t>visit sites like </a:t>
            </a:r>
            <a:r>
              <a:rPr lang="en-US" sz="2000" dirty="0" err="1">
                <a:latin typeface="Cambria" charset="0"/>
              </a:rPr>
              <a:t>procon.org</a:t>
            </a:r>
            <a:r>
              <a:rPr lang="en-US" sz="2000" dirty="0">
                <a:latin typeface="Cambria" charset="0"/>
              </a:rPr>
              <a:t> or the Room for Debate pages on the New York Times Web site.</a:t>
            </a:r>
          </a:p>
          <a:p>
            <a:pPr>
              <a:buClrTx/>
            </a:pPr>
            <a:endParaRPr lang="en-US" dirty="0"/>
          </a:p>
        </p:txBody>
      </p:sp>
      <p:sp>
        <p:nvSpPr>
          <p:cNvPr id="2" name="Title 1"/>
          <p:cNvSpPr>
            <a:spLocks noGrp="1"/>
          </p:cNvSpPr>
          <p:nvPr>
            <p:ph type="title"/>
          </p:nvPr>
        </p:nvSpPr>
        <p:spPr/>
        <p:txBody>
          <a:bodyPr/>
          <a:lstStyle/>
          <a:p>
            <a:r>
              <a:rPr lang="en-US" dirty="0">
                <a:latin typeface="Cambria" charset="0"/>
              </a:rPr>
              <a:t>Choose opposing argument essays to analyze</a:t>
            </a:r>
            <a:r>
              <a:rPr lang="en-US" dirty="0" smtClean="0">
                <a:latin typeface="Cambria" charset="0"/>
              </a:rPr>
              <a:t>.</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8" descr="The first column of the synthesis chart lists &quot;offer incentives,&quot; and this applies to all six rows shown.&#10;Each row is further divided into three columns: source, my notes, and location. &#10;Row 1: Source is Becker and Elias. My Notes read, &quot;Only paying donors will close the gap between the demand and supply of kidneys.&quot; Location is paragraph 8.&#10;Row 2: Source is Delmonico open letter. My Notes read, &quot;Like N K F, opposed to pilot studies, money incentives 'would violate global standards and will not work.' Favors paying costs for donors. Signed by over 300 national and international doctors, clergy, bioethicists, members of organ procurement organizations.&quot; Location is paragraphs 1 through 12, no pages listed.&#10;Row 3: Source is Satel, &quot;Case.&quot; My Notes read, &quot;Satel had kidney transplant. 'It is easy to condemn the black market and the patients who patronize it. But you&#10;can’t fault people for trying to save their own lives.'” Location is paragraph 10; quote is from paragraph 9.&#10;Row 4: Source is Sullivan. My Notes read, &quot;1983 proposal by Dr. Barry Jacobs: People in US who need kidneys should be able to buy them from healthy third-world donors. Led to NOTA rules about compensation.&quot; Location is paragraphs 1, 2, 9, and 10.&#10;Row 5: Source is US Transplant open letter. My Notes read, &quot;Calls on Congress/president for pilot study to find ways to motivate donors, to make more organs available. 300 signers; surgeons, bioethicists, clergy.&quot; Location is open-letter text tab and signer's tab."/>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09599" y="2209801"/>
            <a:ext cx="7880931"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 name="Content Placeholder 2"/>
          <p:cNvSpPr>
            <a:spLocks noGrp="1"/>
          </p:cNvSpPr>
          <p:nvPr>
            <p:ph sz="quarter" idx="1"/>
          </p:nvPr>
        </p:nvSpPr>
        <p:spPr>
          <a:xfrm>
            <a:off x="640080" y="1752600"/>
            <a:ext cx="7970520" cy="4416552"/>
          </a:xfrm>
        </p:spPr>
        <p:txBody>
          <a:bodyPr/>
          <a:lstStyle/>
          <a:p>
            <a:pPr marL="0" indent="0">
              <a:buNone/>
            </a:pPr>
            <a:r>
              <a:rPr lang="en-US" sz="2200" dirty="0">
                <a:latin typeface="Cambria" charset="0"/>
              </a:rPr>
              <a:t>Use a synthesis chart to make sense of accumulated information.</a:t>
            </a:r>
          </a:p>
          <a:p>
            <a:endParaRPr lang="en-US" sz="2200" dirty="0"/>
          </a:p>
        </p:txBody>
      </p:sp>
      <p:sp>
        <p:nvSpPr>
          <p:cNvPr id="2" name="Title 1"/>
          <p:cNvSpPr>
            <a:spLocks noGrp="1"/>
          </p:cNvSpPr>
          <p:nvPr>
            <p:ph type="title"/>
          </p:nvPr>
        </p:nvSpPr>
        <p:spPr/>
        <p:txBody>
          <a:bodyPr/>
          <a:lstStyle/>
          <a:p>
            <a:r>
              <a:rPr lang="en-US" dirty="0">
                <a:latin typeface="Cambria" charset="0"/>
              </a:rPr>
              <a:t>Synthesize sources for a report or analysis</a:t>
            </a:r>
            <a:r>
              <a:rPr lang="en-US" dirty="0" smtClean="0">
                <a:latin typeface="Cambria" charset="0"/>
              </a:rPr>
              <a:t>.</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eaLnBrk="1" hangingPunct="1">
              <a:spcAft>
                <a:spcPts val="300"/>
              </a:spcAft>
              <a:buClrTx/>
              <a:buFont typeface="Arial" charset="0"/>
              <a:buAutoNum type="arabicPeriod"/>
            </a:pPr>
            <a:r>
              <a:rPr lang="en-US" sz="2200" dirty="0">
                <a:latin typeface="Cambria" charset="0"/>
              </a:rPr>
              <a:t>Reread each essay, noting the following:</a:t>
            </a:r>
          </a:p>
          <a:p>
            <a:pPr lvl="1">
              <a:spcAft>
                <a:spcPts val="200"/>
              </a:spcAft>
              <a:buClr>
                <a:srgbClr val="A20000"/>
              </a:buClr>
            </a:pPr>
            <a:r>
              <a:rPr lang="en-US" sz="2000" b="1" dirty="0">
                <a:latin typeface="Cambria" charset="0"/>
              </a:rPr>
              <a:t>Position: </a:t>
            </a:r>
            <a:r>
              <a:rPr lang="en-US" sz="2000" dirty="0">
                <a:latin typeface="Cambria" charset="0"/>
              </a:rPr>
              <a:t>The writer</a:t>
            </a:r>
            <a:r>
              <a:rPr lang="ja-JP" altLang="en-US" sz="2000" dirty="0">
                <a:latin typeface="Cambria" charset="0"/>
              </a:rPr>
              <a:t>’</a:t>
            </a:r>
            <a:r>
              <a:rPr lang="en-US" sz="2000" dirty="0">
                <a:latin typeface="Cambria" charset="0"/>
              </a:rPr>
              <a:t>s main idea or thesis statement (her or his opinion about the topic)</a:t>
            </a:r>
          </a:p>
          <a:p>
            <a:pPr lvl="1">
              <a:spcAft>
                <a:spcPts val="200"/>
              </a:spcAft>
              <a:buClr>
                <a:srgbClr val="A20000"/>
              </a:buClr>
            </a:pPr>
            <a:r>
              <a:rPr lang="en-US" sz="2000" b="1" dirty="0">
                <a:latin typeface="Cambria" charset="0"/>
              </a:rPr>
              <a:t>Arguments: </a:t>
            </a:r>
            <a:r>
              <a:rPr lang="en-US" sz="2000" dirty="0">
                <a:latin typeface="Cambria" charset="0"/>
              </a:rPr>
              <a:t>How the writer supports the position and responds to alternatives</a:t>
            </a:r>
          </a:p>
          <a:p>
            <a:pPr lvl="1">
              <a:spcAft>
                <a:spcPts val="200"/>
              </a:spcAft>
              <a:buClr>
                <a:srgbClr val="A20000"/>
              </a:buClr>
            </a:pPr>
            <a:r>
              <a:rPr lang="en-US" sz="2000" b="1" dirty="0">
                <a:latin typeface="Cambria" charset="0"/>
              </a:rPr>
              <a:t>Motivating factors: </a:t>
            </a:r>
          </a:p>
          <a:p>
            <a:pPr lvl="2" eaLnBrk="1" hangingPunct="1">
              <a:spcAft>
                <a:spcPts val="200"/>
              </a:spcAft>
              <a:buClr>
                <a:srgbClr val="A20000"/>
              </a:buClr>
            </a:pPr>
            <a:r>
              <a:rPr lang="en-US" sz="1800" i="1" dirty="0">
                <a:latin typeface="Cambria" charset="0"/>
              </a:rPr>
              <a:t>Values </a:t>
            </a:r>
            <a:r>
              <a:rPr lang="en-US" sz="1800" dirty="0">
                <a:latin typeface="Cambria" charset="0"/>
              </a:rPr>
              <a:t>(Examples: justice, equality, </a:t>
            </a:r>
            <a:r>
              <a:rPr lang="ja-JP" altLang="en-US" sz="1800" dirty="0">
                <a:latin typeface="Cambria" charset="0"/>
              </a:rPr>
              <a:t>“</a:t>
            </a:r>
            <a:r>
              <a:rPr lang="en-US" sz="1800" dirty="0">
                <a:latin typeface="Cambria" charset="0"/>
              </a:rPr>
              <a:t>do unto others</a:t>
            </a:r>
            <a:r>
              <a:rPr lang="ja-JP" altLang="en-US" sz="1800" dirty="0">
                <a:latin typeface="Cambria" charset="0"/>
              </a:rPr>
              <a:t>”</a:t>
            </a:r>
            <a:r>
              <a:rPr lang="en-US" sz="1800" dirty="0">
                <a:latin typeface="Cambria" charset="0"/>
              </a:rPr>
              <a:t>)</a:t>
            </a:r>
          </a:p>
          <a:p>
            <a:pPr lvl="2" eaLnBrk="1" hangingPunct="1">
              <a:spcAft>
                <a:spcPts val="200"/>
              </a:spcAft>
              <a:buClr>
                <a:srgbClr val="A20000"/>
              </a:buClr>
            </a:pPr>
            <a:r>
              <a:rPr lang="en-US" sz="1800" i="1" dirty="0">
                <a:latin typeface="Cambria" charset="0"/>
              </a:rPr>
              <a:t>Ideas &amp; ideals </a:t>
            </a:r>
            <a:r>
              <a:rPr lang="en-US" sz="1800" dirty="0">
                <a:latin typeface="Cambria" charset="0"/>
              </a:rPr>
              <a:t>(Examples: right to vote, freedom of speech)</a:t>
            </a:r>
          </a:p>
          <a:p>
            <a:pPr lvl="2" eaLnBrk="1" hangingPunct="1">
              <a:spcAft>
                <a:spcPts val="200"/>
              </a:spcAft>
              <a:buClr>
                <a:srgbClr val="A20000"/>
              </a:buClr>
            </a:pPr>
            <a:r>
              <a:rPr lang="en-US" sz="1800" i="1" dirty="0">
                <a:latin typeface="Cambria" charset="0"/>
              </a:rPr>
              <a:t>Concerns &amp; fears </a:t>
            </a:r>
            <a:r>
              <a:rPr lang="en-US" sz="1800" dirty="0">
                <a:latin typeface="Cambria" charset="0"/>
              </a:rPr>
              <a:t>(Examples: personal safety, abuse of power, environmental degradation)</a:t>
            </a:r>
          </a:p>
          <a:p>
            <a:pPr lvl="2" eaLnBrk="1" hangingPunct="1">
              <a:spcAft>
                <a:spcPts val="200"/>
              </a:spcAft>
              <a:buClr>
                <a:srgbClr val="A20000"/>
              </a:buClr>
            </a:pPr>
            <a:r>
              <a:rPr lang="en-US" sz="1800" i="1" dirty="0">
                <a:latin typeface="Cambria" charset="0"/>
              </a:rPr>
              <a:t>Goals &amp; priorities  </a:t>
            </a:r>
            <a:r>
              <a:rPr lang="en-US" sz="1800" dirty="0">
                <a:latin typeface="Cambria" charset="0"/>
              </a:rPr>
              <a:t>(Example: whether obedience to authority trumps independent thinking)</a:t>
            </a:r>
          </a:p>
          <a:p>
            <a:pPr eaLnBrk="1" hangingPunct="1">
              <a:spcAft>
                <a:spcPts val="600"/>
              </a:spcAft>
              <a:buClrTx/>
              <a:buFont typeface="Arial" charset="0"/>
              <a:buAutoNum type="arabicPeriod" startAt="2"/>
            </a:pPr>
            <a:r>
              <a:rPr lang="en-US" sz="2200" dirty="0">
                <a:latin typeface="Cambria" charset="0"/>
              </a:rPr>
              <a:t>Use this information to create a comparative analysis chart</a:t>
            </a:r>
            <a:r>
              <a:rPr lang="en-US" sz="2200" dirty="0" smtClean="0">
                <a:latin typeface="Cambria" charset="0"/>
              </a:rPr>
              <a:t>.</a:t>
            </a:r>
            <a:endParaRPr lang="en-US" dirty="0"/>
          </a:p>
        </p:txBody>
      </p:sp>
      <p:sp>
        <p:nvSpPr>
          <p:cNvPr id="2" name="Title 1"/>
          <p:cNvSpPr>
            <a:spLocks noGrp="1"/>
          </p:cNvSpPr>
          <p:nvPr>
            <p:ph type="title"/>
          </p:nvPr>
        </p:nvSpPr>
        <p:spPr/>
        <p:txBody>
          <a:bodyPr/>
          <a:lstStyle/>
          <a:p>
            <a:r>
              <a:rPr lang="en-US" dirty="0">
                <a:latin typeface="Cambria" charset="0"/>
              </a:rPr>
              <a:t>Analyze and compare opposing arguments</a:t>
            </a:r>
            <a:r>
              <a:rPr lang="en-US" dirty="0" smtClean="0">
                <a:latin typeface="Cambria" charset="0"/>
              </a:rPr>
              <a:t>.</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1912538749"/>
              </p:ext>
            </p:extLst>
          </p:nvPr>
        </p:nvGraphicFramePr>
        <p:xfrm>
          <a:off x="457200" y="1295400"/>
          <a:ext cx="7848600" cy="3933825"/>
        </p:xfrm>
        <a:graphic>
          <a:graphicData uri="http://schemas.openxmlformats.org/drawingml/2006/table">
            <a:tbl>
              <a:tblPr firstRow="1" firstCol="1"/>
              <a:tblGrid>
                <a:gridCol w="7848600"/>
              </a:tblGrid>
              <a:tr h="371475">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6000"/>
                          </a:solidFill>
                          <a:effectLst/>
                          <a:latin typeface="Verdana" panose="020B0604030504040204" pitchFamily="34" charset="0"/>
                          <a:ea typeface="MS PGothic" panose="020B0600070205080204" pitchFamily="34" charset="-128"/>
                        </a:rPr>
                        <a:t>Test Your Topic</a:t>
                      </a:r>
                    </a:p>
                  </a:txBody>
                  <a:tcPr horzOverflow="overflow">
                    <a:lnL>
                      <a:noFill/>
                    </a:lnL>
                    <a:lnR>
                      <a:noFill/>
                    </a:lnR>
                    <a:lnT>
                      <a:noFill/>
                    </a:lnT>
                    <a:lnB>
                      <a:noFill/>
                    </a:lnB>
                    <a:lnTlToBr>
                      <a:noFill/>
                    </a:lnTlToBr>
                    <a:lnBlToTr>
                      <a:noFill/>
                    </a:lnBlToTr>
                    <a:solidFill>
                      <a:schemeClr val="bg1"/>
                    </a:solidFill>
                  </a:tcPr>
                </a:tc>
              </a:tr>
              <a:tr h="371475">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Cambria" panose="02040503050406030204" pitchFamily="18" charset="0"/>
                          <a:ea typeface="MS PGothic" panose="020B0600070205080204" pitchFamily="34" charset="-128"/>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Cambria" panose="02040503050406030204" pitchFamily="18" charset="0"/>
                          <a:ea typeface="MS PGothic" panose="020B0600070205080204" pitchFamily="34" charset="-128"/>
                        </a:rPr>
                        <a:t>Evaluate Your Analysis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Cambria" panose="02040503050406030204" pitchFamily="18" charset="0"/>
                          <a:ea typeface="MS PGothic" panose="020B0600070205080204" pitchFamily="34" charset="-128"/>
                        </a:rPr>
                        <a:t>Get together with 2-3 other students to test the underlying value (or other motivating factor) you think plays an important role in the arguments you are comparing.</a:t>
                      </a:r>
                    </a:p>
                  </a:txBody>
                  <a:tcPr horzOverflow="overflow">
                    <a:lnL>
                      <a:noFill/>
                    </a:lnL>
                    <a:lnR>
                      <a:noFill/>
                    </a:lnR>
                    <a:lnT>
                      <a:noFill/>
                    </a:lnT>
                    <a:lnB>
                      <a:noFill/>
                    </a:lnB>
                    <a:lnTlToBr>
                      <a:noFill/>
                    </a:lnTlToBr>
                    <a:lnBlToTr>
                      <a:noFill/>
                    </a:lnBlToTr>
                    <a:solidFill>
                      <a:srgbClr val="FBFCFB"/>
                    </a:solidFill>
                  </a:tcPr>
                </a:tc>
              </a:tr>
              <a:tr h="371475">
                <a:tc>
                  <a:txBody>
                    <a:bodyPr/>
                    <a:lstStyle>
                      <a:lvl1pPr marL="342900" indent="-342900"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457200" lvl="1" indent="-285750" eaLnBrk="1" hangingPunct="1">
                        <a:spcAft>
                          <a:spcPts val="600"/>
                        </a:spcAft>
                        <a:buClr>
                          <a:srgbClr val="A20000"/>
                        </a:buClr>
                        <a:buFont typeface="Arial"/>
                        <a:buChar char="•"/>
                      </a:pPr>
                      <a:r>
                        <a:rPr lang="en-US" sz="1800" b="1" dirty="0" smtClean="0">
                          <a:latin typeface="Cambria" charset="0"/>
                        </a:rPr>
                        <a:t>Presenters: </a:t>
                      </a:r>
                      <a:r>
                        <a:rPr lang="en-US" sz="1800" dirty="0" smtClean="0">
                          <a:latin typeface="Cambria" charset="0"/>
                        </a:rPr>
                        <a:t>Briefly tell your listeners what the disagreement is about and what you think is an important motivating factor (such as a value, world view, or special concern). Provide 1 or 2 examples to show where you see the factor you</a:t>
                      </a:r>
                      <a:r>
                        <a:rPr lang="ja-JP" altLang="en-US" sz="1800" dirty="0" smtClean="0">
                          <a:latin typeface="Cambria" charset="0"/>
                        </a:rPr>
                        <a:t>’</a:t>
                      </a:r>
                      <a:r>
                        <a:rPr lang="en-US" sz="1800" dirty="0" smtClean="0">
                          <a:latin typeface="Cambria" charset="0"/>
                        </a:rPr>
                        <a:t>ve identified in the opposing texts.</a:t>
                      </a:r>
                    </a:p>
                    <a:p>
                      <a:pPr marL="457200" lvl="1" indent="-285750" eaLnBrk="1" hangingPunct="1">
                        <a:spcAft>
                          <a:spcPts val="600"/>
                        </a:spcAft>
                        <a:buClr>
                          <a:srgbClr val="A20000"/>
                        </a:buClr>
                        <a:buFont typeface="Arial"/>
                        <a:buChar char="•"/>
                      </a:pPr>
                      <a:r>
                        <a:rPr lang="en-US" sz="1800" b="1" dirty="0" smtClean="0">
                          <a:latin typeface="Cambria" charset="0"/>
                        </a:rPr>
                        <a:t>Listeners: </a:t>
                      </a:r>
                      <a:r>
                        <a:rPr lang="en-US" sz="1800" dirty="0" smtClean="0">
                          <a:latin typeface="Cambria" charset="0"/>
                        </a:rPr>
                        <a:t>Tell the presenter what the examples suggest to you about the underlying motivating factors. Share any questions, comments, or insights</a:t>
                      </a:r>
                      <a:endParaRPr kumimoji="0" lang="en-US" altLang="en-US" sz="1800" b="0" i="0" u="none" strike="noStrike" cap="none" normalizeH="0" baseline="0" dirty="0" smtClean="0">
                        <a:ln>
                          <a:noFill/>
                        </a:ln>
                        <a:solidFill>
                          <a:srgbClr val="000000"/>
                        </a:solidFill>
                        <a:effectLst/>
                        <a:latin typeface="Cambria" panose="02040503050406030204" pitchFamily="18" charset="0"/>
                        <a:ea typeface="MS PGothic" panose="020B0600070205080204" pitchFamily="34" charset="-128"/>
                      </a:endParaRPr>
                    </a:p>
                  </a:txBody>
                  <a:tcPr horzOverflow="overflow">
                    <a:lnL>
                      <a:noFill/>
                    </a:lnL>
                    <a:lnR>
                      <a:noFill/>
                    </a:lnR>
                    <a:lnT>
                      <a:noFill/>
                    </a:lnT>
                    <a:lnB>
                      <a:noFill/>
                    </a:lnB>
                    <a:lnTlToBr>
                      <a:noFill/>
                    </a:lnTlToBr>
                    <a:lnBlToTr>
                      <a:noFill/>
                    </a:lnBlToTr>
                    <a:solidFill>
                      <a:srgbClr val="FBFCFB"/>
                    </a:solidFill>
                  </a:tcPr>
                </a:tc>
              </a:tr>
            </a:tbl>
          </a:graphicData>
        </a:graphic>
      </p:graphicFrame>
      <p:grpSp>
        <p:nvGrpSpPr>
          <p:cNvPr id="26630" name="Group 9"/>
          <p:cNvGrpSpPr>
            <a:grpSpLocks/>
          </p:cNvGrpSpPr>
          <p:nvPr/>
        </p:nvGrpSpPr>
        <p:grpSpPr bwMode="auto">
          <a:xfrm>
            <a:off x="457200" y="1295400"/>
            <a:ext cx="8153400" cy="533400"/>
            <a:chOff x="457200" y="1295400"/>
            <a:chExt cx="8229600" cy="533400"/>
          </a:xfrm>
        </p:grpSpPr>
        <p:sp>
          <p:nvSpPr>
            <p:cNvPr id="11" name="Rectangle 10"/>
            <p:cNvSpPr/>
            <p:nvPr/>
          </p:nvSpPr>
          <p:spPr>
            <a:xfrm>
              <a:off x="457200" y="1295400"/>
              <a:ext cx="3124556" cy="533400"/>
            </a:xfrm>
            <a:prstGeom prst="rect">
              <a:avLst/>
            </a:prstGeom>
            <a:noFill/>
            <a:ln w="28575" cmpd="sng">
              <a:solidFill>
                <a:srgbClr val="006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cxnSp>
          <p:nvCxnSpPr>
            <p:cNvPr id="12" name="Straight Connector 11"/>
            <p:cNvCxnSpPr/>
            <p:nvPr/>
          </p:nvCxnSpPr>
          <p:spPr>
            <a:xfrm flipH="1">
              <a:off x="3581756" y="1524000"/>
              <a:ext cx="5105044" cy="0"/>
            </a:xfrm>
            <a:prstGeom prst="line">
              <a:avLst/>
            </a:prstGeom>
            <a:ln w="28575" cmpd="sng">
              <a:solidFill>
                <a:srgbClr val="006000"/>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89777005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2" descr="In the following report and analysis, phrases are highlighted as purpose, focus/main idea, or forecast of subtopics.&#10;&#10;Report&#10;This report will survey an array of ideas that have been proposed to encourage people to donate their kidneys, including changing to an opt-out system of organ donation after death, facilitating paired kidney exchanges, reducing financial disincentives, and offering incentives. (Gomez, par. 3)&#10;The highlighted purpose is &quot;survey an array of ideas.&quot;&#10;The highlighted focus is &quot;encourage people to donate their kidneys.&quot;&#10;The highlighted forecast is &quot;changing to an opt-out system of organ donation after death, facilitating paired kidney exchanges, reducing financial disincentives, offering incentives.&quot;&#10;&#10;Analysis&#10;This essay compares the underlying values driving the arguments in the NKF position statement “Financial Incentives for Organ Donation” and Satel’s article “When Altruism Isn’t Moral.” Their views are diametrically opposed. . . . The basis of their disagreement is the proper role of altruism. The N K F emphatically endorses the current “altruistic system” (par. 5). Satel, in contrast, argues that current policy is failing precisely because it is an “altruism-only system” (par. 13). (Gomez, par. 4)&#10;The highlighted purpose is &quot;compares the underlying values driving the arguments.&quot;&#10;The highlighted focus is &quot;Their views are diametrically opposed.&quot;&#10;The highlighted forecast is &quot;The basis of their disagreement is the proper role of altruism. The N K F emphatically endorses the current 'altruistic system' (par. 5). Satel, in contrast, argues that current policy is failing precisely because it is an 'altruism-only system.'&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675" y="2990850"/>
            <a:ext cx="8045450" cy="356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 name="Content Placeholder 2"/>
          <p:cNvSpPr>
            <a:spLocks noGrp="1"/>
          </p:cNvSpPr>
          <p:nvPr>
            <p:ph sz="quarter" idx="1"/>
          </p:nvPr>
        </p:nvSpPr>
        <p:spPr/>
        <p:txBody>
          <a:bodyPr/>
          <a:lstStyle/>
          <a:p>
            <a:pPr marL="0" indent="0">
              <a:buNone/>
            </a:pPr>
            <a:r>
              <a:rPr lang="en-US" sz="2200" dirty="0">
                <a:latin typeface="Cambria" charset="0"/>
              </a:rPr>
              <a:t>Your </a:t>
            </a:r>
            <a:r>
              <a:rPr lang="en-US" sz="2200" b="1" dirty="0">
                <a:latin typeface="Cambria" charset="0"/>
              </a:rPr>
              <a:t>thesis statement </a:t>
            </a:r>
            <a:r>
              <a:rPr lang="en-US" sz="2200" dirty="0">
                <a:latin typeface="Cambria" charset="0"/>
              </a:rPr>
              <a:t>should announce the purpose and focus, or main idea.</a:t>
            </a:r>
          </a:p>
          <a:p>
            <a:endParaRPr lang="en-US" sz="2200" dirty="0"/>
          </a:p>
        </p:txBody>
      </p:sp>
      <p:sp>
        <p:nvSpPr>
          <p:cNvPr id="2" name="Title 1"/>
          <p:cNvSpPr>
            <a:spLocks noGrp="1"/>
          </p:cNvSpPr>
          <p:nvPr>
            <p:ph type="title"/>
          </p:nvPr>
        </p:nvSpPr>
        <p:spPr/>
        <p:txBody>
          <a:bodyPr/>
          <a:lstStyle/>
          <a:p>
            <a:pPr eaLnBrk="1" hangingPunct="1">
              <a:spcBef>
                <a:spcPct val="20000"/>
              </a:spcBef>
            </a:pPr>
            <a:r>
              <a:rPr lang="en-US" dirty="0">
                <a:latin typeface="Cambria" charset="0"/>
              </a:rPr>
              <a:t>Draft a working thesis for your </a:t>
            </a:r>
            <a:br>
              <a:rPr lang="en-US" dirty="0">
                <a:latin typeface="Cambria" charset="0"/>
              </a:rPr>
            </a:br>
            <a:r>
              <a:rPr lang="en-US" dirty="0">
                <a:latin typeface="Cambria" charset="0"/>
              </a:rPr>
              <a:t>report or analysis</a:t>
            </a:r>
            <a:r>
              <a:rPr lang="en-US" dirty="0" smtClean="0">
                <a:latin typeface="Cambria" charset="0"/>
              </a:rPr>
              <a:t>.</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876800" y="2729076"/>
            <a:ext cx="4114800" cy="3693318"/>
          </a:xfrm>
          <a:prstGeom prst="rect">
            <a:avLst/>
          </a:prstGeom>
          <a:noFill/>
        </p:spPr>
        <p:txBody>
          <a:bodyPr wrap="square" rtlCol="0">
            <a:spAutoFit/>
          </a:bodyPr>
          <a:lstStyle/>
          <a:p>
            <a:pPr marL="400050" indent="-400050">
              <a:spcAft>
                <a:spcPts val="300"/>
              </a:spcAft>
              <a:buFont typeface="+mj-lt"/>
              <a:buAutoNum type="romanUcPeriod" startAt="3"/>
            </a:pPr>
            <a:r>
              <a:rPr lang="en-US" sz="1600" b="1" dirty="0">
                <a:latin typeface="Cambria"/>
                <a:cs typeface="Cambria"/>
              </a:rPr>
              <a:t>Facilitate Paired Kidney Exchanges (</a:t>
            </a:r>
            <a:r>
              <a:rPr lang="en-US" sz="1600" b="1" dirty="0" smtClean="0">
                <a:latin typeface="Cambria"/>
                <a:cs typeface="Cambria"/>
              </a:rPr>
              <a:t>Subtopic 2</a:t>
            </a:r>
            <a:r>
              <a:rPr lang="en-US" sz="1600" b="1" dirty="0">
                <a:latin typeface="Cambria"/>
                <a:cs typeface="Cambria"/>
              </a:rPr>
              <a:t>). </a:t>
            </a:r>
            <a:r>
              <a:rPr lang="en-US" sz="1600" dirty="0">
                <a:latin typeface="Cambria"/>
                <a:cs typeface="Cambria"/>
              </a:rPr>
              <a:t>Provides history, explains current status, </a:t>
            </a:r>
            <a:r>
              <a:rPr lang="en-US" sz="1600" dirty="0" smtClean="0">
                <a:latin typeface="Cambria"/>
                <a:cs typeface="Cambria"/>
              </a:rPr>
              <a:t>and concludes </a:t>
            </a:r>
            <a:r>
              <a:rPr lang="en-US" sz="1600" dirty="0">
                <a:latin typeface="Cambria"/>
                <a:cs typeface="Cambria"/>
              </a:rPr>
              <a:t>that paired kidney exchanges will </a:t>
            </a:r>
            <a:r>
              <a:rPr lang="en-US" sz="1600" dirty="0" smtClean="0">
                <a:latin typeface="Cambria"/>
                <a:cs typeface="Cambria"/>
              </a:rPr>
              <a:t>not increase </a:t>
            </a:r>
            <a:r>
              <a:rPr lang="en-US" sz="1600" dirty="0">
                <a:latin typeface="Cambria"/>
                <a:cs typeface="Cambria"/>
              </a:rPr>
              <a:t>supply significantly. (</a:t>
            </a:r>
            <a:r>
              <a:rPr lang="en-US" sz="1600" dirty="0" smtClean="0">
                <a:latin typeface="Cambria"/>
                <a:cs typeface="Cambria"/>
              </a:rPr>
              <a:t>pars. </a:t>
            </a:r>
            <a:r>
              <a:rPr lang="en-US" sz="1600" dirty="0">
                <a:latin typeface="Cambria"/>
                <a:cs typeface="Cambria"/>
              </a:rPr>
              <a:t>6–8</a:t>
            </a:r>
            <a:r>
              <a:rPr lang="en-US" sz="1600" dirty="0" smtClean="0">
                <a:latin typeface="Cambria"/>
                <a:cs typeface="Cambria"/>
              </a:rPr>
              <a:t>)</a:t>
            </a:r>
          </a:p>
          <a:p>
            <a:pPr marL="400050" indent="-400050">
              <a:spcAft>
                <a:spcPts val="300"/>
              </a:spcAft>
              <a:buFont typeface="+mj-lt"/>
              <a:buAutoNum type="romanUcPeriod" startAt="3"/>
            </a:pPr>
            <a:r>
              <a:rPr lang="en-US" sz="1600" b="1" dirty="0">
                <a:latin typeface="Cambria"/>
                <a:cs typeface="Cambria"/>
              </a:rPr>
              <a:t>Remove Disincentives (Subtopic 3). </a:t>
            </a:r>
            <a:r>
              <a:rPr lang="en-US" sz="1600" dirty="0" smtClean="0">
                <a:latin typeface="Cambria"/>
                <a:cs typeface="Cambria"/>
              </a:rPr>
              <a:t>Explores current </a:t>
            </a:r>
            <a:r>
              <a:rPr lang="en-US" sz="1600" dirty="0">
                <a:latin typeface="Cambria"/>
                <a:cs typeface="Cambria"/>
              </a:rPr>
              <a:t>efforts and proposed changes. (pars. 9–10</a:t>
            </a:r>
            <a:r>
              <a:rPr lang="en-US" sz="1600" dirty="0" smtClean="0">
                <a:latin typeface="Cambria"/>
                <a:cs typeface="Cambria"/>
              </a:rPr>
              <a:t>)</a:t>
            </a:r>
          </a:p>
          <a:p>
            <a:pPr marL="400050" indent="-400050">
              <a:spcAft>
                <a:spcPts val="300"/>
              </a:spcAft>
              <a:buFont typeface="+mj-lt"/>
              <a:buAutoNum type="romanUcPeriod" startAt="3"/>
            </a:pPr>
            <a:r>
              <a:rPr lang="en-US" sz="1600" b="1" dirty="0">
                <a:latin typeface="Cambria"/>
                <a:cs typeface="Cambria"/>
              </a:rPr>
              <a:t>Offer Incentives (Subtopic 4). </a:t>
            </a:r>
            <a:r>
              <a:rPr lang="en-US" sz="1600" dirty="0">
                <a:latin typeface="Cambria"/>
                <a:cs typeface="Cambria"/>
              </a:rPr>
              <a:t>Explores history</a:t>
            </a:r>
            <a:r>
              <a:rPr lang="en-US" sz="1600" dirty="0" smtClean="0">
                <a:latin typeface="Cambria"/>
                <a:cs typeface="Cambria"/>
              </a:rPr>
              <a:t>, and </a:t>
            </a:r>
            <a:r>
              <a:rPr lang="en-US" sz="1600" dirty="0">
                <a:latin typeface="Cambria"/>
                <a:cs typeface="Cambria"/>
              </a:rPr>
              <a:t>positions for and against offering incentives</a:t>
            </a:r>
            <a:r>
              <a:rPr lang="en-US" sz="1600" dirty="0" smtClean="0">
                <a:latin typeface="Cambria"/>
                <a:cs typeface="Cambria"/>
              </a:rPr>
              <a:t>. (</a:t>
            </a:r>
            <a:r>
              <a:rPr lang="en-US" sz="1600" dirty="0">
                <a:latin typeface="Cambria"/>
                <a:cs typeface="Cambria"/>
              </a:rPr>
              <a:t>pars. 11–13</a:t>
            </a:r>
            <a:r>
              <a:rPr lang="en-US" sz="1600" dirty="0" smtClean="0">
                <a:latin typeface="Cambria"/>
                <a:cs typeface="Cambria"/>
              </a:rPr>
              <a:t>)</a:t>
            </a:r>
          </a:p>
          <a:p>
            <a:pPr marL="400050" indent="-400050">
              <a:spcAft>
                <a:spcPts val="300"/>
              </a:spcAft>
              <a:buFont typeface="+mj-lt"/>
              <a:buAutoNum type="romanUcPeriod" startAt="3"/>
            </a:pPr>
            <a:r>
              <a:rPr lang="en-US" sz="1600" b="1" dirty="0">
                <a:latin typeface="Cambria"/>
                <a:cs typeface="Cambria"/>
              </a:rPr>
              <a:t>Conclusion:</a:t>
            </a:r>
            <a:r>
              <a:rPr lang="en-US" sz="1600" dirty="0">
                <a:latin typeface="Cambria"/>
                <a:cs typeface="Cambria"/>
              </a:rPr>
              <a:t> Reiterates the problem, </a:t>
            </a:r>
            <a:r>
              <a:rPr lang="en-US" sz="1600" dirty="0" smtClean="0">
                <a:latin typeface="Cambria"/>
                <a:cs typeface="Cambria"/>
              </a:rPr>
              <a:t>emphasizes significance </a:t>
            </a:r>
            <a:r>
              <a:rPr lang="en-US" sz="1600" dirty="0">
                <a:latin typeface="Cambria"/>
                <a:cs typeface="Cambria"/>
              </a:rPr>
              <a:t>of problem. (par. 14)</a:t>
            </a:r>
          </a:p>
        </p:txBody>
      </p:sp>
      <p:sp>
        <p:nvSpPr>
          <p:cNvPr id="4" name="TextBox 3"/>
          <p:cNvSpPr txBox="1"/>
          <p:nvPr/>
        </p:nvSpPr>
        <p:spPr>
          <a:xfrm>
            <a:off x="609600" y="2746248"/>
            <a:ext cx="4114800" cy="3824124"/>
          </a:xfrm>
          <a:prstGeom prst="rect">
            <a:avLst/>
          </a:prstGeom>
          <a:noFill/>
        </p:spPr>
        <p:txBody>
          <a:bodyPr wrap="square" rtlCol="0">
            <a:spAutoFit/>
          </a:bodyPr>
          <a:lstStyle/>
          <a:p>
            <a:pPr marL="400050" indent="-400050">
              <a:spcAft>
                <a:spcPts val="300"/>
              </a:spcAft>
              <a:buFont typeface="+mj-lt"/>
              <a:buAutoNum type="romanUcPeriod"/>
            </a:pPr>
            <a:r>
              <a:rPr lang="en-US" sz="1600" b="1" dirty="0">
                <a:latin typeface="Cambria"/>
                <a:cs typeface="Cambria"/>
              </a:rPr>
              <a:t>Introduction:</a:t>
            </a:r>
            <a:r>
              <a:rPr lang="en-US" sz="1600" dirty="0">
                <a:latin typeface="Cambria"/>
                <a:cs typeface="Cambria"/>
              </a:rPr>
              <a:t> Provides a brief history of </a:t>
            </a:r>
            <a:r>
              <a:rPr lang="en-US" sz="1600" dirty="0" smtClean="0">
                <a:latin typeface="Cambria"/>
                <a:cs typeface="Cambria"/>
              </a:rPr>
              <a:t>kidney transplantation and demonstrates the seriousness </a:t>
            </a:r>
            <a:r>
              <a:rPr lang="en-US" sz="1600" dirty="0">
                <a:latin typeface="Cambria"/>
                <a:cs typeface="Cambria"/>
              </a:rPr>
              <a:t>of the kidney shortage. </a:t>
            </a:r>
            <a:r>
              <a:rPr lang="en-US" sz="1600" dirty="0" smtClean="0">
                <a:latin typeface="Cambria"/>
                <a:cs typeface="Cambria"/>
              </a:rPr>
              <a:t>Thesis statement </a:t>
            </a:r>
            <a:r>
              <a:rPr lang="en-US" sz="1600" dirty="0">
                <a:latin typeface="Cambria"/>
                <a:cs typeface="Cambria"/>
              </a:rPr>
              <a:t>identifies the topic (proposals </a:t>
            </a:r>
            <a:r>
              <a:rPr lang="en-US" sz="1600" dirty="0" smtClean="0">
                <a:latin typeface="Cambria"/>
                <a:cs typeface="Cambria"/>
              </a:rPr>
              <a:t>to increase </a:t>
            </a:r>
            <a:r>
              <a:rPr lang="en-US" sz="1600" dirty="0">
                <a:latin typeface="Cambria"/>
                <a:cs typeface="Cambria"/>
              </a:rPr>
              <a:t>the number of kidneys available </a:t>
            </a:r>
            <a:r>
              <a:rPr lang="en-US" sz="1600" dirty="0" smtClean="0">
                <a:latin typeface="Cambria"/>
                <a:cs typeface="Cambria"/>
              </a:rPr>
              <a:t>for transplantation</a:t>
            </a:r>
            <a:r>
              <a:rPr lang="en-US" sz="1600" dirty="0">
                <a:latin typeface="Cambria"/>
                <a:cs typeface="Cambria"/>
              </a:rPr>
              <a:t>) and forecasts subtopics</a:t>
            </a:r>
            <a:r>
              <a:rPr lang="en-US" sz="1600" dirty="0" smtClean="0">
                <a:latin typeface="Cambria"/>
                <a:cs typeface="Cambria"/>
              </a:rPr>
              <a:t>. </a:t>
            </a:r>
            <a:r>
              <a:rPr lang="fi-FI" sz="1600" dirty="0" smtClean="0">
                <a:latin typeface="Cambria"/>
                <a:cs typeface="Cambria"/>
              </a:rPr>
              <a:t>(</a:t>
            </a:r>
            <a:r>
              <a:rPr lang="fi-FI" sz="1600" dirty="0">
                <a:latin typeface="Cambria"/>
                <a:cs typeface="Cambria"/>
              </a:rPr>
              <a:t>pars. 1–3</a:t>
            </a:r>
            <a:r>
              <a:rPr lang="fi-FI" sz="1600" dirty="0" smtClean="0">
                <a:latin typeface="Cambria"/>
                <a:cs typeface="Cambria"/>
              </a:rPr>
              <a:t>)</a:t>
            </a:r>
          </a:p>
          <a:p>
            <a:pPr marL="400050" indent="-400050">
              <a:buFont typeface="+mj-lt"/>
              <a:buAutoNum type="romanUcPeriod"/>
            </a:pPr>
            <a:r>
              <a:rPr lang="fi-FI" sz="1600" b="1" dirty="0">
                <a:latin typeface="Cambria"/>
                <a:cs typeface="Cambria"/>
              </a:rPr>
              <a:t>Change </a:t>
            </a:r>
            <a:r>
              <a:rPr lang="fi-FI" sz="1600" b="1" dirty="0" err="1">
                <a:latin typeface="Cambria"/>
                <a:cs typeface="Cambria"/>
              </a:rPr>
              <a:t>from</a:t>
            </a:r>
            <a:r>
              <a:rPr lang="fi-FI" sz="1600" b="1" dirty="0">
                <a:latin typeface="Cambria"/>
                <a:cs typeface="Cambria"/>
              </a:rPr>
              <a:t> </a:t>
            </a:r>
            <a:r>
              <a:rPr lang="fi-FI" sz="1600" b="1" dirty="0" err="1">
                <a:latin typeface="Cambria"/>
                <a:cs typeface="Cambria"/>
              </a:rPr>
              <a:t>Opt-in</a:t>
            </a:r>
            <a:r>
              <a:rPr lang="fi-FI" sz="1600" b="1" dirty="0">
                <a:latin typeface="Cambria"/>
                <a:cs typeface="Cambria"/>
              </a:rPr>
              <a:t> to </a:t>
            </a:r>
            <a:r>
              <a:rPr lang="fi-FI" sz="1600" b="1" dirty="0" err="1">
                <a:latin typeface="Cambria"/>
                <a:cs typeface="Cambria"/>
              </a:rPr>
              <a:t>Opt-out</a:t>
            </a:r>
            <a:r>
              <a:rPr lang="fi-FI" sz="1600" b="1" dirty="0">
                <a:latin typeface="Cambria"/>
                <a:cs typeface="Cambria"/>
              </a:rPr>
              <a:t> </a:t>
            </a:r>
            <a:r>
              <a:rPr lang="fi-FI" sz="1600" b="1" dirty="0" smtClean="0">
                <a:latin typeface="Cambria"/>
                <a:cs typeface="Cambria"/>
              </a:rPr>
              <a:t>System (</a:t>
            </a:r>
            <a:r>
              <a:rPr lang="fi-FI" sz="1600" b="1" dirty="0" err="1">
                <a:latin typeface="Cambria"/>
                <a:cs typeface="Cambria"/>
              </a:rPr>
              <a:t>Subtopic</a:t>
            </a:r>
            <a:r>
              <a:rPr lang="fi-FI" sz="1600" b="1" dirty="0">
                <a:latin typeface="Cambria"/>
                <a:cs typeface="Cambria"/>
              </a:rPr>
              <a:t> 1). </a:t>
            </a:r>
            <a:r>
              <a:rPr lang="fi-FI" sz="1600" dirty="0" err="1">
                <a:latin typeface="Cambria"/>
                <a:cs typeface="Cambria"/>
              </a:rPr>
              <a:t>Explains</a:t>
            </a:r>
            <a:r>
              <a:rPr lang="fi-FI" sz="1600" dirty="0">
                <a:latin typeface="Cambria"/>
                <a:cs typeface="Cambria"/>
              </a:rPr>
              <a:t> current </a:t>
            </a:r>
            <a:r>
              <a:rPr lang="fi-FI" sz="1600" dirty="0" err="1">
                <a:latin typeface="Cambria"/>
                <a:cs typeface="Cambria"/>
              </a:rPr>
              <a:t>opt-in</a:t>
            </a:r>
            <a:r>
              <a:rPr lang="fi-FI" sz="1600" dirty="0">
                <a:latin typeface="Cambria"/>
                <a:cs typeface="Cambria"/>
              </a:rPr>
              <a:t> system</a:t>
            </a:r>
            <a:r>
              <a:rPr lang="fi-FI" sz="1600" dirty="0" smtClean="0">
                <a:latin typeface="Cambria"/>
                <a:cs typeface="Cambria"/>
              </a:rPr>
              <a:t>, surveys </a:t>
            </a:r>
            <a:r>
              <a:rPr lang="fi-FI" sz="1600" dirty="0">
                <a:latin typeface="Cambria"/>
                <a:cs typeface="Cambria"/>
              </a:rPr>
              <a:t>reasons for and </a:t>
            </a:r>
            <a:r>
              <a:rPr lang="fi-FI" sz="1600" dirty="0" smtClean="0">
                <a:latin typeface="Cambria"/>
                <a:cs typeface="Cambria"/>
              </a:rPr>
              <a:t>against </a:t>
            </a:r>
            <a:r>
              <a:rPr lang="fi-FI" sz="1600" dirty="0" err="1">
                <a:latin typeface="Cambria"/>
                <a:cs typeface="Cambria"/>
              </a:rPr>
              <a:t>changing</a:t>
            </a:r>
            <a:r>
              <a:rPr lang="fi-FI" sz="1600" dirty="0">
                <a:latin typeface="Cambria"/>
                <a:cs typeface="Cambria"/>
              </a:rPr>
              <a:t> </a:t>
            </a:r>
            <a:r>
              <a:rPr lang="fi-FI" sz="1600" dirty="0" smtClean="0">
                <a:latin typeface="Cambria"/>
                <a:cs typeface="Cambria"/>
              </a:rPr>
              <a:t>to </a:t>
            </a:r>
            <a:r>
              <a:rPr lang="fi-FI" sz="1600" dirty="0" err="1" smtClean="0">
                <a:latin typeface="Cambria"/>
                <a:cs typeface="Cambria"/>
              </a:rPr>
              <a:t>opt</a:t>
            </a:r>
            <a:r>
              <a:rPr lang="fi-FI" sz="1600" dirty="0" err="1">
                <a:latin typeface="Cambria"/>
                <a:cs typeface="Cambria"/>
              </a:rPr>
              <a:t>-out</a:t>
            </a:r>
            <a:r>
              <a:rPr lang="fi-FI" sz="1600" dirty="0">
                <a:latin typeface="Cambria"/>
                <a:cs typeface="Cambria"/>
              </a:rPr>
              <a:t>, and concludes that </a:t>
            </a:r>
            <a:r>
              <a:rPr lang="fi-FI" sz="1600" dirty="0" err="1">
                <a:latin typeface="Cambria"/>
                <a:cs typeface="Cambria"/>
              </a:rPr>
              <a:t>this</a:t>
            </a:r>
            <a:r>
              <a:rPr lang="fi-FI" sz="1600" dirty="0">
                <a:latin typeface="Cambria"/>
                <a:cs typeface="Cambria"/>
              </a:rPr>
              <a:t> </a:t>
            </a:r>
            <a:r>
              <a:rPr lang="fi-FI" sz="1600" dirty="0" err="1">
                <a:latin typeface="Cambria"/>
                <a:cs typeface="Cambria"/>
              </a:rPr>
              <a:t>change</a:t>
            </a:r>
            <a:r>
              <a:rPr lang="fi-FI" sz="1600" dirty="0">
                <a:latin typeface="Cambria"/>
                <a:cs typeface="Cambria"/>
              </a:rPr>
              <a:t> is </a:t>
            </a:r>
            <a:r>
              <a:rPr lang="fi-FI" sz="1600" dirty="0" smtClean="0">
                <a:latin typeface="Cambria"/>
                <a:cs typeface="Cambria"/>
              </a:rPr>
              <a:t>not enough </a:t>
            </a:r>
            <a:r>
              <a:rPr lang="fi-FI" sz="1600" dirty="0">
                <a:latin typeface="Cambria"/>
                <a:cs typeface="Cambria"/>
              </a:rPr>
              <a:t>to increase the number of </a:t>
            </a:r>
            <a:r>
              <a:rPr lang="fi-FI" sz="1600" dirty="0" smtClean="0">
                <a:latin typeface="Cambria"/>
                <a:cs typeface="Cambria"/>
              </a:rPr>
              <a:t>kidneys available </a:t>
            </a:r>
            <a:r>
              <a:rPr lang="fi-FI" sz="1600" dirty="0">
                <a:latin typeface="Cambria"/>
                <a:cs typeface="Cambria"/>
              </a:rPr>
              <a:t>significantly. (pars. 4–5</a:t>
            </a:r>
            <a:r>
              <a:rPr lang="fi-FI" sz="1600" dirty="0" smtClean="0">
                <a:latin typeface="Cambria"/>
                <a:cs typeface="Cambria"/>
              </a:rPr>
              <a:t>)</a:t>
            </a:r>
            <a:endParaRPr lang="en-US" sz="1600" dirty="0">
              <a:latin typeface="Cambria"/>
              <a:cs typeface="Cambria"/>
            </a:endParaRPr>
          </a:p>
        </p:txBody>
      </p:sp>
      <p:sp>
        <p:nvSpPr>
          <p:cNvPr id="3" name="Content Placeholder 2"/>
          <p:cNvSpPr>
            <a:spLocks noGrp="1"/>
          </p:cNvSpPr>
          <p:nvPr>
            <p:ph sz="quarter" idx="1"/>
          </p:nvPr>
        </p:nvSpPr>
        <p:spPr>
          <a:xfrm>
            <a:off x="640080" y="2057400"/>
            <a:ext cx="7970520" cy="1222248"/>
          </a:xfrm>
        </p:spPr>
        <p:txBody>
          <a:bodyPr/>
          <a:lstStyle/>
          <a:p>
            <a:pPr marL="0" indent="0">
              <a:buNone/>
            </a:pPr>
            <a:r>
              <a:rPr lang="en-US" sz="2000" dirty="0">
                <a:latin typeface="Cambria" charset="0"/>
              </a:rPr>
              <a:t>An effective outline for a report typically divides the topic into subtopics.</a:t>
            </a:r>
          </a:p>
          <a:p>
            <a:endParaRPr lang="en-US" dirty="0"/>
          </a:p>
        </p:txBody>
      </p:sp>
      <p:sp>
        <p:nvSpPr>
          <p:cNvPr id="2" name="Title 1"/>
          <p:cNvSpPr>
            <a:spLocks noGrp="1"/>
          </p:cNvSpPr>
          <p:nvPr>
            <p:ph type="title"/>
          </p:nvPr>
        </p:nvSpPr>
        <p:spPr/>
        <p:txBody>
          <a:bodyPr/>
          <a:lstStyle/>
          <a:p>
            <a:r>
              <a:rPr lang="en-US" dirty="0">
                <a:latin typeface="Cambria" charset="0"/>
              </a:rPr>
              <a:t>Create an outline to organize </a:t>
            </a:r>
            <a:r>
              <a:rPr lang="en-US" dirty="0" smtClean="0">
                <a:latin typeface="Cambria" charset="0"/>
              </a:rPr>
              <a:t>your report or analysis</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876800" y="2743200"/>
            <a:ext cx="4114800" cy="3901068"/>
          </a:xfrm>
          <a:prstGeom prst="rect">
            <a:avLst/>
          </a:prstGeom>
          <a:noFill/>
        </p:spPr>
        <p:txBody>
          <a:bodyPr wrap="square" rtlCol="0">
            <a:spAutoFit/>
          </a:bodyPr>
          <a:lstStyle/>
          <a:p>
            <a:pPr>
              <a:spcAft>
                <a:spcPts val="300"/>
              </a:spcAft>
            </a:pPr>
            <a:r>
              <a:rPr lang="fi-FI" sz="1600" dirty="0" smtClean="0">
                <a:latin typeface="Cambria"/>
                <a:cs typeface="Cambria"/>
              </a:rPr>
              <a:t>altruism </a:t>
            </a:r>
            <a:r>
              <a:rPr lang="fi-FI" sz="1600" dirty="0">
                <a:latin typeface="Cambria"/>
                <a:cs typeface="Cambria"/>
              </a:rPr>
              <a:t>is a shared value that </a:t>
            </a:r>
            <a:r>
              <a:rPr lang="fi-FI" sz="1600" dirty="0" err="1">
                <a:latin typeface="Cambria"/>
                <a:cs typeface="Cambria"/>
              </a:rPr>
              <a:t>trumps</a:t>
            </a:r>
            <a:r>
              <a:rPr lang="fi-FI" sz="1600" dirty="0">
                <a:latin typeface="Cambria"/>
                <a:cs typeface="Cambria"/>
              </a:rPr>
              <a:t> </a:t>
            </a:r>
            <a:r>
              <a:rPr lang="fi-FI" sz="1600" dirty="0" err="1">
                <a:latin typeface="Cambria"/>
                <a:cs typeface="Cambria"/>
              </a:rPr>
              <a:t>all</a:t>
            </a:r>
            <a:r>
              <a:rPr lang="fi-FI" sz="1600" dirty="0">
                <a:latin typeface="Cambria"/>
                <a:cs typeface="Cambria"/>
              </a:rPr>
              <a:t> </a:t>
            </a:r>
            <a:r>
              <a:rPr lang="fi-FI" sz="1600" dirty="0" err="1">
                <a:latin typeface="Cambria"/>
                <a:cs typeface="Cambria"/>
              </a:rPr>
              <a:t>others</a:t>
            </a:r>
            <a:r>
              <a:rPr lang="fi-FI" sz="1600" dirty="0">
                <a:latin typeface="Cambria"/>
                <a:cs typeface="Cambria"/>
              </a:rPr>
              <a:t>. (pars. 6–7</a:t>
            </a:r>
            <a:r>
              <a:rPr lang="fi-FI" sz="1600" dirty="0" smtClean="0">
                <a:latin typeface="Cambria"/>
                <a:cs typeface="Cambria"/>
              </a:rPr>
              <a:t>)</a:t>
            </a:r>
            <a:endParaRPr lang="en-US" sz="1600" b="1" dirty="0" smtClean="0">
              <a:latin typeface="Cambria"/>
              <a:cs typeface="Cambria"/>
            </a:endParaRPr>
          </a:p>
          <a:p>
            <a:pPr marL="400050" indent="-400050">
              <a:spcAft>
                <a:spcPts val="300"/>
              </a:spcAft>
              <a:buFont typeface="+mj-lt"/>
              <a:buAutoNum type="romanUcPeriod" startAt="4"/>
            </a:pPr>
            <a:r>
              <a:rPr lang="en-US" sz="1600" b="1" dirty="0" err="1" smtClean="0">
                <a:latin typeface="Cambria"/>
                <a:cs typeface="Cambria"/>
              </a:rPr>
              <a:t>Satel’s</a:t>
            </a:r>
            <a:r>
              <a:rPr lang="en-US" sz="1600" b="1" dirty="0" smtClean="0">
                <a:latin typeface="Cambria"/>
                <a:cs typeface="Cambria"/>
              </a:rPr>
              <a:t> </a:t>
            </a:r>
            <a:r>
              <a:rPr lang="en-US" sz="1600" b="1" dirty="0">
                <a:latin typeface="Cambria"/>
                <a:cs typeface="Cambria"/>
              </a:rPr>
              <a:t>Second Objection: </a:t>
            </a:r>
            <a:r>
              <a:rPr lang="en-US" sz="1600" dirty="0">
                <a:latin typeface="Cambria"/>
                <a:cs typeface="Cambria"/>
              </a:rPr>
              <a:t>Reviews </a:t>
            </a:r>
            <a:r>
              <a:rPr lang="en-US" sz="1600" dirty="0" err="1" smtClean="0">
                <a:latin typeface="Cambria"/>
                <a:cs typeface="Cambria"/>
              </a:rPr>
              <a:t>Satel’s</a:t>
            </a:r>
            <a:r>
              <a:rPr lang="en-US" sz="1600" dirty="0" smtClean="0">
                <a:latin typeface="Cambria"/>
                <a:cs typeface="Cambria"/>
              </a:rPr>
              <a:t> position </a:t>
            </a:r>
            <a:r>
              <a:rPr lang="en-US" sz="1600" dirty="0">
                <a:latin typeface="Cambria"/>
                <a:cs typeface="Cambria"/>
              </a:rPr>
              <a:t>that NKF unfairly assumes that all </a:t>
            </a:r>
            <a:r>
              <a:rPr lang="en-US" sz="1600" dirty="0" smtClean="0">
                <a:latin typeface="Cambria"/>
                <a:cs typeface="Cambria"/>
              </a:rPr>
              <a:t>agree that </a:t>
            </a:r>
            <a:r>
              <a:rPr lang="en-US" sz="1600" dirty="0">
                <a:latin typeface="Cambria"/>
                <a:cs typeface="Cambria"/>
              </a:rPr>
              <a:t>commodification of the human body </a:t>
            </a:r>
            <a:r>
              <a:rPr lang="en-US" sz="1600" dirty="0" smtClean="0">
                <a:latin typeface="Cambria"/>
                <a:cs typeface="Cambria"/>
              </a:rPr>
              <a:t>is wrong</a:t>
            </a:r>
            <a:r>
              <a:rPr lang="en-US" sz="1600" dirty="0">
                <a:latin typeface="Cambria"/>
                <a:cs typeface="Cambria"/>
              </a:rPr>
              <a:t>. (pars. 8–9</a:t>
            </a:r>
            <a:r>
              <a:rPr lang="en-US" sz="1600" dirty="0" smtClean="0">
                <a:latin typeface="Cambria"/>
                <a:cs typeface="Cambria"/>
              </a:rPr>
              <a:t>)</a:t>
            </a:r>
          </a:p>
          <a:p>
            <a:pPr marL="400050" indent="-400050">
              <a:spcAft>
                <a:spcPts val="300"/>
              </a:spcAft>
              <a:buFont typeface="+mj-lt"/>
              <a:buAutoNum type="romanUcPeriod" startAt="4"/>
            </a:pPr>
            <a:r>
              <a:rPr lang="en-US" sz="1600" b="1" dirty="0" err="1">
                <a:latin typeface="Cambria"/>
                <a:cs typeface="Cambria"/>
              </a:rPr>
              <a:t>Satel’s</a:t>
            </a:r>
            <a:r>
              <a:rPr lang="en-US" sz="1600" b="1" dirty="0">
                <a:latin typeface="Cambria"/>
                <a:cs typeface="Cambria"/>
              </a:rPr>
              <a:t> Third Objection: </a:t>
            </a:r>
            <a:r>
              <a:rPr lang="en-US" sz="1600" dirty="0">
                <a:latin typeface="Cambria"/>
                <a:cs typeface="Cambria"/>
              </a:rPr>
              <a:t>Criticizes the </a:t>
            </a:r>
            <a:r>
              <a:rPr lang="en-US" sz="1600" dirty="0" smtClean="0">
                <a:latin typeface="Cambria"/>
                <a:cs typeface="Cambria"/>
              </a:rPr>
              <a:t>NKF’s moral </a:t>
            </a:r>
            <a:r>
              <a:rPr lang="en-US" sz="1600" dirty="0">
                <a:latin typeface="Cambria"/>
                <a:cs typeface="Cambria"/>
              </a:rPr>
              <a:t>logic — claims it commits the false </a:t>
            </a:r>
            <a:r>
              <a:rPr lang="en-US" sz="1600" dirty="0" smtClean="0">
                <a:latin typeface="Cambria"/>
                <a:cs typeface="Cambria"/>
              </a:rPr>
              <a:t>choice fallacy</a:t>
            </a:r>
            <a:r>
              <a:rPr lang="en-US" sz="1600" dirty="0">
                <a:latin typeface="Cambria"/>
                <a:cs typeface="Cambria"/>
              </a:rPr>
              <a:t>. (pars. 10–11</a:t>
            </a:r>
            <a:r>
              <a:rPr lang="en-US" sz="1600" dirty="0" smtClean="0">
                <a:latin typeface="Cambria"/>
                <a:cs typeface="Cambria"/>
              </a:rPr>
              <a:t>)</a:t>
            </a:r>
          </a:p>
          <a:p>
            <a:pPr marL="400050" indent="-400050">
              <a:spcAft>
                <a:spcPts val="300"/>
              </a:spcAft>
              <a:buFont typeface="+mj-lt"/>
              <a:buAutoNum type="romanUcPeriod" startAt="4"/>
            </a:pPr>
            <a:r>
              <a:rPr lang="en-US" sz="1600" b="1" dirty="0">
                <a:latin typeface="Cambria"/>
                <a:cs typeface="Cambria"/>
              </a:rPr>
              <a:t>Conclusion: </a:t>
            </a:r>
            <a:r>
              <a:rPr lang="en-US" sz="1600" dirty="0">
                <a:latin typeface="Cambria"/>
                <a:cs typeface="Cambria"/>
              </a:rPr>
              <a:t>Summarizes basic conflict: </a:t>
            </a:r>
            <a:r>
              <a:rPr lang="en-US" sz="1600" dirty="0" smtClean="0">
                <a:latin typeface="Cambria"/>
                <a:cs typeface="Cambria"/>
              </a:rPr>
              <a:t>NKF emphasizes </a:t>
            </a:r>
            <a:r>
              <a:rPr lang="en-US" sz="1600" dirty="0">
                <a:latin typeface="Cambria"/>
                <a:cs typeface="Cambria"/>
              </a:rPr>
              <a:t>purity of motive; </a:t>
            </a:r>
            <a:r>
              <a:rPr lang="en-US" sz="1600" dirty="0" err="1">
                <a:latin typeface="Cambria"/>
                <a:cs typeface="Cambria"/>
              </a:rPr>
              <a:t>Satel</a:t>
            </a:r>
            <a:r>
              <a:rPr lang="en-US" sz="1600" dirty="0">
                <a:latin typeface="Cambria"/>
                <a:cs typeface="Cambria"/>
              </a:rPr>
              <a:t> </a:t>
            </a:r>
            <a:r>
              <a:rPr lang="en-US" sz="1600" dirty="0" smtClean="0">
                <a:latin typeface="Cambria"/>
                <a:cs typeface="Cambria"/>
              </a:rPr>
              <a:t>prioritizes importance </a:t>
            </a:r>
            <a:r>
              <a:rPr lang="en-US" sz="1600" dirty="0">
                <a:latin typeface="Cambria"/>
                <a:cs typeface="Cambria"/>
              </a:rPr>
              <a:t>of increasing the pool of </a:t>
            </a:r>
            <a:r>
              <a:rPr lang="en-US" sz="1600" dirty="0" smtClean="0">
                <a:latin typeface="Cambria"/>
                <a:cs typeface="Cambria"/>
              </a:rPr>
              <a:t>organs available </a:t>
            </a:r>
            <a:r>
              <a:rPr lang="en-US" sz="1600" dirty="0">
                <a:latin typeface="Cambria"/>
                <a:cs typeface="Cambria"/>
              </a:rPr>
              <a:t>for donation. (par. 12)</a:t>
            </a:r>
          </a:p>
        </p:txBody>
      </p:sp>
      <p:sp>
        <p:nvSpPr>
          <p:cNvPr id="10" name="TextBox 9"/>
          <p:cNvSpPr txBox="1"/>
          <p:nvPr/>
        </p:nvSpPr>
        <p:spPr>
          <a:xfrm>
            <a:off x="609600" y="2746248"/>
            <a:ext cx="4114800" cy="4070345"/>
          </a:xfrm>
          <a:prstGeom prst="rect">
            <a:avLst/>
          </a:prstGeom>
          <a:noFill/>
        </p:spPr>
        <p:txBody>
          <a:bodyPr wrap="square" rtlCol="0">
            <a:spAutoFit/>
          </a:bodyPr>
          <a:lstStyle/>
          <a:p>
            <a:pPr marL="400050" indent="-400050">
              <a:spcAft>
                <a:spcPts val="300"/>
              </a:spcAft>
              <a:buFont typeface="+mj-lt"/>
              <a:buAutoNum type="romanUcPeriod"/>
            </a:pPr>
            <a:r>
              <a:rPr lang="en-US" sz="1600" b="1" dirty="0" smtClean="0">
                <a:latin typeface="Cambria"/>
                <a:cs typeface="Cambria"/>
              </a:rPr>
              <a:t>Introduction:</a:t>
            </a:r>
            <a:r>
              <a:rPr lang="en-US" sz="1600" dirty="0" smtClean="0">
                <a:latin typeface="Cambria"/>
                <a:cs typeface="Cambria"/>
              </a:rPr>
              <a:t> Demonstrates the seriousness of the kidney shortage and provides background information; introduces the position of the National Kidney Foundation (NKF); introduces </a:t>
            </a:r>
            <a:r>
              <a:rPr lang="en-US" sz="1600" dirty="0" err="1" smtClean="0">
                <a:latin typeface="Cambria"/>
                <a:cs typeface="Cambria"/>
              </a:rPr>
              <a:t>Satel</a:t>
            </a:r>
            <a:r>
              <a:rPr lang="en-US" sz="1600" dirty="0" smtClean="0">
                <a:latin typeface="Cambria"/>
                <a:cs typeface="Cambria"/>
              </a:rPr>
              <a:t>, a key critic of the NKF, and her position. (pars. 1–3)</a:t>
            </a:r>
          </a:p>
          <a:p>
            <a:pPr marL="400050" indent="-400050">
              <a:buFont typeface="+mj-lt"/>
              <a:buAutoNum type="romanUcPeriod"/>
            </a:pPr>
            <a:r>
              <a:rPr lang="en-US" sz="1600" b="1" dirty="0" smtClean="0">
                <a:latin typeface="Cambria"/>
                <a:cs typeface="Cambria"/>
              </a:rPr>
              <a:t>Conflict: </a:t>
            </a:r>
            <a:r>
              <a:rPr lang="en-US" sz="1600" dirty="0" smtClean="0">
                <a:latin typeface="Cambria"/>
                <a:cs typeface="Cambria"/>
              </a:rPr>
              <a:t>Thesis identifies differing attitudes toward altruism as the basis of the conflict underlying </a:t>
            </a:r>
            <a:r>
              <a:rPr lang="en-US" sz="1600" dirty="0" err="1" smtClean="0">
                <a:latin typeface="Cambria"/>
                <a:cs typeface="Cambria"/>
              </a:rPr>
              <a:t>Satel’s</a:t>
            </a:r>
            <a:r>
              <a:rPr lang="en-US" sz="1600" dirty="0" smtClean="0">
                <a:latin typeface="Cambria"/>
                <a:cs typeface="Cambria"/>
              </a:rPr>
              <a:t> and the NKF’s positions on offering incentives to increase the supply of kidneys available for transplantation. (pars. 4–5)</a:t>
            </a:r>
          </a:p>
          <a:p>
            <a:pPr marL="400050" indent="-400050">
              <a:buFont typeface="+mj-lt"/>
              <a:buAutoNum type="romanUcPeriod"/>
            </a:pPr>
            <a:r>
              <a:rPr lang="en-US" sz="1600" b="1" dirty="0" err="1" smtClean="0">
                <a:latin typeface="Cambria"/>
                <a:cs typeface="Cambria"/>
              </a:rPr>
              <a:t>Satel’s</a:t>
            </a:r>
            <a:r>
              <a:rPr lang="en-US" sz="1600" b="1" dirty="0" smtClean="0">
                <a:latin typeface="Cambria"/>
                <a:cs typeface="Cambria"/>
              </a:rPr>
              <a:t> First Objection: Moral Absolutism. </a:t>
            </a:r>
            <a:r>
              <a:rPr lang="en-US" sz="1600" dirty="0" smtClean="0">
                <a:latin typeface="Cambria"/>
                <a:cs typeface="Cambria"/>
              </a:rPr>
              <a:t>Reviews </a:t>
            </a:r>
            <a:r>
              <a:rPr lang="en-US" sz="1600" dirty="0" err="1" smtClean="0">
                <a:latin typeface="Cambria"/>
                <a:cs typeface="Cambria"/>
              </a:rPr>
              <a:t>Satel’s</a:t>
            </a:r>
            <a:r>
              <a:rPr lang="en-US" sz="1600" dirty="0" smtClean="0">
                <a:latin typeface="Cambria"/>
                <a:cs typeface="Cambria"/>
              </a:rPr>
              <a:t> argument that the NKF assumes unfairly that</a:t>
            </a:r>
            <a:endParaRPr lang="en-US" sz="1600" dirty="0">
              <a:latin typeface="Cambria"/>
              <a:cs typeface="Cambria"/>
            </a:endParaRPr>
          </a:p>
        </p:txBody>
      </p:sp>
      <p:sp>
        <p:nvSpPr>
          <p:cNvPr id="3" name="Content Placeholder 2"/>
          <p:cNvSpPr>
            <a:spLocks noGrp="1"/>
          </p:cNvSpPr>
          <p:nvPr>
            <p:ph sz="quarter" idx="1"/>
          </p:nvPr>
        </p:nvSpPr>
        <p:spPr>
          <a:xfrm>
            <a:off x="640080" y="2057400"/>
            <a:ext cx="7970520" cy="762000"/>
          </a:xfrm>
        </p:spPr>
        <p:txBody>
          <a:bodyPr/>
          <a:lstStyle/>
          <a:p>
            <a:pPr marL="0" indent="0">
              <a:buNone/>
            </a:pPr>
            <a:r>
              <a:rPr lang="en-US" sz="2000" dirty="0">
                <a:latin typeface="Cambria" charset="0"/>
              </a:rPr>
              <a:t>An effective outline for an analysis typically offers a sequenced or alternating comparison, focused on points of disagreement.</a:t>
            </a:r>
          </a:p>
          <a:p>
            <a:endParaRPr lang="en-US" dirty="0"/>
          </a:p>
        </p:txBody>
      </p:sp>
      <p:sp>
        <p:nvSpPr>
          <p:cNvPr id="2" name="Title 1"/>
          <p:cNvSpPr>
            <a:spLocks noGrp="1"/>
          </p:cNvSpPr>
          <p:nvPr>
            <p:ph type="title"/>
          </p:nvPr>
        </p:nvSpPr>
        <p:spPr/>
        <p:txBody>
          <a:bodyPr/>
          <a:lstStyle/>
          <a:p>
            <a:pPr eaLnBrk="1" hangingPunct="1">
              <a:spcBef>
                <a:spcPct val="20000"/>
              </a:spcBef>
            </a:pPr>
            <a:r>
              <a:rPr lang="en-US" dirty="0">
                <a:latin typeface="Cambria" charset="0"/>
              </a:rPr>
              <a:t>Create an outline to organize your report or analysis</a:t>
            </a:r>
            <a:r>
              <a:rPr lang="en-US" dirty="0" smtClean="0">
                <a:latin typeface="Cambria" charset="0"/>
              </a:rPr>
              <a:t>.</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marL="0" indent="0" eaLnBrk="1" hangingPunct="1">
              <a:spcAft>
                <a:spcPts val="600"/>
              </a:spcAft>
              <a:buClrTx/>
              <a:buNone/>
            </a:pPr>
            <a:r>
              <a:rPr lang="en-US" sz="2400" dirty="0">
                <a:latin typeface="Cambria" charset="0"/>
              </a:rPr>
              <a:t>These strategies can help you present your analysis of the opposing arguments:</a:t>
            </a:r>
          </a:p>
          <a:p>
            <a:pPr marL="319088" lvl="1" indent="0" eaLnBrk="1" hangingPunct="1">
              <a:spcAft>
                <a:spcPts val="600"/>
              </a:spcAft>
              <a:buClrTx/>
              <a:buNone/>
            </a:pPr>
            <a:r>
              <a:rPr lang="en-US" sz="2200" i="1" dirty="0">
                <a:latin typeface="Cambria" charset="0"/>
              </a:rPr>
              <a:t>Analyze a quotation. </a:t>
            </a:r>
            <a:r>
              <a:rPr lang="en-US" sz="2200" dirty="0">
                <a:latin typeface="Cambria" charset="0"/>
              </a:rPr>
              <a:t>Explain why you think a quotation suggests a basic value or other motivating factor.</a:t>
            </a:r>
          </a:p>
          <a:p>
            <a:pPr lvl="2" eaLnBrk="1" hangingPunct="1">
              <a:spcAft>
                <a:spcPts val="600"/>
              </a:spcAft>
              <a:buClrTx/>
              <a:buFont typeface="Wingdings" charset="0"/>
              <a:buChar char="Ø"/>
            </a:pPr>
            <a:r>
              <a:rPr lang="en-US" dirty="0">
                <a:latin typeface="Cambria" charset="0"/>
              </a:rPr>
              <a:t>Use of the words/phrases </a:t>
            </a:r>
            <a:r>
              <a:rPr lang="ja-JP" altLang="en-US" dirty="0">
                <a:latin typeface="Cambria" charset="0"/>
              </a:rPr>
              <a:t>“</a:t>
            </a:r>
            <a:r>
              <a:rPr lang="en-US" dirty="0">
                <a:latin typeface="Cambria" charset="0"/>
              </a:rPr>
              <a:t>_____</a:t>
            </a:r>
            <a:r>
              <a:rPr lang="ja-JP" altLang="en-US" dirty="0">
                <a:latin typeface="Cambria" charset="0"/>
              </a:rPr>
              <a:t>”</a:t>
            </a:r>
            <a:r>
              <a:rPr lang="en-US" dirty="0">
                <a:latin typeface="Cambria" charset="0"/>
              </a:rPr>
              <a:t> shows that factor A is central to X</a:t>
            </a:r>
            <a:r>
              <a:rPr lang="ja-JP" altLang="en-US" dirty="0">
                <a:latin typeface="Cambria" charset="0"/>
              </a:rPr>
              <a:t>’</a:t>
            </a:r>
            <a:r>
              <a:rPr lang="en-US" dirty="0">
                <a:latin typeface="Cambria" charset="0"/>
              </a:rPr>
              <a:t>s way of thinking about _____.</a:t>
            </a:r>
          </a:p>
          <a:p>
            <a:pPr marL="319088" lvl="1" indent="0" eaLnBrk="1" hangingPunct="1">
              <a:lnSpc>
                <a:spcPct val="150000"/>
              </a:lnSpc>
              <a:spcAft>
                <a:spcPts val="600"/>
              </a:spcAft>
              <a:buClrTx/>
              <a:buNone/>
            </a:pPr>
            <a:r>
              <a:rPr lang="en-US" sz="2200" i="1" dirty="0">
                <a:latin typeface="Cambria" charset="0"/>
              </a:rPr>
              <a:t>Summarize or paraphrase the disagreement. </a:t>
            </a:r>
            <a:endParaRPr lang="en-US" sz="2200" dirty="0">
              <a:latin typeface="Cambria" charset="0"/>
            </a:endParaRPr>
          </a:p>
          <a:p>
            <a:pPr lvl="2" eaLnBrk="1" hangingPunct="1">
              <a:spcAft>
                <a:spcPts val="600"/>
              </a:spcAft>
              <a:buClrTx/>
              <a:buFont typeface="Wingdings" charset="0"/>
              <a:buChar char="Ø"/>
            </a:pPr>
            <a:r>
              <a:rPr lang="en-US" dirty="0">
                <a:latin typeface="Cambria" charset="0"/>
              </a:rPr>
              <a:t>X, a member of group A, argues that _____ [describe approach] because _____. Y, a member of group B, disagrees, arguing that _____ [describe approach] because _____.</a:t>
            </a:r>
          </a:p>
          <a:p>
            <a:pPr>
              <a:buClrTx/>
            </a:pPr>
            <a:endParaRPr lang="en-US" dirty="0"/>
          </a:p>
        </p:txBody>
      </p:sp>
      <p:sp>
        <p:nvSpPr>
          <p:cNvPr id="2" name="Title 1"/>
          <p:cNvSpPr>
            <a:spLocks noGrp="1"/>
          </p:cNvSpPr>
          <p:nvPr>
            <p:ph type="title"/>
          </p:nvPr>
        </p:nvSpPr>
        <p:spPr/>
        <p:txBody>
          <a:bodyPr/>
          <a:lstStyle/>
          <a:p>
            <a:pPr eaLnBrk="1" hangingPunct="1">
              <a:lnSpc>
                <a:spcPct val="80000"/>
              </a:lnSpc>
              <a:spcBef>
                <a:spcPct val="20000"/>
              </a:spcBef>
            </a:pPr>
            <a:r>
              <a:rPr lang="en-US" dirty="0">
                <a:latin typeface="Cambria" charset="0"/>
              </a:rPr>
              <a:t>Develop your report or </a:t>
            </a:r>
            <a:r>
              <a:rPr lang="en-US" dirty="0" smtClean="0">
                <a:latin typeface="Cambria" charset="0"/>
              </a:rPr>
              <a:t>analysis</a:t>
            </a:r>
            <a:endParaRPr lang="en-US" dirty="0">
              <a:latin typeface="Cambria"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marL="0" indent="0" eaLnBrk="1" hangingPunct="1">
              <a:spcAft>
                <a:spcPts val="200"/>
              </a:spcAft>
              <a:buClrTx/>
              <a:buNone/>
              <a:defRPr/>
            </a:pPr>
            <a:r>
              <a:rPr lang="en-US" sz="2400" dirty="0">
                <a:latin typeface="Cambria" pitchFamily="18" charset="0"/>
              </a:rPr>
              <a:t>Consider which explanatory strategies would be most useful.</a:t>
            </a:r>
          </a:p>
          <a:p>
            <a:pPr marL="457200" lvl="1" indent="0" eaLnBrk="1" hangingPunct="1">
              <a:spcBef>
                <a:spcPts val="1200"/>
              </a:spcBef>
              <a:spcAft>
                <a:spcPts val="0"/>
              </a:spcAft>
              <a:buClrTx/>
              <a:buNone/>
              <a:defRPr/>
            </a:pPr>
            <a:r>
              <a:rPr lang="en-US" sz="2100" i="1" dirty="0">
                <a:latin typeface="Cambria" pitchFamily="18" charset="0"/>
              </a:rPr>
              <a:t>How can I </a:t>
            </a:r>
            <a:r>
              <a:rPr lang="en-US" sz="2100" b="1" i="1" dirty="0">
                <a:latin typeface="Cambria" pitchFamily="18" charset="0"/>
              </a:rPr>
              <a:t>classify</a:t>
            </a:r>
            <a:r>
              <a:rPr lang="en-US" sz="2100" i="1" dirty="0">
                <a:latin typeface="Cambria" pitchFamily="18" charset="0"/>
              </a:rPr>
              <a:t> aspects of the topic or different points of view?</a:t>
            </a:r>
          </a:p>
          <a:p>
            <a:pPr marL="800100" lvl="1" indent="-342900" eaLnBrk="1" hangingPunct="1">
              <a:spcAft>
                <a:spcPts val="600"/>
              </a:spcAft>
              <a:buClrTx/>
              <a:buFont typeface="Wingdings" pitchFamily="2" charset="2"/>
              <a:buChar char="Ø"/>
              <a:defRPr/>
            </a:pPr>
            <a:r>
              <a:rPr lang="en-US" sz="1900" dirty="0">
                <a:latin typeface="Cambria" pitchFamily="18" charset="0"/>
              </a:rPr>
              <a:t>Topic X can be broken down into such categories as _____, _____, and _____.</a:t>
            </a:r>
          </a:p>
          <a:p>
            <a:pPr marL="800100" lvl="1" indent="-342900" eaLnBrk="1" hangingPunct="1">
              <a:spcAft>
                <a:spcPts val="600"/>
              </a:spcAft>
              <a:buClrTx/>
              <a:buFont typeface="Wingdings" pitchFamily="2" charset="2"/>
              <a:buChar char="Ø"/>
              <a:defRPr/>
            </a:pPr>
            <a:r>
              <a:rPr lang="en-US" sz="1900" dirty="0">
                <a:latin typeface="Cambria" pitchFamily="18" charset="0"/>
              </a:rPr>
              <a:t>Some of the reasons Professor X supports _____ include _____, _____, and _____.</a:t>
            </a:r>
            <a:endParaRPr lang="en-US" sz="1900" i="1" dirty="0">
              <a:latin typeface="Cambria" pitchFamily="18" charset="0"/>
            </a:endParaRPr>
          </a:p>
          <a:p>
            <a:pPr marL="457200" lvl="1" indent="0" eaLnBrk="1" hangingPunct="1">
              <a:spcBef>
                <a:spcPts val="600"/>
              </a:spcBef>
              <a:spcAft>
                <a:spcPts val="0"/>
              </a:spcAft>
              <a:buClrTx/>
              <a:buNone/>
              <a:defRPr/>
            </a:pPr>
            <a:r>
              <a:rPr lang="en-US" sz="2100" i="1" dirty="0">
                <a:latin typeface="Cambria" pitchFamily="18" charset="0"/>
              </a:rPr>
              <a:t>How can I use </a:t>
            </a:r>
            <a:r>
              <a:rPr lang="en-US" sz="2100" b="1" i="1" dirty="0">
                <a:latin typeface="Cambria" pitchFamily="18" charset="0"/>
              </a:rPr>
              <a:t>anecdotes</a:t>
            </a:r>
            <a:r>
              <a:rPr lang="en-US" sz="2100" i="1" dirty="0">
                <a:latin typeface="Cambria" pitchFamily="18" charset="0"/>
              </a:rPr>
              <a:t> to make the topic less abstract for my readers?</a:t>
            </a:r>
          </a:p>
          <a:p>
            <a:pPr marL="800100" lvl="1" indent="-342900" eaLnBrk="1" hangingPunct="1">
              <a:spcAft>
                <a:spcPts val="600"/>
              </a:spcAft>
              <a:buClrTx/>
              <a:buFont typeface="Wingdings" pitchFamily="2" charset="2"/>
              <a:buChar char="Ø"/>
              <a:defRPr/>
            </a:pPr>
            <a:r>
              <a:rPr lang="en-US" sz="1900" dirty="0">
                <a:latin typeface="Cambria" pitchFamily="18" charset="0"/>
              </a:rPr>
              <a:t>Consider the story of Ms. X, who did _____ in 2015.</a:t>
            </a:r>
          </a:p>
          <a:p>
            <a:pPr marL="800100" lvl="1" indent="-342900" eaLnBrk="1" hangingPunct="1">
              <a:spcAft>
                <a:spcPts val="600"/>
              </a:spcAft>
              <a:buClrTx/>
              <a:buFont typeface="Wingdings" pitchFamily="2" charset="2"/>
              <a:buChar char="Ø"/>
              <a:defRPr/>
            </a:pPr>
            <a:r>
              <a:rPr lang="en-US" sz="1900" dirty="0">
                <a:latin typeface="Cambria" pitchFamily="18" charset="0"/>
              </a:rPr>
              <a:t>For example, in 2015, X and Y stated _____.</a:t>
            </a:r>
          </a:p>
          <a:p>
            <a:pPr>
              <a:buClrTx/>
            </a:pPr>
            <a:endParaRPr lang="en-US" dirty="0"/>
          </a:p>
        </p:txBody>
      </p:sp>
      <p:sp>
        <p:nvSpPr>
          <p:cNvPr id="2" name="Title 1"/>
          <p:cNvSpPr>
            <a:spLocks noGrp="1"/>
          </p:cNvSpPr>
          <p:nvPr>
            <p:ph type="title"/>
          </p:nvPr>
        </p:nvSpPr>
        <p:spPr/>
        <p:txBody>
          <a:bodyPr/>
          <a:lstStyle/>
          <a:p>
            <a:r>
              <a:rPr lang="en-US" dirty="0">
                <a:latin typeface="Cambria" charset="0"/>
              </a:rPr>
              <a:t>Develop your report or analysis</a:t>
            </a:r>
            <a:r>
              <a:rPr lang="en-US" dirty="0" smtClean="0">
                <a:latin typeface="Cambria" charset="0"/>
              </a:rPr>
              <a:t>.</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p:txBody>
          <a:bodyPr/>
          <a:lstStyle/>
          <a:p>
            <a:pPr marL="0" indent="0" eaLnBrk="1" hangingPunct="1">
              <a:spcBef>
                <a:spcPts val="375"/>
              </a:spcBef>
              <a:spcAft>
                <a:spcPts val="600"/>
              </a:spcAft>
              <a:buClrTx/>
              <a:buNone/>
            </a:pPr>
            <a:r>
              <a:rPr lang="en-US" sz="2200" dirty="0">
                <a:latin typeface="Cambria" charset="0"/>
              </a:rPr>
              <a:t>Consider which explanatory strategies would be most useful.</a:t>
            </a:r>
          </a:p>
          <a:p>
            <a:pPr marL="0" indent="0" eaLnBrk="1" hangingPunct="1">
              <a:spcBef>
                <a:spcPts val="375"/>
              </a:spcBef>
              <a:spcAft>
                <a:spcPts val="600"/>
              </a:spcAft>
              <a:buClrTx/>
              <a:buNone/>
            </a:pPr>
            <a:r>
              <a:rPr lang="en-US" sz="2000" i="1" dirty="0">
                <a:latin typeface="Cambria" charset="0"/>
              </a:rPr>
              <a:t>How can I use </a:t>
            </a:r>
            <a:r>
              <a:rPr lang="en-US" sz="2000" b="1" i="1" dirty="0">
                <a:latin typeface="Cambria" charset="0"/>
              </a:rPr>
              <a:t>comparison and contrast </a:t>
            </a:r>
            <a:r>
              <a:rPr lang="en-US" sz="2000" i="1" dirty="0">
                <a:latin typeface="Cambria" charset="0"/>
              </a:rPr>
              <a:t>to sharpen similarities and differences among points of view?</a:t>
            </a:r>
          </a:p>
          <a:p>
            <a:pPr lvl="1">
              <a:spcAft>
                <a:spcPts val="600"/>
              </a:spcAft>
              <a:buClrTx/>
              <a:buFont typeface="Wingdings" charset="0"/>
              <a:buChar char="Ø"/>
            </a:pPr>
            <a:r>
              <a:rPr lang="en-US" sz="1800" dirty="0">
                <a:latin typeface="Cambria" charset="0"/>
              </a:rPr>
              <a:t>Whereas X believes/argues/claims _____, Y claims _____.</a:t>
            </a:r>
          </a:p>
          <a:p>
            <a:pPr lvl="1">
              <a:spcAft>
                <a:spcPts val="600"/>
              </a:spcAft>
              <a:buClrTx/>
              <a:buFont typeface="Wingdings" charset="0"/>
              <a:buChar char="Ø"/>
            </a:pPr>
            <a:r>
              <a:rPr lang="en-US" sz="1800" dirty="0">
                <a:latin typeface="Cambria" charset="0"/>
              </a:rPr>
              <a:t>X is like Y in these ways: _____, _____, _____.</a:t>
            </a:r>
            <a:endParaRPr lang="en-US" sz="1800" i="1" dirty="0">
              <a:latin typeface="Cambria" charset="0"/>
            </a:endParaRPr>
          </a:p>
          <a:p>
            <a:pPr marL="0" indent="0" eaLnBrk="1" hangingPunct="1">
              <a:spcBef>
                <a:spcPts val="375"/>
              </a:spcBef>
              <a:spcAft>
                <a:spcPts val="600"/>
              </a:spcAft>
              <a:buClrTx/>
              <a:buNone/>
            </a:pPr>
            <a:r>
              <a:rPr lang="en-US" sz="2000" i="1" dirty="0">
                <a:latin typeface="Cambria" charset="0"/>
              </a:rPr>
              <a:t>How do I </a:t>
            </a:r>
            <a:r>
              <a:rPr lang="en-US" sz="2000" b="1" i="1" dirty="0">
                <a:latin typeface="Cambria" charset="0"/>
              </a:rPr>
              <a:t>define</a:t>
            </a:r>
            <a:r>
              <a:rPr lang="en-US" sz="2000" i="1" dirty="0">
                <a:latin typeface="Cambria" charset="0"/>
              </a:rPr>
              <a:t> terms or concepts that may be unfamiliar to my readers?</a:t>
            </a:r>
          </a:p>
          <a:p>
            <a:pPr lvl="1">
              <a:spcAft>
                <a:spcPts val="600"/>
              </a:spcAft>
              <a:buClrTx/>
              <a:buFont typeface="Wingdings" charset="0"/>
              <a:buChar char="Ø"/>
            </a:pPr>
            <a:r>
              <a:rPr lang="en-US" sz="1800" dirty="0">
                <a:latin typeface="Cambria" charset="0"/>
              </a:rPr>
              <a:t>X means_____.</a:t>
            </a:r>
          </a:p>
          <a:p>
            <a:pPr lvl="1">
              <a:spcAft>
                <a:spcPts val="600"/>
              </a:spcAft>
              <a:buClrTx/>
              <a:buFont typeface="Wingdings" charset="0"/>
              <a:buChar char="Ø"/>
            </a:pPr>
            <a:r>
              <a:rPr lang="en-US" sz="1800" dirty="0">
                <a:latin typeface="Cambria" charset="0"/>
              </a:rPr>
              <a:t>X, a type of _____, is characterized by _____, _____, and _____.</a:t>
            </a:r>
          </a:p>
          <a:p>
            <a:pPr marL="0" indent="0" eaLnBrk="1" hangingPunct="1">
              <a:spcBef>
                <a:spcPts val="375"/>
              </a:spcBef>
              <a:spcAft>
                <a:spcPts val="600"/>
              </a:spcAft>
              <a:buClrTx/>
              <a:buNone/>
            </a:pPr>
            <a:r>
              <a:rPr lang="en-US" sz="2000" i="1" dirty="0">
                <a:latin typeface="Cambria" charset="0"/>
              </a:rPr>
              <a:t>What </a:t>
            </a:r>
            <a:r>
              <a:rPr lang="en-US" sz="2000" b="1" i="1" dirty="0">
                <a:latin typeface="Cambria" charset="0"/>
              </a:rPr>
              <a:t>causes or effects </a:t>
            </a:r>
            <a:r>
              <a:rPr lang="en-US" sz="2000" i="1" dirty="0">
                <a:latin typeface="Cambria" charset="0"/>
              </a:rPr>
              <a:t>are important to note?</a:t>
            </a:r>
          </a:p>
          <a:p>
            <a:pPr lvl="1">
              <a:spcAft>
                <a:spcPts val="600"/>
              </a:spcAft>
              <a:buClrTx/>
              <a:buFont typeface="Wingdings" charset="0"/>
              <a:buChar char="Ø"/>
            </a:pPr>
            <a:r>
              <a:rPr lang="en-US" sz="1800" dirty="0">
                <a:latin typeface="Cambria" charset="0"/>
              </a:rPr>
              <a:t>The result of _____ is _____.</a:t>
            </a:r>
          </a:p>
          <a:p>
            <a:pPr lvl="1">
              <a:spcAft>
                <a:spcPts val="600"/>
              </a:spcAft>
              <a:buClrTx/>
              <a:buFont typeface="Wingdings" charset="0"/>
              <a:buChar char="Ø"/>
            </a:pPr>
            <a:r>
              <a:rPr lang="en-US" sz="1800" dirty="0">
                <a:latin typeface="Cambria" charset="0"/>
              </a:rPr>
              <a:t>Because of _____, we no longer do _____.</a:t>
            </a:r>
          </a:p>
          <a:p>
            <a:pPr>
              <a:buClrTx/>
            </a:pPr>
            <a:endParaRPr lang="en-US" dirty="0"/>
          </a:p>
        </p:txBody>
      </p:sp>
      <p:sp>
        <p:nvSpPr>
          <p:cNvPr id="4" name="Title 3"/>
          <p:cNvSpPr>
            <a:spLocks noGrp="1"/>
          </p:cNvSpPr>
          <p:nvPr>
            <p:ph type="title"/>
          </p:nvPr>
        </p:nvSpPr>
        <p:spPr/>
        <p:txBody>
          <a:bodyPr/>
          <a:lstStyle/>
          <a:p>
            <a:pPr eaLnBrk="1" hangingPunct="1">
              <a:lnSpc>
                <a:spcPct val="80000"/>
              </a:lnSpc>
              <a:spcBef>
                <a:spcPct val="20000"/>
              </a:spcBef>
            </a:pPr>
            <a:r>
              <a:rPr lang="en-US" dirty="0">
                <a:latin typeface="Cambria" charset="0"/>
              </a:rPr>
              <a:t>Develop your report or analysis.</a:t>
            </a:r>
            <a:br>
              <a:rPr lang="en-US" dirty="0">
                <a:latin typeface="Cambria" charset="0"/>
              </a:rPr>
            </a:b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40080" y="2057400"/>
            <a:ext cx="7970520" cy="4416552"/>
          </a:xfrm>
        </p:spPr>
        <p:txBody>
          <a:bodyPr/>
          <a:lstStyle/>
          <a:p>
            <a:pPr marL="0" indent="0" eaLnBrk="1" hangingPunct="1">
              <a:spcAft>
                <a:spcPts val="600"/>
              </a:spcAft>
              <a:buClr>
                <a:srgbClr val="A20000"/>
              </a:buClr>
              <a:buNone/>
              <a:defRPr/>
            </a:pPr>
            <a:r>
              <a:rPr lang="en-US" sz="2200" dirty="0">
                <a:latin typeface="Cambria" pitchFamily="18" charset="0"/>
              </a:rPr>
              <a:t>Reports or analyses may benefit from</a:t>
            </a:r>
          </a:p>
          <a:p>
            <a:pPr marL="617538" lvl="1" indent="-342900">
              <a:spcAft>
                <a:spcPts val="200"/>
              </a:spcAft>
              <a:buClr>
                <a:srgbClr val="A20000"/>
              </a:buClr>
              <a:defRPr/>
            </a:pPr>
            <a:r>
              <a:rPr lang="en-US" sz="2000" dirty="0">
                <a:latin typeface="Cambria" pitchFamily="18" charset="0"/>
              </a:rPr>
              <a:t>Tables</a:t>
            </a:r>
          </a:p>
          <a:p>
            <a:pPr marL="617538" lvl="1" indent="-342900">
              <a:spcAft>
                <a:spcPts val="200"/>
              </a:spcAft>
              <a:buClr>
                <a:srgbClr val="A20000"/>
              </a:buClr>
              <a:defRPr/>
            </a:pPr>
            <a:r>
              <a:rPr lang="en-US" sz="2000" dirty="0">
                <a:latin typeface="Cambria" pitchFamily="18" charset="0"/>
              </a:rPr>
              <a:t>Timelines</a:t>
            </a:r>
          </a:p>
          <a:p>
            <a:pPr marL="617538" lvl="1" indent="-342900">
              <a:spcAft>
                <a:spcPts val="200"/>
              </a:spcAft>
              <a:buClr>
                <a:srgbClr val="A20000"/>
              </a:buClr>
              <a:defRPr/>
            </a:pPr>
            <a:r>
              <a:rPr lang="en-US" sz="2000" dirty="0">
                <a:latin typeface="Cambria" pitchFamily="18" charset="0"/>
              </a:rPr>
              <a:t>Graphs</a:t>
            </a:r>
          </a:p>
          <a:p>
            <a:pPr marL="617538" lvl="1" indent="-342900">
              <a:spcAft>
                <a:spcPts val="600"/>
              </a:spcAft>
              <a:buClr>
                <a:srgbClr val="A20000"/>
              </a:buClr>
              <a:defRPr/>
            </a:pPr>
            <a:r>
              <a:rPr lang="en-US" sz="2000" dirty="0">
                <a:latin typeface="Cambria" pitchFamily="18" charset="0"/>
              </a:rPr>
              <a:t>Presentation slides (PowerPoint/</a:t>
            </a:r>
            <a:r>
              <a:rPr lang="en-US" sz="2000" dirty="0" err="1">
                <a:latin typeface="Cambria" pitchFamily="18" charset="0"/>
              </a:rPr>
              <a:t>Prezi</a:t>
            </a:r>
            <a:r>
              <a:rPr lang="en-US" sz="2000" dirty="0">
                <a:latin typeface="Cambria" pitchFamily="18" charset="0"/>
              </a:rPr>
              <a:t>)</a:t>
            </a:r>
          </a:p>
          <a:p>
            <a:pPr marL="0" indent="0" eaLnBrk="1" hangingPunct="1">
              <a:spcBef>
                <a:spcPts val="600"/>
              </a:spcBef>
              <a:spcAft>
                <a:spcPts val="0"/>
              </a:spcAft>
              <a:buClr>
                <a:srgbClr val="A20000"/>
              </a:buClr>
              <a:buNone/>
              <a:defRPr/>
            </a:pPr>
            <a:r>
              <a:rPr lang="en-US" sz="2200" dirty="0">
                <a:latin typeface="Cambria" pitchFamily="18" charset="0"/>
              </a:rPr>
              <a:t>When including illustrations, ask yourself:</a:t>
            </a:r>
          </a:p>
          <a:p>
            <a:pPr marL="617538" lvl="1" indent="-342900">
              <a:spcAft>
                <a:spcPts val="600"/>
              </a:spcAft>
              <a:buClr>
                <a:srgbClr val="A20000"/>
              </a:buClr>
              <a:defRPr/>
            </a:pPr>
            <a:r>
              <a:rPr lang="en-US" sz="2000" dirty="0">
                <a:latin typeface="Cambria" pitchFamily="18" charset="0"/>
              </a:rPr>
              <a:t>Can I create my own graphics (for example, pie charts and line graphs) using spreadsheet software?</a:t>
            </a:r>
          </a:p>
          <a:p>
            <a:pPr marL="617538" lvl="1" indent="-342900">
              <a:spcAft>
                <a:spcPts val="600"/>
              </a:spcAft>
              <a:buClr>
                <a:srgbClr val="A20000"/>
              </a:buClr>
              <a:defRPr/>
            </a:pPr>
            <a:r>
              <a:rPr lang="en-US" sz="2000" dirty="0">
                <a:latin typeface="Cambria" pitchFamily="18" charset="0"/>
              </a:rPr>
              <a:t>Will I need to borrow illustrations (photos, screenshots) others have created? If so, you will need to cite them.</a:t>
            </a:r>
          </a:p>
          <a:p>
            <a:pPr marL="617538" lvl="1" indent="-342900">
              <a:spcAft>
                <a:spcPts val="600"/>
              </a:spcAft>
              <a:buClr>
                <a:srgbClr val="A20000"/>
              </a:buClr>
              <a:defRPr/>
            </a:pPr>
            <a:r>
              <a:rPr lang="en-US" sz="2000" dirty="0">
                <a:latin typeface="Cambria" pitchFamily="18" charset="0"/>
              </a:rPr>
              <a:t>Will my project be published online? If so, you may need to ask permission to use materials created by others</a:t>
            </a:r>
            <a:r>
              <a:rPr lang="en-US" sz="2000" dirty="0" smtClean="0">
                <a:latin typeface="Cambria" pitchFamily="18" charset="0"/>
              </a:rPr>
              <a:t>.</a:t>
            </a:r>
            <a:endParaRPr lang="en-US" sz="2000" dirty="0">
              <a:latin typeface="Cambria" pitchFamily="18" charset="0"/>
            </a:endParaRPr>
          </a:p>
        </p:txBody>
      </p:sp>
      <p:sp>
        <p:nvSpPr>
          <p:cNvPr id="2" name="Title 1"/>
          <p:cNvSpPr>
            <a:spLocks noGrp="1"/>
          </p:cNvSpPr>
          <p:nvPr>
            <p:ph type="title"/>
          </p:nvPr>
        </p:nvSpPr>
        <p:spPr/>
        <p:txBody>
          <a:bodyPr/>
          <a:lstStyle/>
          <a:p>
            <a:pPr eaLnBrk="1" hangingPunct="1">
              <a:lnSpc>
                <a:spcPct val="80000"/>
              </a:lnSpc>
              <a:spcBef>
                <a:spcPct val="20000"/>
              </a:spcBef>
            </a:pPr>
            <a:r>
              <a:rPr lang="en-US" dirty="0">
                <a:latin typeface="Cambria" charset="0"/>
              </a:rPr>
              <a:t>Use visuals or multimedia illustrations to enhance your explanation</a:t>
            </a:r>
            <a:r>
              <a:rPr lang="en-US" dirty="0" smtClean="0">
                <a:latin typeface="Cambria" charset="0"/>
              </a:rPr>
              <a:t>.</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10"/>
          <p:cNvSpPr txBox="1">
            <a:spLocks noChangeArrowheads="1"/>
          </p:cNvSpPr>
          <p:nvPr/>
        </p:nvSpPr>
        <p:spPr bwMode="auto">
          <a:xfrm>
            <a:off x="1065213" y="6121400"/>
            <a:ext cx="70135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itchFamily="1" charset="0"/>
                <a:ea typeface="MS PGothic" panose="020B0600070205080204" pitchFamily="34" charset="-128"/>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itchFamily="1" charset="0"/>
                <a:ea typeface="MS PGothic" panose="020B0600070205080204" pitchFamily="34" charset="-128"/>
              </a:defRPr>
            </a:lvl2pPr>
            <a:lvl3pPr marL="1143000" indent="-228600">
              <a:spcBef>
                <a:spcPts val="375"/>
              </a:spcBef>
              <a:buClr>
                <a:srgbClr val="F2F5F3"/>
              </a:buClr>
              <a:buSzPct val="85000"/>
              <a:buFont typeface="Wingdings 2" panose="05020102010507070707" pitchFamily="18" charset="2"/>
              <a:buChar char=""/>
              <a:defRPr sz="2000">
                <a:solidFill>
                  <a:schemeClr val="tx1"/>
                </a:solidFill>
                <a:latin typeface="Perpetua" pitchFamily="1" charset="0"/>
                <a:ea typeface="MS PGothic" panose="020B0600070205080204" pitchFamily="34" charset="-128"/>
              </a:defRPr>
            </a:lvl3pPr>
            <a:lvl4pPr marL="1600200" indent="-228600">
              <a:spcBef>
                <a:spcPts val="375"/>
              </a:spcBef>
              <a:buClr>
                <a:srgbClr val="99987F"/>
              </a:buClr>
              <a:buSzPct val="80000"/>
              <a:buFont typeface="Wingdings 2" panose="05020102010507070707" pitchFamily="18" charset="2"/>
              <a:buChar char=""/>
              <a:defRPr sz="2000">
                <a:solidFill>
                  <a:schemeClr val="tx1"/>
                </a:solidFill>
                <a:latin typeface="Perpetua" pitchFamily="1" charset="0"/>
                <a:ea typeface="MS PGothic" panose="020B0600070205080204" pitchFamily="34" charset="-128"/>
              </a:defRPr>
            </a:lvl4pPr>
            <a:lvl5pPr marL="2057400" indent="-228600">
              <a:spcBef>
                <a:spcPts val="375"/>
              </a:spcBef>
              <a:buClr>
                <a:srgbClr val="99987F"/>
              </a:buClr>
              <a:buChar char="o"/>
              <a:defRPr sz="2000">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buChar char="o"/>
              <a:defRPr sz="2000">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buChar char="o"/>
              <a:defRPr sz="2000">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buChar char="o"/>
              <a:defRPr sz="2000">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buChar char="o"/>
              <a:defRPr sz="2000">
                <a:solidFill>
                  <a:schemeClr val="tx1"/>
                </a:solidFill>
                <a:latin typeface="Perpetua" pitchFamily="1" charset="0"/>
                <a:ea typeface="MS PGothic" panose="020B0600070205080204" pitchFamily="34" charset="-128"/>
              </a:defRPr>
            </a:lvl9pPr>
          </a:lstStyle>
          <a:p>
            <a:pPr eaLnBrk="1" hangingPunct="1">
              <a:spcBef>
                <a:spcPct val="0"/>
              </a:spcBef>
              <a:buClrTx/>
              <a:buSzTx/>
              <a:buFontTx/>
              <a:buNone/>
            </a:pPr>
            <a:r>
              <a:rPr lang="en-US" altLang="en-US" sz="2200" dirty="0">
                <a:latin typeface="Cambria" panose="02040503050406030204" pitchFamily="18" charset="0"/>
              </a:rPr>
              <a:t>Now stitch all of this material together to create a draft.</a:t>
            </a:r>
          </a:p>
        </p:txBody>
      </p:sp>
      <p:sp>
        <p:nvSpPr>
          <p:cNvPr id="34819" name="Content Placeholder 8"/>
          <p:cNvSpPr>
            <a:spLocks noGrp="1"/>
          </p:cNvSpPr>
          <p:nvPr>
            <p:ph sz="quarter" idx="2"/>
          </p:nvPr>
        </p:nvSpPr>
        <p:spPr>
          <a:xfrm>
            <a:off x="4800600" y="1295400"/>
            <a:ext cx="4191000" cy="4343400"/>
          </a:xfrm>
        </p:spPr>
        <p:txBody>
          <a:bodyPr/>
          <a:lstStyle/>
          <a:p>
            <a:pPr eaLnBrk="1" hangingPunct="1">
              <a:buClr>
                <a:srgbClr val="C00000"/>
              </a:buClr>
            </a:pPr>
            <a:r>
              <a:rPr lang="en-US" altLang="en-US" sz="2200" dirty="0" smtClean="0">
                <a:latin typeface="Cambria" panose="02040503050406030204" pitchFamily="18" charset="0"/>
              </a:rPr>
              <a:t>By this point, you have</a:t>
            </a:r>
          </a:p>
          <a:p>
            <a:pPr lvl="1" eaLnBrk="1" hangingPunct="1">
              <a:buClr>
                <a:srgbClr val="C00000"/>
              </a:buClr>
            </a:pPr>
            <a:r>
              <a:rPr lang="en-US" altLang="en-US" sz="2200" dirty="0">
                <a:latin typeface="Cambria" panose="02040503050406030204" pitchFamily="18" charset="0"/>
              </a:rPr>
              <a:t>Summarized sources &amp; shown how they relate to one another</a:t>
            </a:r>
          </a:p>
          <a:p>
            <a:pPr lvl="1" eaLnBrk="1" hangingPunct="1">
              <a:buClr>
                <a:srgbClr val="C00000"/>
              </a:buClr>
            </a:pPr>
            <a:r>
              <a:rPr lang="en-US" altLang="en-US" sz="2200" dirty="0">
                <a:latin typeface="Cambria" panose="02040503050406030204" pitchFamily="18" charset="0"/>
              </a:rPr>
              <a:t>Created bibliographic citations</a:t>
            </a:r>
          </a:p>
          <a:p>
            <a:pPr lvl="1" eaLnBrk="1" hangingPunct="1">
              <a:buClr>
                <a:srgbClr val="C00000"/>
              </a:buClr>
            </a:pPr>
            <a:r>
              <a:rPr lang="en-US" altLang="en-US" sz="2200" dirty="0">
                <a:latin typeface="Cambria" panose="02040503050406030204" pitchFamily="18" charset="0"/>
              </a:rPr>
              <a:t>Synthesized information and analyzed opposing views.</a:t>
            </a:r>
          </a:p>
          <a:p>
            <a:pPr lvl="1" eaLnBrk="1" hangingPunct="1">
              <a:buClr>
                <a:srgbClr val="C00000"/>
              </a:buClr>
            </a:pPr>
            <a:r>
              <a:rPr lang="en-US" altLang="en-US" sz="2200" dirty="0">
                <a:latin typeface="Cambria" panose="02040503050406030204" pitchFamily="18" charset="0"/>
              </a:rPr>
              <a:t>Found an appropriate focus</a:t>
            </a:r>
          </a:p>
          <a:p>
            <a:pPr lvl="1" eaLnBrk="1" hangingPunct="1">
              <a:buClr>
                <a:srgbClr val="C00000"/>
              </a:buClr>
            </a:pPr>
            <a:r>
              <a:rPr lang="en-US" altLang="en-US" sz="2200" dirty="0">
                <a:latin typeface="Cambria" panose="02040503050406030204" pitchFamily="18" charset="0"/>
              </a:rPr>
              <a:t>Chose explanatory strategies</a:t>
            </a:r>
          </a:p>
          <a:p>
            <a:pPr lvl="1" eaLnBrk="1" hangingPunct="1">
              <a:buClr>
                <a:srgbClr val="C00000"/>
              </a:buClr>
            </a:pPr>
            <a:r>
              <a:rPr lang="en-US" altLang="en-US" sz="2200" dirty="0">
                <a:latin typeface="Cambria" panose="02040503050406030204" pitchFamily="18" charset="0"/>
              </a:rPr>
              <a:t>Drafted a working thesis</a:t>
            </a:r>
          </a:p>
          <a:p>
            <a:pPr lvl="1" eaLnBrk="1" hangingPunct="1">
              <a:buClr>
                <a:srgbClr val="C00000"/>
              </a:buClr>
            </a:pPr>
            <a:r>
              <a:rPr lang="en-US" altLang="en-US" sz="2200" dirty="0">
                <a:latin typeface="Cambria" panose="02040503050406030204" pitchFamily="18" charset="0"/>
              </a:rPr>
              <a:t>Organized ideas logically and clearly.</a:t>
            </a:r>
          </a:p>
        </p:txBody>
      </p:sp>
      <p:sp>
        <p:nvSpPr>
          <p:cNvPr id="34820" name="Text Placeholder 7"/>
          <p:cNvSpPr>
            <a:spLocks noGrp="1"/>
          </p:cNvSpPr>
          <p:nvPr>
            <p:ph type="body" sz="half" idx="4294967295"/>
          </p:nvPr>
        </p:nvSpPr>
        <p:spPr>
          <a:xfrm>
            <a:off x="4953000" y="762000"/>
            <a:ext cx="3810000" cy="441325"/>
          </a:xfrm>
        </p:spPr>
        <p:txBody>
          <a:bodyPr/>
          <a:lstStyle/>
          <a:p>
            <a:pPr algn="ctr" eaLnBrk="1" hangingPunct="1">
              <a:buFont typeface="Wingdings 2" panose="05020102010507070707" pitchFamily="18" charset="2"/>
              <a:buNone/>
            </a:pPr>
            <a:r>
              <a:rPr lang="en-US" altLang="en-US" sz="2400" b="1" smtClean="0">
                <a:latin typeface="Cambria" panose="02040503050406030204" pitchFamily="18" charset="0"/>
              </a:rPr>
              <a:t>Draft your story.</a:t>
            </a:r>
          </a:p>
        </p:txBody>
      </p:sp>
      <p:sp>
        <p:nvSpPr>
          <p:cNvPr id="34821" name="Content Placeholder 4"/>
          <p:cNvSpPr>
            <a:spLocks noGrp="1"/>
          </p:cNvSpPr>
          <p:nvPr>
            <p:ph sz="quarter" idx="1"/>
          </p:nvPr>
        </p:nvSpPr>
        <p:spPr>
          <a:xfrm>
            <a:off x="762000" y="1295400"/>
            <a:ext cx="3749675" cy="4343400"/>
          </a:xfrm>
        </p:spPr>
        <p:txBody>
          <a:bodyPr/>
          <a:lstStyle/>
          <a:p>
            <a:pPr eaLnBrk="1" hangingPunct="1">
              <a:spcAft>
                <a:spcPts val="600"/>
              </a:spcAft>
              <a:buClr>
                <a:srgbClr val="C00000"/>
              </a:buClr>
            </a:pPr>
            <a:r>
              <a:rPr lang="en-US" altLang="en-US" sz="2200" dirty="0">
                <a:latin typeface="Cambria" panose="02040503050406030204" pitchFamily="18" charset="0"/>
              </a:rPr>
              <a:t>Cite statistics to impress on readers the importance of the topic.</a:t>
            </a:r>
          </a:p>
          <a:p>
            <a:pPr eaLnBrk="1" hangingPunct="1">
              <a:spcAft>
                <a:spcPts val="600"/>
              </a:spcAft>
              <a:buClr>
                <a:srgbClr val="C00000"/>
              </a:buClr>
            </a:pPr>
            <a:r>
              <a:rPr lang="en-US" altLang="en-US" sz="2200" dirty="0">
                <a:latin typeface="Cambria" panose="02040503050406030204" pitchFamily="18" charset="0"/>
              </a:rPr>
              <a:t>Begin with an anecdote to humanize the topic.</a:t>
            </a:r>
          </a:p>
          <a:p>
            <a:pPr eaLnBrk="1" hangingPunct="1">
              <a:spcAft>
                <a:spcPts val="600"/>
              </a:spcAft>
              <a:buClr>
                <a:srgbClr val="C00000"/>
              </a:buClr>
            </a:pPr>
            <a:r>
              <a:rPr lang="en-US" altLang="en-US" sz="2200" dirty="0">
                <a:latin typeface="Cambria" panose="02040503050406030204" pitchFamily="18" charset="0"/>
              </a:rPr>
              <a:t>Provide background that puts the issue in context.</a:t>
            </a:r>
          </a:p>
          <a:p>
            <a:pPr eaLnBrk="1" hangingPunct="1">
              <a:spcAft>
                <a:spcPts val="600"/>
              </a:spcAft>
              <a:buClr>
                <a:srgbClr val="C00000"/>
              </a:buClr>
            </a:pPr>
            <a:r>
              <a:rPr lang="en-US" altLang="en-US" sz="2200" dirty="0">
                <a:latin typeface="Cambria" panose="02040503050406030204" pitchFamily="18" charset="0"/>
              </a:rPr>
              <a:t>Begin with a shocking fact or event to galvanize readers’ </a:t>
            </a:r>
            <a:r>
              <a:rPr lang="en-US" altLang="en-US" sz="2200" dirty="0" smtClean="0">
                <a:latin typeface="Cambria" panose="02040503050406030204" pitchFamily="18" charset="0"/>
              </a:rPr>
              <a:t>attention.</a:t>
            </a:r>
            <a:endParaRPr lang="en-US" altLang="en-US" sz="2200" dirty="0">
              <a:latin typeface="Cambria" panose="02040503050406030204" pitchFamily="18" charset="0"/>
            </a:endParaRPr>
          </a:p>
        </p:txBody>
      </p:sp>
      <p:sp>
        <p:nvSpPr>
          <p:cNvPr id="34822" name="Text Placeholder 3"/>
          <p:cNvSpPr>
            <a:spLocks noGrp="1"/>
          </p:cNvSpPr>
          <p:nvPr>
            <p:ph type="body" idx="4294967295"/>
          </p:nvPr>
        </p:nvSpPr>
        <p:spPr>
          <a:xfrm>
            <a:off x="457200" y="762000"/>
            <a:ext cx="4267200" cy="471488"/>
          </a:xfrm>
        </p:spPr>
        <p:txBody>
          <a:bodyPr/>
          <a:lstStyle/>
          <a:p>
            <a:pPr algn="ctr" eaLnBrk="1" hangingPunct="1">
              <a:buFont typeface="Wingdings 2" panose="05020102010507070707" pitchFamily="18" charset="2"/>
              <a:buNone/>
            </a:pPr>
            <a:r>
              <a:rPr lang="en-US" altLang="en-US" sz="2400" b="1" smtClean="0">
                <a:latin typeface="Cambria" panose="02040503050406030204" pitchFamily="18" charset="0"/>
              </a:rPr>
              <a:t>Write the opening sentences.</a:t>
            </a:r>
          </a:p>
        </p:txBody>
      </p:sp>
    </p:spTree>
    <p:extLst>
      <p:ext uri="{BB962C8B-B14F-4D97-AF65-F5344CB8AC3E}">
        <p14:creationId xmlns:p14="http://schemas.microsoft.com/office/powerpoint/2010/main" val="24128927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3"/>
          <p:cNvSpPr>
            <a:spLocks noGrp="1" noChangeArrowheads="1"/>
          </p:cNvSpPr>
          <p:nvPr>
            <p:ph type="subTitle" idx="1"/>
          </p:nvPr>
        </p:nvSpPr>
        <p:spPr/>
        <p:txBody>
          <a:bodyPr/>
          <a:lstStyle/>
          <a:p>
            <a:pPr eaLnBrk="1" hangingPunct="1">
              <a:spcAft>
                <a:spcPts val="600"/>
              </a:spcAft>
              <a:buClr>
                <a:srgbClr val="A20000"/>
              </a:buClr>
            </a:pPr>
            <a:r>
              <a:rPr lang="en-US" sz="2000" dirty="0">
                <a:latin typeface="Cambria" charset="0"/>
              </a:rPr>
              <a:t>Participate in a peer review session to exchange drafts with your classmates and give each other thoughtful, critical readings. A good critical reading will:</a:t>
            </a:r>
          </a:p>
          <a:p>
            <a:pPr marL="914400" lvl="1" indent="-457200" algn="l" eaLnBrk="1" hangingPunct="1">
              <a:spcAft>
                <a:spcPts val="300"/>
              </a:spcAft>
              <a:buClr>
                <a:srgbClr val="A20000"/>
              </a:buClr>
              <a:buFont typeface="+mj-lt"/>
              <a:buAutoNum type="arabicPeriod"/>
            </a:pPr>
            <a:r>
              <a:rPr lang="en-US" sz="2000" dirty="0">
                <a:latin typeface="Cambria" charset="0"/>
              </a:rPr>
              <a:t>Let the writer know how clear, vivid, and meaningful the story seems to readers.</a:t>
            </a:r>
          </a:p>
          <a:p>
            <a:pPr marL="914400" lvl="1" indent="-457200" algn="l" eaLnBrk="1" hangingPunct="1">
              <a:spcAft>
                <a:spcPts val="300"/>
              </a:spcAft>
              <a:buClr>
                <a:srgbClr val="A20000"/>
              </a:buClr>
              <a:buFont typeface="+mj-lt"/>
              <a:buAutoNum type="arabicPeriod"/>
            </a:pPr>
            <a:r>
              <a:rPr lang="en-US" sz="2000" dirty="0">
                <a:latin typeface="Cambria" charset="0"/>
              </a:rPr>
              <a:t>Praise what works best.</a:t>
            </a:r>
          </a:p>
          <a:p>
            <a:pPr marL="914400" lvl="1" indent="-457200" algn="l" eaLnBrk="1" hangingPunct="1">
              <a:spcAft>
                <a:spcPts val="600"/>
              </a:spcAft>
              <a:buClr>
                <a:srgbClr val="A20000"/>
              </a:buClr>
              <a:buFont typeface="+mj-lt"/>
              <a:buAutoNum type="arabicPeriod"/>
            </a:pPr>
            <a:r>
              <a:rPr lang="en-US" sz="2000" dirty="0">
                <a:latin typeface="Cambria" charset="0"/>
              </a:rPr>
              <a:t>Suggest where improvements can be made.</a:t>
            </a:r>
          </a:p>
          <a:p>
            <a:pPr eaLnBrk="1" hangingPunct="1">
              <a:buClr>
                <a:srgbClr val="A20000"/>
              </a:buClr>
            </a:pPr>
            <a:r>
              <a:rPr lang="en-US" sz="2000" dirty="0">
                <a:latin typeface="Cambria" charset="0"/>
              </a:rPr>
              <a:t>Refer to the basic features for guidance on evaluating a draft.</a:t>
            </a:r>
          </a:p>
        </p:txBody>
      </p:sp>
      <p:sp>
        <p:nvSpPr>
          <p:cNvPr id="12" name="Rectangle 2"/>
          <p:cNvSpPr>
            <a:spLocks noGrp="1" noChangeArrowheads="1"/>
          </p:cNvSpPr>
          <p:nvPr>
            <p:ph type="ctrTitle"/>
          </p:nvPr>
        </p:nvSpPr>
        <p:spPr/>
        <p:txBody>
          <a:bodyPr>
            <a:normAutofit fontScale="90000"/>
          </a:bodyPr>
          <a:lstStyle/>
          <a:p>
            <a:pPr fontAlgn="auto">
              <a:spcAft>
                <a:spcPts val="0"/>
              </a:spcAft>
              <a:defRPr/>
            </a:pPr>
            <a:r>
              <a:rPr dirty="0" smtClean="0">
                <a:solidFill>
                  <a:srgbClr val="15456E"/>
                </a:solidFill>
                <a:latin typeface="Cambria" pitchFamily="18" charset="0"/>
                <a:ea typeface="+mj-ea"/>
              </a:rPr>
              <a:t>Guide to Writing:</a:t>
            </a:r>
            <a:r>
              <a:rPr lang="en-US" dirty="0" smtClean="0">
                <a:solidFill>
                  <a:srgbClr val="15456E"/>
                </a:solidFill>
                <a:latin typeface="Cambria" pitchFamily="18" charset="0"/>
                <a:ea typeface="+mj-ea"/>
              </a:rPr>
              <a:t/>
            </a:r>
            <a:br>
              <a:rPr lang="en-US" dirty="0" smtClean="0">
                <a:solidFill>
                  <a:srgbClr val="15456E"/>
                </a:solidFill>
                <a:latin typeface="Cambria" pitchFamily="18" charset="0"/>
                <a:ea typeface="+mj-ea"/>
              </a:rPr>
            </a:br>
            <a:r>
              <a:rPr lang="en-US" dirty="0">
                <a:solidFill>
                  <a:srgbClr val="A20000"/>
                </a:solidFill>
                <a:latin typeface="Cambria" charset="0"/>
              </a:rPr>
              <a:t>Evaluating the Draft: Using Peer </a:t>
            </a:r>
            <a:r>
              <a:rPr lang="en-US" dirty="0" smtClean="0">
                <a:solidFill>
                  <a:srgbClr val="A20000"/>
                </a:solidFill>
                <a:latin typeface="Cambria" charset="0"/>
              </a:rPr>
              <a:t>Review</a:t>
            </a:r>
            <a:endParaRPr dirty="0" smtClean="0">
              <a:solidFill>
                <a:srgbClr val="A20000"/>
              </a:solidFill>
              <a:latin typeface="Cambria" pitchFamily="18" charset="0"/>
              <a:ea typeface="+mj-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3015575331"/>
              </p:ext>
            </p:extLst>
          </p:nvPr>
        </p:nvGraphicFramePr>
        <p:xfrm>
          <a:off x="304800" y="1752600"/>
          <a:ext cx="8534400" cy="3810000"/>
        </p:xfrm>
        <a:graphic>
          <a:graphicData uri="http://schemas.openxmlformats.org/drawingml/2006/table">
            <a:tbl>
              <a:tblPr firstRow="1" firstCol="1"/>
              <a:tblGrid>
                <a:gridCol w="1738313"/>
                <a:gridCol w="1957387"/>
                <a:gridCol w="4838700"/>
              </a:tblGrid>
              <a:tr h="404813">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Basic Feature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Ask Yourself .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800" b="1" dirty="0" smtClean="0">
                          <a:latin typeface="Cambria" panose="02040503050406030204" pitchFamily="18" charset="0"/>
                          <a:cs typeface="Arial" panose="020B0604020202020204" pitchFamily="34" charset="0"/>
                        </a:rPr>
                        <a:t>Summarize/Praise/Critique</a:t>
                      </a:r>
                      <a:endPar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405187">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An Informative Explanation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E9FF"/>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Is the report or analysis informative, interesting, and perceptive?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ts val="1200"/>
                        </a:spcAft>
                        <a:buClrTx/>
                        <a:buSzTx/>
                        <a:buFont typeface="Arial" panose="020B0604020202020204" pitchFamily="34" charset="0"/>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Summarize: </a:t>
                      </a: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Tell the writer what makes the topic important and opposing points of view interesting.</a:t>
                      </a:r>
                    </a:p>
                    <a:p>
                      <a:pPr marL="0" marR="0" lvl="0" indent="0" algn="l" defTabSz="914400" rtl="0" eaLnBrk="1" fontAlgn="base" latinLnBrk="0" hangingPunct="1">
                        <a:lnSpc>
                          <a:spcPct val="100000"/>
                        </a:lnSpc>
                        <a:spcBef>
                          <a:spcPct val="0"/>
                        </a:spcBef>
                        <a:spcAft>
                          <a:spcPts val="1200"/>
                        </a:spcAft>
                        <a:buClrTx/>
                        <a:buSzTx/>
                        <a:buFont typeface="Arial" panose="020B0604020202020204" pitchFamily="34" charset="0"/>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Praise: </a:t>
                      </a: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Give an example of something in the draft that you think will especially interest the intended readers.</a:t>
                      </a:r>
                    </a:p>
                    <a:p>
                      <a:pPr marL="0" marR="0" lvl="0" indent="0" algn="l" defTabSz="914400" rtl="0" eaLnBrk="1" fontAlgn="base" latinLnBrk="0" hangingPunct="1">
                        <a:lnSpc>
                          <a:spcPct val="100000"/>
                        </a:lnSpc>
                        <a:spcBef>
                          <a:spcPct val="0"/>
                        </a:spcBef>
                        <a:spcAft>
                          <a:spcPts val="1200"/>
                        </a:spcAft>
                        <a:buClrTx/>
                        <a:buSzTx/>
                        <a:buFont typeface="Arial" panose="020B0604020202020204" pitchFamily="34" charset="0"/>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Critique: </a:t>
                      </a: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Tell the writer about any confusion or uncertainty you have about the topic’s importance. Indicate if the focus of the report or analysis could be clearer, more interesting, or more appropriate for the intended readers.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6880" name="Title 2"/>
          <p:cNvSpPr>
            <a:spLocks noGrp="1"/>
          </p:cNvSpPr>
          <p:nvPr>
            <p:ph type="title"/>
          </p:nvPr>
        </p:nvSpPr>
        <p:spPr>
          <a:xfrm>
            <a:off x="914400" y="914400"/>
            <a:ext cx="7772400" cy="609600"/>
          </a:xfrm>
        </p:spPr>
        <p:txBody>
          <a:bodyPr/>
          <a:lstStyle/>
          <a:p>
            <a:pPr algn="ctr" eaLnBrk="1" hangingPunct="1">
              <a:lnSpc>
                <a:spcPct val="80000"/>
              </a:lnSpc>
              <a:spcBef>
                <a:spcPct val="20000"/>
              </a:spcBef>
            </a:pPr>
            <a:r>
              <a:rPr lang="en-US" altLang="en-US" dirty="0" smtClean="0">
                <a:latin typeface="Cambria" panose="02040503050406030204" pitchFamily="18" charset="0"/>
              </a:rPr>
              <a:t>A Peer Review Guide</a:t>
            </a:r>
          </a:p>
        </p:txBody>
      </p:sp>
    </p:spTree>
    <p:extLst>
      <p:ext uri="{BB962C8B-B14F-4D97-AF65-F5344CB8AC3E}">
        <p14:creationId xmlns:p14="http://schemas.microsoft.com/office/powerpoint/2010/main" val="252936532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2865755887"/>
              </p:ext>
            </p:extLst>
          </p:nvPr>
        </p:nvGraphicFramePr>
        <p:xfrm>
          <a:off x="304800" y="1752600"/>
          <a:ext cx="8534400" cy="3810000"/>
        </p:xfrm>
        <a:graphic>
          <a:graphicData uri="http://schemas.openxmlformats.org/drawingml/2006/table">
            <a:tbl>
              <a:tblPr firstRow="1" firstCol="1"/>
              <a:tblGrid>
                <a:gridCol w="1738313"/>
                <a:gridCol w="1957387"/>
                <a:gridCol w="4838700"/>
              </a:tblGrid>
              <a:tr h="404813">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Basic Feature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Ask Yourself .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800" b="1" dirty="0" smtClean="0">
                          <a:latin typeface="Cambria" panose="02040503050406030204" pitchFamily="18" charset="0"/>
                          <a:cs typeface="Arial" panose="020B0604020202020204" pitchFamily="34" charset="0"/>
                        </a:rPr>
                        <a:t>Summarize/Praise/Critique</a:t>
                      </a:r>
                      <a:endPar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405187">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 Clear, Logical Organization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9E7A7"/>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Does the report or analysis explain the topic and opposing positions clearly, and is it easy to follow?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ts val="1200"/>
                        </a:spcAft>
                        <a:buClrTx/>
                        <a:buSzTx/>
                        <a:buFont typeface="Arial" panose="020B0604020202020204" pitchFamily="34" charset="0"/>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Summarize: </a:t>
                      </a: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Look at the way the essay is organized by making a scratch outline.</a:t>
                      </a:r>
                    </a:p>
                    <a:p>
                      <a:pPr marL="0" marR="0" lvl="0" indent="0" algn="l" defTabSz="914400" rtl="0" eaLnBrk="1" fontAlgn="base" latinLnBrk="0" hangingPunct="1">
                        <a:lnSpc>
                          <a:spcPct val="100000"/>
                        </a:lnSpc>
                        <a:spcBef>
                          <a:spcPct val="0"/>
                        </a:spcBef>
                        <a:spcAft>
                          <a:spcPts val="1200"/>
                        </a:spcAft>
                        <a:buClrTx/>
                        <a:buSzTx/>
                        <a:buFont typeface="Arial" panose="020B0604020202020204" pitchFamily="34" charset="0"/>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Praise: </a:t>
                      </a: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Give an example of where the essay succeeds in being readable — for instance, in its overall organization, forecast of topics, or use of transitions.</a:t>
                      </a:r>
                    </a:p>
                    <a:p>
                      <a:pPr marL="0" marR="0" lvl="0" indent="0" algn="l" defTabSz="914400" rtl="0" eaLnBrk="1" fontAlgn="base" latinLnBrk="0" hangingPunct="1">
                        <a:lnSpc>
                          <a:spcPct val="100000"/>
                        </a:lnSpc>
                        <a:spcBef>
                          <a:spcPct val="0"/>
                        </a:spcBef>
                        <a:spcAft>
                          <a:spcPts val="1200"/>
                        </a:spcAft>
                        <a:buClrTx/>
                        <a:buSzTx/>
                        <a:buFont typeface="Arial" panose="020B0604020202020204" pitchFamily="34" charset="0"/>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Critique: </a:t>
                      </a: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Identify places where readability could be improved — for example, by adding a forecast, clarifying a topic sentence, or using headings.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6880" name="Title 2"/>
          <p:cNvSpPr>
            <a:spLocks noGrp="1"/>
          </p:cNvSpPr>
          <p:nvPr>
            <p:ph type="title"/>
          </p:nvPr>
        </p:nvSpPr>
        <p:spPr>
          <a:xfrm>
            <a:off x="914400" y="914400"/>
            <a:ext cx="7772400" cy="609600"/>
          </a:xfrm>
        </p:spPr>
        <p:txBody>
          <a:bodyPr/>
          <a:lstStyle/>
          <a:p>
            <a:pPr algn="ctr" eaLnBrk="1" hangingPunct="1">
              <a:lnSpc>
                <a:spcPct val="80000"/>
              </a:lnSpc>
              <a:spcBef>
                <a:spcPct val="20000"/>
              </a:spcBef>
            </a:pPr>
            <a:r>
              <a:rPr lang="en-US" altLang="en-US" dirty="0" smtClean="0">
                <a:latin typeface="Cambria" panose="02040503050406030204" pitchFamily="18" charset="0"/>
              </a:rPr>
              <a:t>A Peer Review Guide</a:t>
            </a:r>
          </a:p>
        </p:txBody>
      </p:sp>
    </p:spTree>
    <p:extLst>
      <p:ext uri="{BB962C8B-B14F-4D97-AF65-F5344CB8AC3E}">
        <p14:creationId xmlns:p14="http://schemas.microsoft.com/office/powerpoint/2010/main" val="306589371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1059965529"/>
              </p:ext>
            </p:extLst>
          </p:nvPr>
        </p:nvGraphicFramePr>
        <p:xfrm>
          <a:off x="304800" y="1752600"/>
          <a:ext cx="8534400" cy="4458652"/>
        </p:xfrm>
        <a:graphic>
          <a:graphicData uri="http://schemas.openxmlformats.org/drawingml/2006/table">
            <a:tbl>
              <a:tblPr firstRow="1" firstCol="1"/>
              <a:tblGrid>
                <a:gridCol w="1738313"/>
                <a:gridCol w="1957387"/>
                <a:gridCol w="4838700"/>
              </a:tblGrid>
              <a:tr h="404813">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Basic Feature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Ask Yourself .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800" b="1" dirty="0" smtClean="0">
                          <a:latin typeface="Cambria" panose="02040503050406030204" pitchFamily="18" charset="0"/>
                          <a:cs typeface="Arial" panose="020B0604020202020204" pitchFamily="34" charset="0"/>
                        </a:rPr>
                        <a:t>Summarize/Praise/Critique</a:t>
                      </a:r>
                      <a:endPar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405187">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Smooth Integration of Sources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EA4"/>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Are sources incorporated into the report or analysis effectively?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ts val="1200"/>
                        </a:spcAft>
                        <a:buClrTx/>
                        <a:buSzTx/>
                        <a:buFont typeface="Arial" panose="020B0604020202020204" pitchFamily="34" charset="0"/>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Summarize: </a:t>
                      </a: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Note each source mentioned in the text, and check to make sure it appears in the list of works cited, if there is one. Highlight signal phrases and other in-text citations.</a:t>
                      </a:r>
                    </a:p>
                    <a:p>
                      <a:pPr marL="0" marR="0" lvl="0" indent="0" algn="l" defTabSz="914400" rtl="0" eaLnBrk="1" fontAlgn="base" latinLnBrk="0" hangingPunct="1">
                        <a:lnSpc>
                          <a:spcPct val="100000"/>
                        </a:lnSpc>
                        <a:spcBef>
                          <a:spcPct val="0"/>
                        </a:spcBef>
                        <a:spcAft>
                          <a:spcPts val="1200"/>
                        </a:spcAft>
                        <a:buClrTx/>
                        <a:buSzTx/>
                        <a:buFont typeface="Arial" panose="020B0604020202020204" pitchFamily="34" charset="0"/>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Praise: </a:t>
                      </a: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Give an example of the effective use of sources — for instance, a particularly well-integrated quotation, paraphrase, or summary that supports and illustrates the point. Note any especially descriptive verbs used to introduce information from sources.</a:t>
                      </a:r>
                    </a:p>
                    <a:p>
                      <a:pPr marL="0" marR="0" lvl="0" indent="0" algn="l" defTabSz="914400" rtl="0" eaLnBrk="1" fontAlgn="base" latinLnBrk="0" hangingPunct="1">
                        <a:lnSpc>
                          <a:spcPct val="100000"/>
                        </a:lnSpc>
                        <a:spcBef>
                          <a:spcPct val="0"/>
                        </a:spcBef>
                        <a:spcAft>
                          <a:spcPts val="1200"/>
                        </a:spcAft>
                        <a:buClrTx/>
                        <a:buSzTx/>
                        <a:buFont typeface="Arial" panose="020B0604020202020204" pitchFamily="34" charset="0"/>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Critique</a:t>
                      </a: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 Point out where adding experts’ credentials would make a source more credible. Indicate quotations, paraphrases, or summaries that could be more smoothly integrated or more fully interpreted or explained. Identify verbs in signal phrases that could more clearly signal the writer’s moves.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6880" name="Title 2"/>
          <p:cNvSpPr>
            <a:spLocks noGrp="1"/>
          </p:cNvSpPr>
          <p:nvPr>
            <p:ph type="title"/>
          </p:nvPr>
        </p:nvSpPr>
        <p:spPr>
          <a:xfrm>
            <a:off x="914400" y="914400"/>
            <a:ext cx="7772400" cy="609600"/>
          </a:xfrm>
        </p:spPr>
        <p:txBody>
          <a:bodyPr/>
          <a:lstStyle/>
          <a:p>
            <a:pPr algn="ctr" eaLnBrk="1" hangingPunct="1">
              <a:lnSpc>
                <a:spcPct val="80000"/>
              </a:lnSpc>
              <a:spcBef>
                <a:spcPct val="20000"/>
              </a:spcBef>
            </a:pPr>
            <a:r>
              <a:rPr lang="en-US" altLang="en-US" dirty="0" smtClean="0">
                <a:latin typeface="Cambria" panose="02040503050406030204" pitchFamily="18" charset="0"/>
              </a:rPr>
              <a:t>A Peer Review Guide</a:t>
            </a:r>
          </a:p>
        </p:txBody>
      </p:sp>
    </p:spTree>
    <p:extLst>
      <p:ext uri="{BB962C8B-B14F-4D97-AF65-F5344CB8AC3E}">
        <p14:creationId xmlns:p14="http://schemas.microsoft.com/office/powerpoint/2010/main" val="1125040159"/>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3149199748"/>
              </p:ext>
            </p:extLst>
          </p:nvPr>
        </p:nvGraphicFramePr>
        <p:xfrm>
          <a:off x="304800" y="1752600"/>
          <a:ext cx="8534400" cy="3810000"/>
        </p:xfrm>
        <a:graphic>
          <a:graphicData uri="http://schemas.openxmlformats.org/drawingml/2006/table">
            <a:tbl>
              <a:tblPr firstRow="1" firstCol="1"/>
              <a:tblGrid>
                <a:gridCol w="1738313"/>
                <a:gridCol w="1957387"/>
                <a:gridCol w="4838700"/>
              </a:tblGrid>
              <a:tr h="404813">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Basic Feature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Ask Yourself .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800" b="1" dirty="0" smtClean="0">
                          <a:latin typeface="Cambria" panose="02040503050406030204" pitchFamily="18" charset="0"/>
                          <a:cs typeface="Arial" panose="020B0604020202020204" pitchFamily="34" charset="0"/>
                        </a:rPr>
                        <a:t>Summarize/Praise/Critique</a:t>
                      </a:r>
                      <a:endParaRPr kumimoji="0" lang="en-US" altLang="en-US" sz="18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405187">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Appropriate Explanatory Strategies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D6F2"/>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Are writing strategies (such as classification, definition, and comparison) used effectively to report on the topic and analyze the underlying values? Is research adequate?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Perpetua" pitchFamily="1" charset="0"/>
                          <a:ea typeface="MS PGothic" panose="020B0600070205080204" pitchFamily="34" charset="-128"/>
                        </a:defRPr>
                      </a:lvl1pPr>
                      <a:lvl2pPr marL="742950" indent="-285750" eaLnBrk="0" hangingPunct="0">
                        <a:spcBef>
                          <a:spcPts val="375"/>
                        </a:spcBef>
                        <a:buClr>
                          <a:schemeClr val="accent2"/>
                        </a:buClr>
                        <a:buSzPct val="85000"/>
                        <a:buFont typeface="Wingdings 2" panose="05020102010507070707" pitchFamily="18" charset="2"/>
                        <a:defRPr sz="2000">
                          <a:solidFill>
                            <a:schemeClr val="tx1"/>
                          </a:solidFill>
                          <a:latin typeface="Perpetua" pitchFamily="1" charset="0"/>
                          <a:ea typeface="MS PGothic" panose="020B0600070205080204" pitchFamily="34" charset="-128"/>
                        </a:defRPr>
                      </a:lvl2pPr>
                      <a:lvl3pPr marL="1143000" indent="-228600" eaLnBrk="0" hangingPunct="0">
                        <a:spcBef>
                          <a:spcPts val="375"/>
                        </a:spcBef>
                        <a:buClr>
                          <a:srgbClr val="F2F5F3"/>
                        </a:buClr>
                        <a:buSzPct val="85000"/>
                        <a:buFont typeface="Wingdings 2" panose="05020102010507070707" pitchFamily="18" charset="2"/>
                        <a:defRPr>
                          <a:solidFill>
                            <a:schemeClr val="tx1"/>
                          </a:solidFill>
                          <a:latin typeface="Perpetua" pitchFamily="1" charset="0"/>
                          <a:ea typeface="MS PGothic" panose="020B0600070205080204" pitchFamily="34" charset="-128"/>
                        </a:defRPr>
                      </a:lvl3pPr>
                      <a:lvl4pPr marL="1600200" indent="-228600" eaLnBrk="0" hangingPunct="0">
                        <a:spcBef>
                          <a:spcPts val="375"/>
                        </a:spcBef>
                        <a:buClr>
                          <a:srgbClr val="99987F"/>
                        </a:buClr>
                        <a:buSzPct val="80000"/>
                        <a:buFont typeface="Wingdings 2" panose="05020102010507070707" pitchFamily="18" charset="2"/>
                        <a:defRPr>
                          <a:solidFill>
                            <a:schemeClr val="tx1"/>
                          </a:solidFill>
                          <a:latin typeface="Perpetua" pitchFamily="1" charset="0"/>
                          <a:ea typeface="MS PGothic" panose="020B0600070205080204" pitchFamily="34" charset="-128"/>
                        </a:defRPr>
                      </a:lvl4pPr>
                      <a:lvl5pPr marL="2057400" indent="-228600" eaLnBrk="0" hangingPunct="0">
                        <a:spcBef>
                          <a:spcPts val="375"/>
                        </a:spcBef>
                        <a:buClr>
                          <a:srgbClr val="99987F"/>
                        </a:buClr>
                        <a:defRPr>
                          <a:solidFill>
                            <a:schemeClr val="tx1"/>
                          </a:solidFill>
                          <a:latin typeface="Perpetua" pitchFamily="1" charset="0"/>
                          <a:ea typeface="MS PGothic" panose="020B0600070205080204" pitchFamily="34" charset="-128"/>
                        </a:defRPr>
                      </a:lvl5pPr>
                      <a:lvl6pPr marL="25146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6pPr>
                      <a:lvl7pPr marL="29718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7pPr>
                      <a:lvl8pPr marL="34290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8pPr>
                      <a:lvl9pPr marL="3886200" indent="-228600" eaLnBrk="0" fontAlgn="base" hangingPunct="0">
                        <a:spcBef>
                          <a:spcPts val="375"/>
                        </a:spcBef>
                        <a:spcAft>
                          <a:spcPct val="0"/>
                        </a:spcAft>
                        <a:buClr>
                          <a:srgbClr val="99987F"/>
                        </a:buClr>
                        <a:defRPr>
                          <a:solidFill>
                            <a:schemeClr val="tx1"/>
                          </a:solidFill>
                          <a:latin typeface="Perpetua" pitchFamily="1"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ts val="1200"/>
                        </a:spcAft>
                        <a:buClrTx/>
                        <a:buSzTx/>
                        <a:buFont typeface="Arial" panose="020B0604020202020204" pitchFamily="34" charset="0"/>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Summarize: </a:t>
                      </a: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Note which explanatory strategies the writer uses, such as classification, definition, comparison, or cause-effect.</a:t>
                      </a:r>
                    </a:p>
                    <a:p>
                      <a:pPr marL="0" marR="0" lvl="0" indent="0" algn="l" defTabSz="914400" rtl="0" eaLnBrk="1" fontAlgn="base" latinLnBrk="0" hangingPunct="1">
                        <a:lnSpc>
                          <a:spcPct val="100000"/>
                        </a:lnSpc>
                        <a:spcBef>
                          <a:spcPct val="0"/>
                        </a:spcBef>
                        <a:spcAft>
                          <a:spcPts val="1200"/>
                        </a:spcAft>
                        <a:buClrTx/>
                        <a:buSzTx/>
                        <a:buFont typeface="Arial" panose="020B0604020202020204" pitchFamily="34" charset="0"/>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Praise: </a:t>
                      </a: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Point</a:t>
                      </a: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 </a:t>
                      </a: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to an explanatory strategy that is especially effective, and highlight research that is particularly helpful.</a:t>
                      </a:r>
                    </a:p>
                    <a:p>
                      <a:pPr marL="0" marR="0" lvl="0" indent="0" algn="l" defTabSz="914400" rtl="0" eaLnBrk="1" fontAlgn="base" latinLnBrk="0" hangingPunct="1">
                        <a:lnSpc>
                          <a:spcPct val="100000"/>
                        </a:lnSpc>
                        <a:spcBef>
                          <a:spcPct val="0"/>
                        </a:spcBef>
                        <a:spcAft>
                          <a:spcPts val="1200"/>
                        </a:spcAft>
                        <a:buClrTx/>
                        <a:buSzTx/>
                        <a:buFont typeface="Arial" panose="020B0604020202020204" pitchFamily="34" charset="0"/>
                        <a:buNone/>
                        <a:tabLst/>
                      </a:pPr>
                      <a:r>
                        <a:rPr kumimoji="0" lang="en-US" altLang="en-US" sz="1600" b="1"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Critique: </a:t>
                      </a:r>
                      <a:r>
                        <a:rPr kumimoji="0" lang="en-US" altLang="en-US" sz="1600" b="0" i="0" u="none" strike="noStrike" cap="none" normalizeH="0" baseline="0" dirty="0" smtClean="0">
                          <a:ln>
                            <a:noFill/>
                          </a:ln>
                          <a:solidFill>
                            <a:schemeClr val="tx1"/>
                          </a:solidFill>
                          <a:effectLst/>
                          <a:latin typeface="Cambria" panose="02040503050406030204" pitchFamily="18" charset="0"/>
                          <a:ea typeface="MS PGothic" panose="020B0600070205080204" pitchFamily="34" charset="-128"/>
                          <a:cs typeface="Arial" panose="020B0604020202020204" pitchFamily="34" charset="0"/>
                        </a:rPr>
                        <a:t>Point to any places where a definition is needed, where more (or better) examples might help, or where another explanatory strategy could be improved or added. Note where a visual (such as a flowchart or graph) would make the explanation clearer.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6880" name="Title 2"/>
          <p:cNvSpPr>
            <a:spLocks noGrp="1"/>
          </p:cNvSpPr>
          <p:nvPr>
            <p:ph type="title"/>
          </p:nvPr>
        </p:nvSpPr>
        <p:spPr>
          <a:xfrm>
            <a:off x="914400" y="914400"/>
            <a:ext cx="7772400" cy="609600"/>
          </a:xfrm>
        </p:spPr>
        <p:txBody>
          <a:bodyPr/>
          <a:lstStyle/>
          <a:p>
            <a:pPr algn="ctr" eaLnBrk="1" hangingPunct="1">
              <a:lnSpc>
                <a:spcPct val="80000"/>
              </a:lnSpc>
              <a:spcBef>
                <a:spcPct val="20000"/>
              </a:spcBef>
            </a:pPr>
            <a:r>
              <a:rPr lang="en-US" altLang="en-US" dirty="0" smtClean="0">
                <a:latin typeface="Cambria" panose="02040503050406030204" pitchFamily="18" charset="0"/>
              </a:rPr>
              <a:t>A Peer Review Guide</a:t>
            </a:r>
          </a:p>
        </p:txBody>
      </p:sp>
    </p:spTree>
    <p:extLst>
      <p:ext uri="{BB962C8B-B14F-4D97-AF65-F5344CB8AC3E}">
        <p14:creationId xmlns:p14="http://schemas.microsoft.com/office/powerpoint/2010/main" val="174663867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a:spLocks noGrp="1" noChangeArrowheads="1"/>
          </p:cNvSpPr>
          <p:nvPr>
            <p:ph type="subTitle" idx="1"/>
          </p:nvPr>
        </p:nvSpPr>
        <p:spPr/>
        <p:txBody>
          <a:bodyPr>
            <a:normAutofit fontScale="70000" lnSpcReduction="20000"/>
          </a:bodyPr>
          <a:lstStyle/>
          <a:p>
            <a:pPr>
              <a:spcAft>
                <a:spcPts val="600"/>
              </a:spcAft>
              <a:defRPr/>
            </a:pPr>
            <a:r>
              <a:rPr lang="en-US" sz="3400" dirty="0">
                <a:latin typeface="Cambria" pitchFamily="18" charset="0"/>
              </a:rPr>
              <a:t>Reflect on what you have written thus far:</a:t>
            </a:r>
          </a:p>
          <a:p>
            <a:pPr marL="342900" indent="-342900">
              <a:spcAft>
                <a:spcPts val="600"/>
              </a:spcAft>
              <a:buClr>
                <a:srgbClr val="A20000"/>
              </a:buClr>
              <a:buFont typeface="Wingdings" pitchFamily="2" charset="2"/>
              <a:buChar char="§"/>
              <a:defRPr/>
            </a:pPr>
            <a:r>
              <a:rPr lang="en-US" sz="3200" dirty="0">
                <a:latin typeface="Cambria" pitchFamily="18" charset="0"/>
              </a:rPr>
              <a:t>Review comments from your classmates, instructor, or writing center tutor. What are your readers getting at?</a:t>
            </a:r>
          </a:p>
          <a:p>
            <a:pPr marL="342900" indent="-342900">
              <a:spcAft>
                <a:spcPts val="600"/>
              </a:spcAft>
              <a:buClr>
                <a:srgbClr val="A20000"/>
              </a:buClr>
              <a:buFont typeface="Wingdings" pitchFamily="2" charset="2"/>
              <a:buChar char="§"/>
              <a:defRPr/>
            </a:pPr>
            <a:r>
              <a:rPr lang="en-US" sz="3200" dirty="0">
                <a:latin typeface="Cambria" pitchFamily="18" charset="0"/>
              </a:rPr>
              <a:t>Take another look at your notes and ideas. What else should you consider?</a:t>
            </a:r>
          </a:p>
          <a:p>
            <a:pPr marL="342900" indent="-342900">
              <a:spcAft>
                <a:spcPts val="600"/>
              </a:spcAft>
              <a:buClr>
                <a:srgbClr val="A20000"/>
              </a:buClr>
              <a:buFont typeface="Wingdings" pitchFamily="2" charset="2"/>
              <a:buChar char="§"/>
              <a:defRPr/>
            </a:pPr>
            <a:r>
              <a:rPr lang="en-US" sz="3200" dirty="0">
                <a:latin typeface="Cambria" pitchFamily="18" charset="0"/>
              </a:rPr>
              <a:t>Review your draft. What else can you do to make your report or analysis more informative, interesting, perceptive, or clearly organized?</a:t>
            </a:r>
          </a:p>
          <a:p>
            <a:pPr>
              <a:spcAft>
                <a:spcPts val="600"/>
              </a:spcAft>
              <a:defRPr/>
            </a:pPr>
            <a:endParaRPr lang="en-US" sz="3200" dirty="0">
              <a:latin typeface="Cambria" pitchFamily="18" charset="0"/>
            </a:endParaRPr>
          </a:p>
          <a:p>
            <a:pPr marL="342900" indent="-342900">
              <a:spcAft>
                <a:spcPts val="600"/>
              </a:spcAft>
              <a:buFont typeface="Arial" pitchFamily="34" charset="0"/>
              <a:buChar char="•"/>
              <a:defRPr/>
            </a:pPr>
            <a:endParaRPr lang="en-US" sz="3200" dirty="0">
              <a:latin typeface="Cambria" pitchFamily="18" charset="0"/>
            </a:endParaRPr>
          </a:p>
        </p:txBody>
      </p:sp>
      <p:sp>
        <p:nvSpPr>
          <p:cNvPr id="12" name="Rectangle 2"/>
          <p:cNvSpPr>
            <a:spLocks noGrp="1" noChangeArrowheads="1"/>
          </p:cNvSpPr>
          <p:nvPr>
            <p:ph type="ctrTitle"/>
          </p:nvPr>
        </p:nvSpPr>
        <p:spPr/>
        <p:txBody>
          <a:bodyPr>
            <a:noAutofit/>
          </a:bodyPr>
          <a:lstStyle/>
          <a:p>
            <a:pPr fontAlgn="auto">
              <a:spcAft>
                <a:spcPts val="0"/>
              </a:spcAft>
              <a:defRPr/>
            </a:pPr>
            <a:r>
              <a:rPr sz="3000" dirty="0" smtClean="0">
                <a:solidFill>
                  <a:srgbClr val="15456E"/>
                </a:solidFill>
                <a:latin typeface="Cambria" pitchFamily="18" charset="0"/>
                <a:ea typeface="+mj-ea"/>
              </a:rPr>
              <a:t>Guide to Writing:</a:t>
            </a:r>
            <a:r>
              <a:rPr lang="en-US" sz="3000" dirty="0" smtClean="0">
                <a:solidFill>
                  <a:srgbClr val="15456E"/>
                </a:solidFill>
                <a:latin typeface="Cambria" pitchFamily="18" charset="0"/>
                <a:ea typeface="+mj-ea"/>
              </a:rPr>
              <a:t/>
            </a:r>
            <a:br>
              <a:rPr lang="en-US" sz="3000" dirty="0" smtClean="0">
                <a:solidFill>
                  <a:srgbClr val="15456E"/>
                </a:solidFill>
                <a:latin typeface="Cambria" pitchFamily="18" charset="0"/>
                <a:ea typeface="+mj-ea"/>
              </a:rPr>
            </a:br>
            <a:r>
              <a:rPr lang="en-US" sz="3000" dirty="0">
                <a:solidFill>
                  <a:srgbClr val="A20000"/>
                </a:solidFill>
                <a:latin typeface="Cambria" pitchFamily="18" charset="0"/>
              </a:rPr>
              <a:t>Improving the Draft: Revising, Editing, </a:t>
            </a:r>
            <a:r>
              <a:rPr lang="en-US" sz="3000" dirty="0" smtClean="0">
                <a:solidFill>
                  <a:srgbClr val="A20000"/>
                </a:solidFill>
                <a:latin typeface="Cambria" pitchFamily="18" charset="0"/>
              </a:rPr>
              <a:t/>
            </a:r>
            <a:br>
              <a:rPr lang="en-US" sz="3000" dirty="0" smtClean="0">
                <a:solidFill>
                  <a:srgbClr val="A20000"/>
                </a:solidFill>
                <a:latin typeface="Cambria" pitchFamily="18" charset="0"/>
              </a:rPr>
            </a:br>
            <a:r>
              <a:rPr lang="en-US" sz="3000" dirty="0" smtClean="0">
                <a:solidFill>
                  <a:srgbClr val="A20000"/>
                </a:solidFill>
                <a:latin typeface="Cambria" pitchFamily="18" charset="0"/>
              </a:rPr>
              <a:t>and </a:t>
            </a:r>
            <a:r>
              <a:rPr lang="en-US" sz="3000" dirty="0" smtClean="0">
                <a:solidFill>
                  <a:srgbClr val="A20000"/>
                </a:solidFill>
                <a:latin typeface="Cambria" pitchFamily="18" charset="0"/>
              </a:rPr>
              <a:t>Proofreading</a:t>
            </a:r>
            <a:endParaRPr sz="3000" dirty="0" smtClean="0">
              <a:solidFill>
                <a:srgbClr val="A20000"/>
              </a:solidFill>
              <a:latin typeface="Cambria" pitchFamily="18" charset="0"/>
              <a:ea typeface="+mj-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1247630024"/>
              </p:ext>
            </p:extLst>
          </p:nvPr>
        </p:nvGraphicFramePr>
        <p:xfrm>
          <a:off x="304800" y="1752600"/>
          <a:ext cx="8534400" cy="4333173"/>
        </p:xfrm>
        <a:graphic>
          <a:graphicData uri="http://schemas.openxmlformats.org/drawingml/2006/table">
            <a:tbl>
              <a:tblPr firstRow="1" firstCol="1"/>
              <a:tblGrid>
                <a:gridCol w="1738489"/>
                <a:gridCol w="1957613"/>
                <a:gridCol w="4838298"/>
              </a:tblGrid>
              <a:tr h="365712">
                <a:tc>
                  <a:txBody>
                    <a:bodyPr/>
                    <a:lstStyle/>
                    <a:p>
                      <a:pPr algn="ctr"/>
                      <a:r>
                        <a:rPr lang="en-US" sz="1800" b="1" noProof="0" smtClean="0">
                          <a:latin typeface="Cambria" panose="02040503050406030204" pitchFamily="18" charset="0"/>
                          <a:cs typeface="Arial" panose="020B0604020202020204" pitchFamily="34" charset="0"/>
                        </a:rPr>
                        <a:t>Basic</a:t>
                      </a:r>
                      <a:r>
                        <a:rPr lang="en-US" sz="1800" b="1" baseline="0" noProof="0" smtClean="0">
                          <a:latin typeface="Cambria" panose="02040503050406030204" pitchFamily="18" charset="0"/>
                          <a:cs typeface="Arial" panose="020B0604020202020204" pitchFamily="34" charset="0"/>
                        </a:rPr>
                        <a:t> Feature</a:t>
                      </a:r>
                      <a:endParaRPr lang="en-US" sz="1800" b="1" noProof="0">
                        <a:latin typeface="Cambria" panose="02040503050406030204" pitchFamily="18" charset="0"/>
                        <a:cs typeface="Arial" panose="020B0604020202020204" pitchFamily="34" charset="0"/>
                      </a:endParaRPr>
                    </a:p>
                  </a:txBody>
                  <a:tcPr marT="45709" marB="45709"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noProof="0" dirty="0" smtClean="0">
                          <a:latin typeface="Cambria" panose="02040503050406030204" pitchFamily="18" charset="0"/>
                          <a:cs typeface="Arial" panose="020B0604020202020204" pitchFamily="34" charset="0"/>
                        </a:rPr>
                        <a:t>Problem</a:t>
                      </a:r>
                      <a:endParaRPr lang="en-US" sz="1800" b="1" noProof="0" dirty="0">
                        <a:latin typeface="Cambria" panose="02040503050406030204" pitchFamily="18" charset="0"/>
                        <a:cs typeface="Arial" panose="020B0604020202020204" pitchFamily="34" charset="0"/>
                      </a:endParaRPr>
                    </a:p>
                  </a:txBody>
                  <a:tcPr marT="45709" marB="45709">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noProof="0" dirty="0" smtClean="0">
                          <a:latin typeface="Cambria" panose="02040503050406030204" pitchFamily="18" charset="0"/>
                          <a:cs typeface="Arial" panose="020B0604020202020204" pitchFamily="34" charset="0"/>
                        </a:rPr>
                        <a:t>Options</a:t>
                      </a:r>
                      <a:endParaRPr lang="en-US" sz="1800" b="1" noProof="0" dirty="0">
                        <a:latin typeface="Cambria" panose="02040503050406030204" pitchFamily="18" charset="0"/>
                        <a:cs typeface="Arial" panose="020B0604020202020204" pitchFamily="34" charset="0"/>
                      </a:endParaRPr>
                    </a:p>
                  </a:txBody>
                  <a:tcPr marT="45709" marB="45709">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r>
              <a:tr h="1361293">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noProof="0" dirty="0" smtClean="0">
                          <a:latin typeface="Cambria" panose="02040503050406030204" pitchFamily="18" charset="0"/>
                          <a:cs typeface="Arial" panose="020B0604020202020204" pitchFamily="34" charset="0"/>
                        </a:rPr>
                        <a:t>An Informative Explanation</a:t>
                      </a:r>
                    </a:p>
                  </a:txBody>
                  <a:tcPr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BE9FF"/>
                    </a:solidFill>
                  </a:tcPr>
                </a:tc>
                <a:tc>
                  <a:txBody>
                    <a:bodyPr/>
                    <a:lstStyle/>
                    <a:p>
                      <a:r>
                        <a:rPr lang="en-US" sz="1600" noProof="0" dirty="0" smtClean="0">
                          <a:latin typeface="Cambria" panose="02040503050406030204" pitchFamily="18" charset="0"/>
                          <a:cs typeface="Arial" panose="020B0604020202020204" pitchFamily="34" charset="0"/>
                        </a:rPr>
                        <a:t>My readers are not clear about my topic or the opposing positions I’m exploring.</a:t>
                      </a:r>
                      <a:endParaRPr lang="en-US" sz="160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State the topic explicitly, perhaps as a question, so the conflicting positions are clear.</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Clarify how your subtopics relate to your topic by forecasting them in your thesis statement.</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Sharpen the contrast between opposing positions by using transitions of contrast (such as </a:t>
                      </a:r>
                      <a:r>
                        <a:rPr lang="en-US" sz="1600" b="0" i="1" noProof="0" dirty="0" smtClean="0">
                          <a:latin typeface="Cambria" panose="02040503050406030204" pitchFamily="18" charset="0"/>
                          <a:cs typeface="Arial" panose="020B0604020202020204" pitchFamily="34" charset="0"/>
                        </a:rPr>
                        <a:t>whereas</a:t>
                      </a:r>
                      <a:r>
                        <a:rPr lang="en-US" sz="1600" b="0" noProof="0" dirty="0" smtClean="0">
                          <a:latin typeface="Cambria" panose="02040503050406030204" pitchFamily="18" charset="0"/>
                          <a:cs typeface="Arial" panose="020B0604020202020204" pitchFamily="34" charset="0"/>
                        </a:rPr>
                        <a:t> or </a:t>
                      </a:r>
                      <a:r>
                        <a:rPr lang="en-US" sz="1600" b="0" i="1" noProof="0" dirty="0" smtClean="0">
                          <a:latin typeface="Cambria" panose="02040503050406030204" pitchFamily="18" charset="0"/>
                          <a:cs typeface="Arial" panose="020B0604020202020204" pitchFamily="34" charset="0"/>
                        </a:rPr>
                        <a:t>although</a:t>
                      </a:r>
                      <a:r>
                        <a:rPr lang="en-US" sz="1600" b="0" noProof="0" dirty="0" smtClean="0">
                          <a:latin typeface="Cambria" panose="02040503050406030204" pitchFamily="18" charset="0"/>
                          <a:cs typeface="Arial" panose="020B0604020202020204" pitchFamily="34" charset="0"/>
                        </a:rPr>
                        <a:t>).</a:t>
                      </a:r>
                      <a:endParaRPr lang="en-US" sz="1600" b="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939581">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b="1" noProof="0" dirty="0" smtClean="0">
                        <a:latin typeface="Cambria" panose="02040503050406030204" pitchFamily="18"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BE9FF"/>
                    </a:solidFill>
                  </a:tcPr>
                </a:tc>
                <a:tc>
                  <a:txBody>
                    <a:bodyPr/>
                    <a:lstStyle/>
                    <a:p>
                      <a:r>
                        <a:rPr lang="en-US" sz="1600" noProof="0" dirty="0" smtClean="0">
                          <a:latin typeface="Cambria" panose="02040503050406030204" pitchFamily="18" charset="0"/>
                          <a:cs typeface="Arial" panose="020B0604020202020204" pitchFamily="34" charset="0"/>
                        </a:rPr>
                        <a:t>My readers are not interested or do not appreciate the issue’s importance.</a:t>
                      </a:r>
                      <a:endParaRPr lang="en-US" sz="160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Add information showing the impact of the issue or how it affects people’s lives.</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Put the topic in context by providing historical, political, or cultural importance.</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Quote notable authorities to emphasize the issue’s importance.</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Cite polls or research studies or use graphics to demonstrate the widespread impact</a:t>
                      </a:r>
                      <a:r>
                        <a:rPr lang="en-US" sz="1600" b="0" baseline="0" noProof="0" dirty="0" smtClean="0">
                          <a:latin typeface="Cambria" panose="02040503050406030204" pitchFamily="18" charset="0"/>
                          <a:cs typeface="Arial" panose="020B0604020202020204" pitchFamily="34" charset="0"/>
                        </a:rPr>
                        <a:t> </a:t>
                      </a:r>
                      <a:r>
                        <a:rPr lang="en-US" sz="1600" b="0" noProof="0" dirty="0" smtClean="0">
                          <a:latin typeface="Cambria" panose="02040503050406030204" pitchFamily="18" charset="0"/>
                          <a:cs typeface="Arial" panose="020B0604020202020204" pitchFamily="34" charset="0"/>
                        </a:rPr>
                        <a:t>of the issue.</a:t>
                      </a:r>
                      <a:endParaRPr lang="en-US" sz="1600" b="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40986" name="Title 2"/>
          <p:cNvSpPr>
            <a:spLocks noGrp="1"/>
          </p:cNvSpPr>
          <p:nvPr>
            <p:ph type="title"/>
          </p:nvPr>
        </p:nvSpPr>
        <p:spPr>
          <a:xfrm>
            <a:off x="914400" y="914400"/>
            <a:ext cx="7772400" cy="609600"/>
          </a:xfrm>
        </p:spPr>
        <p:txBody>
          <a:bodyPr/>
          <a:lstStyle/>
          <a:p>
            <a:pPr algn="ctr" eaLnBrk="1" hangingPunct="1">
              <a:lnSpc>
                <a:spcPct val="80000"/>
              </a:lnSpc>
              <a:spcBef>
                <a:spcPct val="20000"/>
              </a:spcBef>
            </a:pPr>
            <a:r>
              <a:rPr lang="en-US" altLang="en-US" dirty="0" smtClean="0">
                <a:latin typeface="Cambria" panose="02040503050406030204" pitchFamily="18" charset="0"/>
              </a:rPr>
              <a:t>A Troubleshooting Guide</a:t>
            </a:r>
          </a:p>
        </p:txBody>
      </p:sp>
    </p:spTree>
    <p:extLst>
      <p:ext uri="{BB962C8B-B14F-4D97-AF65-F5344CB8AC3E}">
        <p14:creationId xmlns:p14="http://schemas.microsoft.com/office/powerpoint/2010/main" val="77166764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3660962115"/>
              </p:ext>
            </p:extLst>
          </p:nvPr>
        </p:nvGraphicFramePr>
        <p:xfrm>
          <a:off x="304800" y="1752600"/>
          <a:ext cx="8534400" cy="4795453"/>
        </p:xfrm>
        <a:graphic>
          <a:graphicData uri="http://schemas.openxmlformats.org/drawingml/2006/table">
            <a:tbl>
              <a:tblPr firstRow="1" firstCol="1"/>
              <a:tblGrid>
                <a:gridCol w="1738489"/>
                <a:gridCol w="1957613"/>
                <a:gridCol w="4838298"/>
              </a:tblGrid>
              <a:tr h="365712">
                <a:tc>
                  <a:txBody>
                    <a:bodyPr/>
                    <a:lstStyle/>
                    <a:p>
                      <a:pPr algn="ctr"/>
                      <a:r>
                        <a:rPr lang="en-US" sz="1800" b="1" noProof="0" smtClean="0">
                          <a:latin typeface="Cambria" panose="02040503050406030204" pitchFamily="18" charset="0"/>
                          <a:cs typeface="Arial" panose="020B0604020202020204" pitchFamily="34" charset="0"/>
                        </a:rPr>
                        <a:t>Basic</a:t>
                      </a:r>
                      <a:r>
                        <a:rPr lang="en-US" sz="1800" b="1" baseline="0" noProof="0" smtClean="0">
                          <a:latin typeface="Cambria" panose="02040503050406030204" pitchFamily="18" charset="0"/>
                          <a:cs typeface="Arial" panose="020B0604020202020204" pitchFamily="34" charset="0"/>
                        </a:rPr>
                        <a:t> Feature</a:t>
                      </a:r>
                      <a:endParaRPr lang="en-US" sz="1800" b="1" noProof="0">
                        <a:latin typeface="Cambria" panose="02040503050406030204" pitchFamily="18" charset="0"/>
                        <a:cs typeface="Arial" panose="020B0604020202020204" pitchFamily="34" charset="0"/>
                      </a:endParaRPr>
                    </a:p>
                  </a:txBody>
                  <a:tcPr marT="45709" marB="45709"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noProof="0" dirty="0" smtClean="0">
                          <a:latin typeface="Cambria" panose="02040503050406030204" pitchFamily="18" charset="0"/>
                          <a:cs typeface="Arial" panose="020B0604020202020204" pitchFamily="34" charset="0"/>
                        </a:rPr>
                        <a:t>Problem</a:t>
                      </a:r>
                      <a:endParaRPr lang="en-US" sz="1800" b="1" noProof="0" dirty="0">
                        <a:latin typeface="Cambria" panose="02040503050406030204" pitchFamily="18" charset="0"/>
                        <a:cs typeface="Arial" panose="020B0604020202020204" pitchFamily="34" charset="0"/>
                      </a:endParaRPr>
                    </a:p>
                  </a:txBody>
                  <a:tcPr marT="45709" marB="45709">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noProof="0" dirty="0" smtClean="0">
                          <a:latin typeface="Cambria" panose="02040503050406030204" pitchFamily="18" charset="0"/>
                          <a:cs typeface="Arial" panose="020B0604020202020204" pitchFamily="34" charset="0"/>
                        </a:rPr>
                        <a:t>Options</a:t>
                      </a:r>
                      <a:endParaRPr lang="en-US" sz="1800" b="1" noProof="0" dirty="0">
                        <a:latin typeface="Cambria" panose="02040503050406030204" pitchFamily="18" charset="0"/>
                        <a:cs typeface="Arial" panose="020B0604020202020204" pitchFamily="34" charset="0"/>
                      </a:endParaRPr>
                    </a:p>
                  </a:txBody>
                  <a:tcPr marT="45709" marB="45709">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r>
              <a:tr h="1361293">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noProof="0" dirty="0" smtClean="0">
                          <a:latin typeface="Cambria" panose="02040503050406030204" pitchFamily="18" charset="0"/>
                          <a:cs typeface="Arial" panose="020B0604020202020204" pitchFamily="34" charset="0"/>
                        </a:rPr>
                        <a:t>An Informative Explanation</a:t>
                      </a:r>
                    </a:p>
                  </a:txBody>
                  <a:tcPr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BE9FF"/>
                    </a:solidFill>
                  </a:tcPr>
                </a:tc>
                <a:tc>
                  <a:txBody>
                    <a:bodyPr/>
                    <a:lstStyle/>
                    <a:p>
                      <a:r>
                        <a:rPr lang="en-US" sz="1600" noProof="0" dirty="0" smtClean="0">
                          <a:latin typeface="Cambria" panose="02040503050406030204" pitchFamily="18" charset="0"/>
                          <a:cs typeface="Arial" panose="020B0604020202020204" pitchFamily="34" charset="0"/>
                        </a:rPr>
                        <a:t>My readers do not understand my analysis.</a:t>
                      </a:r>
                      <a:endParaRPr lang="en-US" sz="160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Determine whether you are trying to cover too many points.</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Explain in more detail the points that are harder for readers to grasp.</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Consider emphasizing the less obvious points of the disagreement.</a:t>
                      </a:r>
                      <a:endParaRPr lang="en-US" sz="1600" b="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939581">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b="1" noProof="0" dirty="0" smtClean="0">
                        <a:latin typeface="Cambria" panose="02040503050406030204" pitchFamily="18"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BE9FF"/>
                    </a:solidFill>
                  </a:tcPr>
                </a:tc>
                <a:tc>
                  <a:txBody>
                    <a:bodyPr/>
                    <a:lstStyle/>
                    <a:p>
                      <a:r>
                        <a:rPr lang="en-US" sz="1600" noProof="0" dirty="0" smtClean="0">
                          <a:latin typeface="Cambria" panose="02040503050406030204" pitchFamily="18" charset="0"/>
                          <a:cs typeface="Arial" panose="020B0604020202020204" pitchFamily="34" charset="0"/>
                        </a:rPr>
                        <a:t>My report or analysis seems more like a summary.</a:t>
                      </a:r>
                      <a:endParaRPr lang="en-US" sz="160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Revisit your sources, brainstorm a list of subtopics some or all of them cover, and</a:t>
                      </a:r>
                      <a:r>
                        <a:rPr lang="en-US" sz="1600" b="0" baseline="0" noProof="0" dirty="0" smtClean="0">
                          <a:latin typeface="Cambria" panose="02040503050406030204" pitchFamily="18" charset="0"/>
                          <a:cs typeface="Arial" panose="020B0604020202020204" pitchFamily="34" charset="0"/>
                        </a:rPr>
                        <a:t> </a:t>
                      </a:r>
                      <a:r>
                        <a:rPr lang="en-US" sz="1600" b="0" noProof="0" dirty="0" smtClean="0">
                          <a:latin typeface="Cambria" panose="02040503050406030204" pitchFamily="18" charset="0"/>
                          <a:cs typeface="Arial" panose="020B0604020202020204" pitchFamily="34" charset="0"/>
                        </a:rPr>
                        <a:t>create a synthesis chart to help you understand the similarities and differences.</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Consider how the writer’s profession or biography could explain why a particular motivating factor (such as a value or priority) has so much persuasive power.</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Think about the social and political situation in which each essay was written and how the writer was trying to appeal to readers.</a:t>
                      </a:r>
                      <a:endParaRPr lang="en-US" sz="1600" b="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40986" name="Title 2"/>
          <p:cNvSpPr>
            <a:spLocks noGrp="1"/>
          </p:cNvSpPr>
          <p:nvPr>
            <p:ph type="title"/>
          </p:nvPr>
        </p:nvSpPr>
        <p:spPr>
          <a:xfrm>
            <a:off x="914400" y="914400"/>
            <a:ext cx="7772400" cy="609600"/>
          </a:xfrm>
        </p:spPr>
        <p:txBody>
          <a:bodyPr/>
          <a:lstStyle/>
          <a:p>
            <a:pPr algn="ctr" eaLnBrk="1" hangingPunct="1">
              <a:lnSpc>
                <a:spcPct val="80000"/>
              </a:lnSpc>
              <a:spcBef>
                <a:spcPct val="20000"/>
              </a:spcBef>
            </a:pPr>
            <a:r>
              <a:rPr lang="en-US" altLang="en-US" dirty="0" smtClean="0">
                <a:latin typeface="Cambria" panose="02040503050406030204" pitchFamily="18" charset="0"/>
              </a:rPr>
              <a:t>A Troubleshooting Guide</a:t>
            </a:r>
          </a:p>
        </p:txBody>
      </p:sp>
    </p:spTree>
    <p:extLst>
      <p:ext uri="{BB962C8B-B14F-4D97-AF65-F5344CB8AC3E}">
        <p14:creationId xmlns:p14="http://schemas.microsoft.com/office/powerpoint/2010/main" val="184536215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2854557805"/>
              </p:ext>
            </p:extLst>
          </p:nvPr>
        </p:nvGraphicFramePr>
        <p:xfrm>
          <a:off x="304800" y="1752600"/>
          <a:ext cx="8534400" cy="4485596"/>
        </p:xfrm>
        <a:graphic>
          <a:graphicData uri="http://schemas.openxmlformats.org/drawingml/2006/table">
            <a:tbl>
              <a:tblPr firstRow="1" firstCol="1"/>
              <a:tblGrid>
                <a:gridCol w="1738489"/>
                <a:gridCol w="1957613"/>
                <a:gridCol w="4838298"/>
              </a:tblGrid>
              <a:tr h="365712">
                <a:tc>
                  <a:txBody>
                    <a:bodyPr/>
                    <a:lstStyle/>
                    <a:p>
                      <a:pPr algn="ctr"/>
                      <a:r>
                        <a:rPr lang="en-US" sz="1800" b="1" noProof="0" smtClean="0">
                          <a:latin typeface="Cambria" panose="02040503050406030204" pitchFamily="18" charset="0"/>
                          <a:cs typeface="Arial" panose="020B0604020202020204" pitchFamily="34" charset="0"/>
                        </a:rPr>
                        <a:t>Basic</a:t>
                      </a:r>
                      <a:r>
                        <a:rPr lang="en-US" sz="1800" b="1" baseline="0" noProof="0" smtClean="0">
                          <a:latin typeface="Cambria" panose="02040503050406030204" pitchFamily="18" charset="0"/>
                          <a:cs typeface="Arial" panose="020B0604020202020204" pitchFamily="34" charset="0"/>
                        </a:rPr>
                        <a:t> Feature</a:t>
                      </a:r>
                      <a:endParaRPr lang="en-US" sz="1800" b="1" noProof="0">
                        <a:latin typeface="Cambria" panose="02040503050406030204" pitchFamily="18" charset="0"/>
                        <a:cs typeface="Arial" panose="020B0604020202020204" pitchFamily="34" charset="0"/>
                      </a:endParaRPr>
                    </a:p>
                  </a:txBody>
                  <a:tcPr marT="45709" marB="45709"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noProof="0" dirty="0" smtClean="0">
                          <a:latin typeface="Cambria" panose="02040503050406030204" pitchFamily="18" charset="0"/>
                          <a:cs typeface="Arial" panose="020B0604020202020204" pitchFamily="34" charset="0"/>
                        </a:rPr>
                        <a:t>Problem</a:t>
                      </a:r>
                      <a:endParaRPr lang="en-US" sz="1800" b="1" noProof="0" dirty="0">
                        <a:latin typeface="Cambria" panose="02040503050406030204" pitchFamily="18" charset="0"/>
                        <a:cs typeface="Arial" panose="020B0604020202020204" pitchFamily="34" charset="0"/>
                      </a:endParaRPr>
                    </a:p>
                  </a:txBody>
                  <a:tcPr marT="45709" marB="45709">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noProof="0" dirty="0" smtClean="0">
                          <a:latin typeface="Cambria" panose="02040503050406030204" pitchFamily="18" charset="0"/>
                          <a:cs typeface="Arial" panose="020B0604020202020204" pitchFamily="34" charset="0"/>
                        </a:rPr>
                        <a:t>Options</a:t>
                      </a:r>
                      <a:endParaRPr lang="en-US" sz="1800" b="1" noProof="0" dirty="0">
                        <a:latin typeface="Cambria" panose="02040503050406030204" pitchFamily="18" charset="0"/>
                        <a:cs typeface="Arial" panose="020B0604020202020204" pitchFamily="34" charset="0"/>
                      </a:endParaRPr>
                    </a:p>
                  </a:txBody>
                  <a:tcPr marT="45709" marB="45709">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r>
              <a:tr h="136129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noProof="0" dirty="0" smtClean="0">
                          <a:latin typeface="Cambria" panose="02040503050406030204" pitchFamily="18" charset="0"/>
                          <a:cs typeface="Arial" panose="020B0604020202020204" pitchFamily="34" charset="0"/>
                        </a:rPr>
                        <a:t>A Clear, Logical Organization</a:t>
                      </a:r>
                    </a:p>
                  </a:txBody>
                  <a:tcPr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E7A7"/>
                    </a:solidFill>
                  </a:tcPr>
                </a:tc>
                <a:tc>
                  <a:txBody>
                    <a:bodyPr/>
                    <a:lstStyle/>
                    <a:p>
                      <a:r>
                        <a:rPr lang="en-US" sz="1600" noProof="0" dirty="0" smtClean="0">
                          <a:latin typeface="Cambria" panose="02040503050406030204" pitchFamily="18" charset="0"/>
                          <a:cs typeface="Arial" panose="020B0604020202020204" pitchFamily="34" charset="0"/>
                        </a:rPr>
                        <a:t>My readers are confused by my essay or find it difficult to read.</a:t>
                      </a:r>
                      <a:endParaRPr lang="en-US" sz="160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Outline your report or analysis. If necessary, move, add, or delete sections to strengthen coherence.</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Consider adding a forecasting statement with key terms that are repeated in topic sentences throughout the report or analysis.</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Consider adding headings to highlight subtopics; use key terms from the forecast in your headings.</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Check for appropriate transitions between sentences, paragraphs, and major sections of your report or analysis.</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Consider reorganizing your analysis to alternate between the sources you are comparing.</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Review your opening and closing paragraphs. Be sure you state your thesis explicitly and that your closing paragraph revisits your thesis.</a:t>
                      </a:r>
                      <a:endParaRPr lang="en-US" sz="1600" b="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40986" name="Title 2"/>
          <p:cNvSpPr>
            <a:spLocks noGrp="1"/>
          </p:cNvSpPr>
          <p:nvPr>
            <p:ph type="title"/>
          </p:nvPr>
        </p:nvSpPr>
        <p:spPr>
          <a:xfrm>
            <a:off x="914400" y="914400"/>
            <a:ext cx="7772400" cy="609600"/>
          </a:xfrm>
        </p:spPr>
        <p:txBody>
          <a:bodyPr/>
          <a:lstStyle/>
          <a:p>
            <a:pPr algn="ctr" eaLnBrk="1" hangingPunct="1">
              <a:lnSpc>
                <a:spcPct val="80000"/>
              </a:lnSpc>
              <a:spcBef>
                <a:spcPct val="20000"/>
              </a:spcBef>
            </a:pPr>
            <a:r>
              <a:rPr lang="en-US" altLang="en-US" dirty="0" smtClean="0">
                <a:latin typeface="Cambria" panose="02040503050406030204" pitchFamily="18" charset="0"/>
              </a:rPr>
              <a:t>A Troubleshooting Guide</a:t>
            </a:r>
          </a:p>
        </p:txBody>
      </p:sp>
    </p:spTree>
    <p:extLst>
      <p:ext uri="{BB962C8B-B14F-4D97-AF65-F5344CB8AC3E}">
        <p14:creationId xmlns:p14="http://schemas.microsoft.com/office/powerpoint/2010/main" val="225839787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616502285"/>
              </p:ext>
            </p:extLst>
          </p:nvPr>
        </p:nvGraphicFramePr>
        <p:xfrm>
          <a:off x="304800" y="1752600"/>
          <a:ext cx="8534400" cy="3677875"/>
        </p:xfrm>
        <a:graphic>
          <a:graphicData uri="http://schemas.openxmlformats.org/drawingml/2006/table">
            <a:tbl>
              <a:tblPr firstRow="1" firstCol="1"/>
              <a:tblGrid>
                <a:gridCol w="1738489"/>
                <a:gridCol w="1957613"/>
                <a:gridCol w="4838298"/>
              </a:tblGrid>
              <a:tr h="365712">
                <a:tc>
                  <a:txBody>
                    <a:bodyPr/>
                    <a:lstStyle/>
                    <a:p>
                      <a:pPr algn="ctr"/>
                      <a:r>
                        <a:rPr lang="en-US" sz="1800" b="1" noProof="0" smtClean="0">
                          <a:latin typeface="Cambria" panose="02040503050406030204" pitchFamily="18" charset="0"/>
                          <a:cs typeface="Arial" panose="020B0604020202020204" pitchFamily="34" charset="0"/>
                        </a:rPr>
                        <a:t>Basic</a:t>
                      </a:r>
                      <a:r>
                        <a:rPr lang="en-US" sz="1800" b="1" baseline="0" noProof="0" smtClean="0">
                          <a:latin typeface="Cambria" panose="02040503050406030204" pitchFamily="18" charset="0"/>
                          <a:cs typeface="Arial" panose="020B0604020202020204" pitchFamily="34" charset="0"/>
                        </a:rPr>
                        <a:t> Feature</a:t>
                      </a:r>
                      <a:endParaRPr lang="en-US" sz="1800" b="1" noProof="0">
                        <a:latin typeface="Cambria" panose="02040503050406030204" pitchFamily="18" charset="0"/>
                        <a:cs typeface="Arial" panose="020B0604020202020204" pitchFamily="34" charset="0"/>
                      </a:endParaRPr>
                    </a:p>
                  </a:txBody>
                  <a:tcPr marT="45709" marB="45709"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noProof="0" dirty="0" smtClean="0">
                          <a:latin typeface="Cambria" panose="02040503050406030204" pitchFamily="18" charset="0"/>
                          <a:cs typeface="Arial" panose="020B0604020202020204" pitchFamily="34" charset="0"/>
                        </a:rPr>
                        <a:t>Problem</a:t>
                      </a:r>
                      <a:endParaRPr lang="en-US" sz="1800" b="1" noProof="0" dirty="0">
                        <a:latin typeface="Cambria" panose="02040503050406030204" pitchFamily="18" charset="0"/>
                        <a:cs typeface="Arial" panose="020B0604020202020204" pitchFamily="34" charset="0"/>
                      </a:endParaRPr>
                    </a:p>
                  </a:txBody>
                  <a:tcPr marT="45709" marB="45709">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noProof="0" dirty="0" smtClean="0">
                          <a:latin typeface="Cambria" panose="02040503050406030204" pitchFamily="18" charset="0"/>
                          <a:cs typeface="Arial" panose="020B0604020202020204" pitchFamily="34" charset="0"/>
                        </a:rPr>
                        <a:t>Options</a:t>
                      </a:r>
                      <a:endParaRPr lang="en-US" sz="1800" b="1" noProof="0" dirty="0">
                        <a:latin typeface="Cambria" panose="02040503050406030204" pitchFamily="18" charset="0"/>
                        <a:cs typeface="Arial" panose="020B0604020202020204" pitchFamily="34" charset="0"/>
                      </a:endParaRPr>
                    </a:p>
                  </a:txBody>
                  <a:tcPr marT="45709" marB="45709">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r>
              <a:tr h="136129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noProof="0" dirty="0" smtClean="0">
                          <a:latin typeface="Cambria" panose="02040503050406030204" pitchFamily="18" charset="0"/>
                          <a:cs typeface="Arial" panose="020B0604020202020204" pitchFamily="34" charset="0"/>
                        </a:rPr>
                        <a:t>Smooth Integration of</a:t>
                      </a:r>
                      <a:r>
                        <a:rPr lang="en-US" sz="1600" b="1" baseline="0" noProof="0" dirty="0" smtClean="0">
                          <a:latin typeface="Cambria" panose="02040503050406030204" pitchFamily="18" charset="0"/>
                          <a:cs typeface="Arial" panose="020B0604020202020204" pitchFamily="34" charset="0"/>
                        </a:rPr>
                        <a:t> </a:t>
                      </a:r>
                      <a:r>
                        <a:rPr lang="en-US" sz="1600" b="1" noProof="0" dirty="0" smtClean="0">
                          <a:latin typeface="Cambria" panose="02040503050406030204" pitchFamily="18" charset="0"/>
                          <a:cs typeface="Arial" panose="020B0604020202020204" pitchFamily="34" charset="0"/>
                        </a:rPr>
                        <a:t>Sources</a:t>
                      </a:r>
                    </a:p>
                  </a:txBody>
                  <a:tcPr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EA4"/>
                    </a:solidFill>
                  </a:tcPr>
                </a:tc>
                <a:tc>
                  <a:txBody>
                    <a:bodyPr/>
                    <a:lstStyle/>
                    <a:p>
                      <a:r>
                        <a:rPr lang="en-US" sz="1600" noProof="0" dirty="0" smtClean="0">
                          <a:latin typeface="Cambria" panose="02040503050406030204" pitchFamily="18" charset="0"/>
                          <a:cs typeface="Arial" panose="020B0604020202020204" pitchFamily="34" charset="0"/>
                        </a:rPr>
                        <a:t>Quotations, summaries, and paraphrases don’t flow smoothly with the rest of the essay.</a:t>
                      </a:r>
                      <a:endParaRPr lang="en-US" sz="160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Reread all passages where you quote outside sources. Ask yourself whether you provide enough context for the quotation or establish clearly enough the credentials of the source’s author.</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Use signal phrases to put sources in context. Choose descriptive verbs that clearly indicate what the source author is doing (making a claim, asserting a position, reporting on a study, and so forth ).</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Add a sentence explaining what the quotation, summary, or paraphrase means or why it is relevant.</a:t>
                      </a:r>
                      <a:endParaRPr lang="en-US" sz="1600" b="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40986" name="Title 2"/>
          <p:cNvSpPr>
            <a:spLocks noGrp="1"/>
          </p:cNvSpPr>
          <p:nvPr>
            <p:ph type="title"/>
          </p:nvPr>
        </p:nvSpPr>
        <p:spPr>
          <a:xfrm>
            <a:off x="914400" y="914400"/>
            <a:ext cx="7772400" cy="609600"/>
          </a:xfrm>
        </p:spPr>
        <p:txBody>
          <a:bodyPr/>
          <a:lstStyle/>
          <a:p>
            <a:pPr algn="ctr" eaLnBrk="1" hangingPunct="1">
              <a:lnSpc>
                <a:spcPct val="80000"/>
              </a:lnSpc>
              <a:spcBef>
                <a:spcPct val="20000"/>
              </a:spcBef>
            </a:pPr>
            <a:r>
              <a:rPr lang="en-US" altLang="en-US" dirty="0" smtClean="0">
                <a:latin typeface="Cambria" panose="02040503050406030204" pitchFamily="18" charset="0"/>
              </a:rPr>
              <a:t>A Troubleshooting Guide</a:t>
            </a:r>
          </a:p>
        </p:txBody>
      </p:sp>
    </p:spTree>
    <p:extLst>
      <p:ext uri="{BB962C8B-B14F-4D97-AF65-F5344CB8AC3E}">
        <p14:creationId xmlns:p14="http://schemas.microsoft.com/office/powerpoint/2010/main" val="3687257327"/>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3187854288"/>
              </p:ext>
            </p:extLst>
          </p:nvPr>
        </p:nvGraphicFramePr>
        <p:xfrm>
          <a:off x="304800" y="1752600"/>
          <a:ext cx="8534400" cy="3306889"/>
        </p:xfrm>
        <a:graphic>
          <a:graphicData uri="http://schemas.openxmlformats.org/drawingml/2006/table">
            <a:tbl>
              <a:tblPr firstRow="1" firstCol="1"/>
              <a:tblGrid>
                <a:gridCol w="1738489"/>
                <a:gridCol w="1957613"/>
                <a:gridCol w="4838298"/>
              </a:tblGrid>
              <a:tr h="365712">
                <a:tc>
                  <a:txBody>
                    <a:bodyPr/>
                    <a:lstStyle/>
                    <a:p>
                      <a:pPr algn="ctr"/>
                      <a:r>
                        <a:rPr lang="en-US" sz="1800" b="1" noProof="0" smtClean="0">
                          <a:latin typeface="Cambria" panose="02040503050406030204" pitchFamily="18" charset="0"/>
                          <a:cs typeface="Arial" panose="020B0604020202020204" pitchFamily="34" charset="0"/>
                        </a:rPr>
                        <a:t>Basic</a:t>
                      </a:r>
                      <a:r>
                        <a:rPr lang="en-US" sz="1800" b="1" baseline="0" noProof="0" smtClean="0">
                          <a:latin typeface="Cambria" panose="02040503050406030204" pitchFamily="18" charset="0"/>
                          <a:cs typeface="Arial" panose="020B0604020202020204" pitchFamily="34" charset="0"/>
                        </a:rPr>
                        <a:t> Feature</a:t>
                      </a:r>
                      <a:endParaRPr lang="en-US" sz="1800" b="1" noProof="0">
                        <a:latin typeface="Cambria" panose="02040503050406030204" pitchFamily="18" charset="0"/>
                        <a:cs typeface="Arial" panose="020B0604020202020204" pitchFamily="34" charset="0"/>
                      </a:endParaRPr>
                    </a:p>
                  </a:txBody>
                  <a:tcPr marT="45709" marB="45709"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noProof="0" dirty="0" smtClean="0">
                          <a:latin typeface="Cambria" panose="02040503050406030204" pitchFamily="18" charset="0"/>
                          <a:cs typeface="Arial" panose="020B0604020202020204" pitchFamily="34" charset="0"/>
                        </a:rPr>
                        <a:t>Problem</a:t>
                      </a:r>
                      <a:endParaRPr lang="en-US" sz="1800" b="1" noProof="0" dirty="0">
                        <a:latin typeface="Cambria" panose="02040503050406030204" pitchFamily="18" charset="0"/>
                        <a:cs typeface="Arial" panose="020B0604020202020204" pitchFamily="34" charset="0"/>
                      </a:endParaRPr>
                    </a:p>
                  </a:txBody>
                  <a:tcPr marT="45709" marB="45709">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noProof="0" dirty="0" smtClean="0">
                          <a:latin typeface="Cambria" panose="02040503050406030204" pitchFamily="18" charset="0"/>
                          <a:cs typeface="Arial" panose="020B0604020202020204" pitchFamily="34" charset="0"/>
                        </a:rPr>
                        <a:t>Options</a:t>
                      </a:r>
                      <a:endParaRPr lang="en-US" sz="1800" b="1" noProof="0" dirty="0">
                        <a:latin typeface="Cambria" panose="02040503050406030204" pitchFamily="18" charset="0"/>
                        <a:cs typeface="Arial" panose="020B0604020202020204" pitchFamily="34" charset="0"/>
                      </a:endParaRPr>
                    </a:p>
                  </a:txBody>
                  <a:tcPr marT="45709" marB="45709">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r>
              <a:tr h="1361293">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noProof="0" dirty="0" smtClean="0">
                          <a:latin typeface="Cambria" panose="02040503050406030204" pitchFamily="18" charset="0"/>
                          <a:cs typeface="Arial" panose="020B0604020202020204" pitchFamily="34" charset="0"/>
                        </a:rPr>
                        <a:t>Smooth Integration of</a:t>
                      </a:r>
                      <a:r>
                        <a:rPr lang="en-US" sz="1600" b="1" baseline="0" noProof="0" dirty="0" smtClean="0">
                          <a:latin typeface="Cambria" panose="02040503050406030204" pitchFamily="18" charset="0"/>
                          <a:cs typeface="Arial" panose="020B0604020202020204" pitchFamily="34" charset="0"/>
                        </a:rPr>
                        <a:t> </a:t>
                      </a:r>
                      <a:r>
                        <a:rPr lang="en-US" sz="1600" b="1" noProof="0" dirty="0" smtClean="0">
                          <a:latin typeface="Cambria" panose="02040503050406030204" pitchFamily="18" charset="0"/>
                          <a:cs typeface="Arial" panose="020B0604020202020204" pitchFamily="34" charset="0"/>
                        </a:rPr>
                        <a:t>Sources</a:t>
                      </a:r>
                    </a:p>
                  </a:txBody>
                  <a:tcPr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EA4"/>
                    </a:solidFill>
                  </a:tcPr>
                </a:tc>
                <a:tc>
                  <a:txBody>
                    <a:bodyPr/>
                    <a:lstStyle/>
                    <a:p>
                      <a:r>
                        <a:rPr lang="en-US" sz="1600" noProof="0" dirty="0" smtClean="0">
                          <a:latin typeface="Cambria" panose="02040503050406030204" pitchFamily="18" charset="0"/>
                          <a:cs typeface="Arial" panose="020B0604020202020204" pitchFamily="34" charset="0"/>
                        </a:rPr>
                        <a:t>Readers are concerned that my list of sources is too limited or unbalanced.</a:t>
                      </a:r>
                      <a:endParaRPr lang="en-US" sz="160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Do additional research to balance your list, taking particular care that you have an adequate number of reliable sources from a variety of points of view.</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Ask a librarian or your instructor for help finding sources on your topic.</a:t>
                      </a:r>
                      <a:endParaRPr lang="en-US" sz="1600" b="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1361293">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b="1" noProof="0" dirty="0" smtClean="0">
                        <a:latin typeface="Cambria" panose="02040503050406030204" pitchFamily="18" charset="0"/>
                        <a:cs typeface="Arial" panose="020B0604020202020204" pitchFamily="34" charset="0"/>
                      </a:endParaRPr>
                    </a:p>
                  </a:txBody>
                  <a:tcPr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EA4"/>
                    </a:solidFill>
                  </a:tcPr>
                </a:tc>
                <a:tc>
                  <a:txBody>
                    <a:bodyPr/>
                    <a:lstStyle/>
                    <a:p>
                      <a:r>
                        <a:rPr lang="en-US" sz="1600" noProof="0" dirty="0" smtClean="0">
                          <a:latin typeface="Cambria" panose="02040503050406030204" pitchFamily="18" charset="0"/>
                          <a:cs typeface="Arial" panose="020B0604020202020204" pitchFamily="34" charset="0"/>
                        </a:rPr>
                        <a:t>My readers wonder whether my sources are credible.</a:t>
                      </a:r>
                      <a:endParaRPr lang="en-US" sz="160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Clearly identify all sources and state the credentials of cited authorities.</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Eliminate sources that are not relevant, credible, or otherwise appropriate.</a:t>
                      </a:r>
                      <a:endParaRPr lang="en-US" sz="1600" b="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40986" name="Title 2"/>
          <p:cNvSpPr>
            <a:spLocks noGrp="1"/>
          </p:cNvSpPr>
          <p:nvPr>
            <p:ph type="title"/>
          </p:nvPr>
        </p:nvSpPr>
        <p:spPr>
          <a:xfrm>
            <a:off x="914400" y="914400"/>
            <a:ext cx="7772400" cy="609600"/>
          </a:xfrm>
        </p:spPr>
        <p:txBody>
          <a:bodyPr/>
          <a:lstStyle/>
          <a:p>
            <a:pPr algn="ctr" eaLnBrk="1" hangingPunct="1">
              <a:lnSpc>
                <a:spcPct val="80000"/>
              </a:lnSpc>
              <a:spcBef>
                <a:spcPct val="20000"/>
              </a:spcBef>
            </a:pPr>
            <a:r>
              <a:rPr lang="en-US" altLang="en-US" dirty="0" smtClean="0">
                <a:latin typeface="Cambria" panose="02040503050406030204" pitchFamily="18" charset="0"/>
              </a:rPr>
              <a:t>A Troubleshooting Guide</a:t>
            </a:r>
          </a:p>
        </p:txBody>
      </p:sp>
    </p:spTree>
    <p:extLst>
      <p:ext uri="{BB962C8B-B14F-4D97-AF65-F5344CB8AC3E}">
        <p14:creationId xmlns:p14="http://schemas.microsoft.com/office/powerpoint/2010/main" val="57902507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2081592824"/>
              </p:ext>
            </p:extLst>
          </p:nvPr>
        </p:nvGraphicFramePr>
        <p:xfrm>
          <a:off x="304800" y="1752600"/>
          <a:ext cx="8534400" cy="4038533"/>
        </p:xfrm>
        <a:graphic>
          <a:graphicData uri="http://schemas.openxmlformats.org/drawingml/2006/table">
            <a:tbl>
              <a:tblPr firstRow="1" firstCol="1"/>
              <a:tblGrid>
                <a:gridCol w="1738489"/>
                <a:gridCol w="1957613"/>
                <a:gridCol w="4838298"/>
              </a:tblGrid>
              <a:tr h="365712">
                <a:tc>
                  <a:txBody>
                    <a:bodyPr/>
                    <a:lstStyle/>
                    <a:p>
                      <a:pPr algn="ctr"/>
                      <a:r>
                        <a:rPr lang="en-US" sz="1800" b="1" noProof="0" smtClean="0">
                          <a:latin typeface="Cambria" panose="02040503050406030204" pitchFamily="18" charset="0"/>
                          <a:cs typeface="Arial" panose="020B0604020202020204" pitchFamily="34" charset="0"/>
                        </a:rPr>
                        <a:t>Basic</a:t>
                      </a:r>
                      <a:r>
                        <a:rPr lang="en-US" sz="1800" b="1" baseline="0" noProof="0" smtClean="0">
                          <a:latin typeface="Cambria" panose="02040503050406030204" pitchFamily="18" charset="0"/>
                          <a:cs typeface="Arial" panose="020B0604020202020204" pitchFamily="34" charset="0"/>
                        </a:rPr>
                        <a:t> Feature</a:t>
                      </a:r>
                      <a:endParaRPr lang="en-US" sz="1800" b="1" noProof="0">
                        <a:latin typeface="Cambria" panose="02040503050406030204" pitchFamily="18" charset="0"/>
                        <a:cs typeface="Arial" panose="020B0604020202020204" pitchFamily="34" charset="0"/>
                      </a:endParaRPr>
                    </a:p>
                  </a:txBody>
                  <a:tcPr marT="45709" marB="45709"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noProof="0" dirty="0" smtClean="0">
                          <a:latin typeface="Cambria" panose="02040503050406030204" pitchFamily="18" charset="0"/>
                          <a:cs typeface="Arial" panose="020B0604020202020204" pitchFamily="34" charset="0"/>
                        </a:rPr>
                        <a:t>Problem</a:t>
                      </a:r>
                      <a:endParaRPr lang="en-US" sz="1800" b="1" noProof="0" dirty="0">
                        <a:latin typeface="Cambria" panose="02040503050406030204" pitchFamily="18" charset="0"/>
                        <a:cs typeface="Arial" panose="020B0604020202020204" pitchFamily="34" charset="0"/>
                      </a:endParaRPr>
                    </a:p>
                  </a:txBody>
                  <a:tcPr marT="45709" marB="45709">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noProof="0" dirty="0" smtClean="0">
                          <a:latin typeface="Cambria" panose="02040503050406030204" pitchFamily="18" charset="0"/>
                          <a:cs typeface="Arial" panose="020B0604020202020204" pitchFamily="34" charset="0"/>
                        </a:rPr>
                        <a:t>Options</a:t>
                      </a:r>
                      <a:endParaRPr lang="en-US" sz="1800" b="1" noProof="0" dirty="0">
                        <a:latin typeface="Cambria" panose="02040503050406030204" pitchFamily="18" charset="0"/>
                        <a:cs typeface="Arial" panose="020B0604020202020204" pitchFamily="34" charset="0"/>
                      </a:endParaRPr>
                    </a:p>
                  </a:txBody>
                  <a:tcPr marT="45709" marB="45709">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r>
              <a:tr h="1361293">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noProof="0" dirty="0" smtClean="0">
                          <a:latin typeface="Cambria" panose="02040503050406030204" pitchFamily="18" charset="0"/>
                          <a:cs typeface="Arial" panose="020B0604020202020204" pitchFamily="34" charset="0"/>
                        </a:rPr>
                        <a:t>Appropriate Explanatory</a:t>
                      </a:r>
                      <a:r>
                        <a:rPr lang="en-US" sz="1600" b="1" baseline="0" noProof="0" dirty="0" smtClean="0">
                          <a:latin typeface="Cambria" panose="02040503050406030204" pitchFamily="18" charset="0"/>
                          <a:cs typeface="Arial" panose="020B0604020202020204" pitchFamily="34" charset="0"/>
                        </a:rPr>
                        <a:t> </a:t>
                      </a:r>
                      <a:r>
                        <a:rPr lang="en-US" sz="1600" b="1" noProof="0" dirty="0" smtClean="0">
                          <a:latin typeface="Cambria" panose="02040503050406030204" pitchFamily="18" charset="0"/>
                          <a:cs typeface="Arial" panose="020B0604020202020204" pitchFamily="34" charset="0"/>
                        </a:rPr>
                        <a:t>Strategies</a:t>
                      </a:r>
                    </a:p>
                  </a:txBody>
                  <a:tcPr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D6F2"/>
                    </a:solidFill>
                  </a:tcPr>
                </a:tc>
                <a:tc>
                  <a:txBody>
                    <a:bodyPr/>
                    <a:lstStyle/>
                    <a:p>
                      <a:r>
                        <a:rPr lang="en-US" sz="1600" noProof="0" dirty="0" smtClean="0">
                          <a:latin typeface="Cambria" panose="02040503050406030204" pitchFamily="18" charset="0"/>
                          <a:cs typeface="Arial" panose="020B0604020202020204" pitchFamily="34" charset="0"/>
                        </a:rPr>
                        <a:t>Readers don’t understand my report or analysis.</a:t>
                      </a:r>
                      <a:endParaRPr lang="en-US" sz="160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Consider whether you have used the most appropriate writing strategies (defining, classifying, comparing and contrasting, narrating, illustrating, describing, or explaining causes and effects) for your topic.</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Recheck your definitions for clarity. Be sure that you have explicitly defined any key terms your readers might not know.</a:t>
                      </a:r>
                      <a:endParaRPr lang="en-US" sz="1600" b="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1361293">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b="1" noProof="0" dirty="0" smtClean="0">
                        <a:latin typeface="Cambria" panose="02040503050406030204" pitchFamily="18" charset="0"/>
                        <a:cs typeface="Arial" panose="020B0604020202020204" pitchFamily="34" charset="0"/>
                      </a:endParaRPr>
                    </a:p>
                  </a:txBody>
                  <a:tcPr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EA4"/>
                    </a:solidFill>
                  </a:tcPr>
                </a:tc>
                <a:tc>
                  <a:txBody>
                    <a:bodyPr/>
                    <a:lstStyle/>
                    <a:p>
                      <a:r>
                        <a:rPr lang="en-US" sz="1600" noProof="0" dirty="0" smtClean="0">
                          <a:latin typeface="Cambria" panose="02040503050406030204" pitchFamily="18" charset="0"/>
                          <a:cs typeface="Arial" panose="020B0604020202020204" pitchFamily="34" charset="0"/>
                        </a:rPr>
                        <a:t>Readers want more information about certain aspects of the topic.</a:t>
                      </a:r>
                      <a:endParaRPr lang="en-US" sz="160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Expand or clarify definitions by adding examples.</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Add examples or comparisons and contrasts to relate the topic to something readers</a:t>
                      </a:r>
                      <a:r>
                        <a:rPr lang="en-US" sz="1600" b="0" baseline="0" noProof="0" dirty="0" smtClean="0">
                          <a:latin typeface="Cambria" panose="02040503050406030204" pitchFamily="18" charset="0"/>
                          <a:cs typeface="Arial" panose="020B0604020202020204" pitchFamily="34" charset="0"/>
                        </a:rPr>
                        <a:t> </a:t>
                      </a:r>
                      <a:r>
                        <a:rPr lang="en-US" sz="1600" b="0" noProof="0" dirty="0" smtClean="0">
                          <a:latin typeface="Cambria" panose="02040503050406030204" pitchFamily="18" charset="0"/>
                          <a:cs typeface="Arial" panose="020B0604020202020204" pitchFamily="34" charset="0"/>
                        </a:rPr>
                        <a:t>already know.</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Conduct additional research on your topic, and cite it in your essay.</a:t>
                      </a:r>
                      <a:endParaRPr lang="en-US" sz="1600" b="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40986" name="Title 2"/>
          <p:cNvSpPr>
            <a:spLocks noGrp="1"/>
          </p:cNvSpPr>
          <p:nvPr>
            <p:ph type="title"/>
          </p:nvPr>
        </p:nvSpPr>
        <p:spPr>
          <a:xfrm>
            <a:off x="914400" y="914400"/>
            <a:ext cx="7772400" cy="609600"/>
          </a:xfrm>
        </p:spPr>
        <p:txBody>
          <a:bodyPr/>
          <a:lstStyle/>
          <a:p>
            <a:pPr algn="ctr" eaLnBrk="1" hangingPunct="1">
              <a:lnSpc>
                <a:spcPct val="80000"/>
              </a:lnSpc>
              <a:spcBef>
                <a:spcPct val="20000"/>
              </a:spcBef>
            </a:pPr>
            <a:r>
              <a:rPr lang="en-US" altLang="en-US" dirty="0" smtClean="0">
                <a:latin typeface="Cambria" panose="02040503050406030204" pitchFamily="18" charset="0"/>
              </a:rPr>
              <a:t>A Troubleshooting Guide</a:t>
            </a:r>
          </a:p>
        </p:txBody>
      </p:sp>
    </p:spTree>
    <p:extLst>
      <p:ext uri="{BB962C8B-B14F-4D97-AF65-F5344CB8AC3E}">
        <p14:creationId xmlns:p14="http://schemas.microsoft.com/office/powerpoint/2010/main" val="738918652"/>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1192154351"/>
              </p:ext>
            </p:extLst>
          </p:nvPr>
        </p:nvGraphicFramePr>
        <p:xfrm>
          <a:off x="304800" y="1752600"/>
          <a:ext cx="8534400" cy="4526214"/>
        </p:xfrm>
        <a:graphic>
          <a:graphicData uri="http://schemas.openxmlformats.org/drawingml/2006/table">
            <a:tbl>
              <a:tblPr firstRow="1" firstCol="1"/>
              <a:tblGrid>
                <a:gridCol w="1738489"/>
                <a:gridCol w="1957613"/>
                <a:gridCol w="4838298"/>
              </a:tblGrid>
              <a:tr h="365712">
                <a:tc>
                  <a:txBody>
                    <a:bodyPr/>
                    <a:lstStyle/>
                    <a:p>
                      <a:pPr algn="ctr"/>
                      <a:r>
                        <a:rPr lang="en-US" sz="1800" b="1" noProof="0" smtClean="0">
                          <a:latin typeface="Cambria" panose="02040503050406030204" pitchFamily="18" charset="0"/>
                          <a:cs typeface="Arial" panose="020B0604020202020204" pitchFamily="34" charset="0"/>
                        </a:rPr>
                        <a:t>Basic</a:t>
                      </a:r>
                      <a:r>
                        <a:rPr lang="en-US" sz="1800" b="1" baseline="0" noProof="0" smtClean="0">
                          <a:latin typeface="Cambria" panose="02040503050406030204" pitchFamily="18" charset="0"/>
                          <a:cs typeface="Arial" panose="020B0604020202020204" pitchFamily="34" charset="0"/>
                        </a:rPr>
                        <a:t> Feature</a:t>
                      </a:r>
                      <a:endParaRPr lang="en-US" sz="1800" b="1" noProof="0">
                        <a:latin typeface="Cambria" panose="02040503050406030204" pitchFamily="18" charset="0"/>
                        <a:cs typeface="Arial" panose="020B0604020202020204" pitchFamily="34" charset="0"/>
                      </a:endParaRPr>
                    </a:p>
                  </a:txBody>
                  <a:tcPr marT="45709" marB="45709"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noProof="0" dirty="0" smtClean="0">
                          <a:latin typeface="Cambria" panose="02040503050406030204" pitchFamily="18" charset="0"/>
                          <a:cs typeface="Arial" panose="020B0604020202020204" pitchFamily="34" charset="0"/>
                        </a:rPr>
                        <a:t>Problem</a:t>
                      </a:r>
                      <a:endParaRPr lang="en-US" sz="1800" b="1" noProof="0" dirty="0">
                        <a:latin typeface="Cambria" panose="02040503050406030204" pitchFamily="18" charset="0"/>
                        <a:cs typeface="Arial" panose="020B0604020202020204" pitchFamily="34" charset="0"/>
                      </a:endParaRPr>
                    </a:p>
                  </a:txBody>
                  <a:tcPr marT="45709" marB="45709">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noProof="0" dirty="0" smtClean="0">
                          <a:latin typeface="Cambria" panose="02040503050406030204" pitchFamily="18" charset="0"/>
                          <a:cs typeface="Arial" panose="020B0604020202020204" pitchFamily="34" charset="0"/>
                        </a:rPr>
                        <a:t>Options</a:t>
                      </a:r>
                      <a:endParaRPr lang="en-US" sz="1800" b="1" noProof="0" dirty="0">
                        <a:latin typeface="Cambria" panose="02040503050406030204" pitchFamily="18" charset="0"/>
                        <a:cs typeface="Arial" panose="020B0604020202020204" pitchFamily="34" charset="0"/>
                      </a:endParaRPr>
                    </a:p>
                  </a:txBody>
                  <a:tcPr marT="45709" marB="45709">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r>
              <a:tr h="1361293">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noProof="0" dirty="0" smtClean="0">
                          <a:latin typeface="Cambria" panose="02040503050406030204" pitchFamily="18" charset="0"/>
                          <a:cs typeface="Arial" panose="020B0604020202020204" pitchFamily="34" charset="0"/>
                        </a:rPr>
                        <a:t>Appropriate Explanatory</a:t>
                      </a:r>
                      <a:r>
                        <a:rPr lang="en-US" sz="1600" b="1" baseline="0" noProof="0" dirty="0" smtClean="0">
                          <a:latin typeface="Cambria" panose="02040503050406030204" pitchFamily="18" charset="0"/>
                          <a:cs typeface="Arial" panose="020B0604020202020204" pitchFamily="34" charset="0"/>
                        </a:rPr>
                        <a:t> </a:t>
                      </a:r>
                      <a:r>
                        <a:rPr lang="en-US" sz="1600" b="1" noProof="0" dirty="0" smtClean="0">
                          <a:latin typeface="Cambria" panose="02040503050406030204" pitchFamily="18" charset="0"/>
                          <a:cs typeface="Arial" panose="020B0604020202020204" pitchFamily="34" charset="0"/>
                        </a:rPr>
                        <a:t>Strategies</a:t>
                      </a:r>
                    </a:p>
                  </a:txBody>
                  <a:tcPr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D6F2"/>
                    </a:solidFill>
                  </a:tcPr>
                </a:tc>
                <a:tc>
                  <a:txBody>
                    <a:bodyPr/>
                    <a:lstStyle/>
                    <a:p>
                      <a:r>
                        <a:rPr lang="en-US" sz="1600" noProof="0" dirty="0" smtClean="0">
                          <a:latin typeface="Cambria" panose="02040503050406030204" pitchFamily="18" charset="0"/>
                          <a:cs typeface="Arial" panose="020B0604020202020204" pitchFamily="34" charset="0"/>
                        </a:rPr>
                        <a:t>Readers want visuals to help them understand certain aspects of the topic.</a:t>
                      </a:r>
                      <a:endParaRPr lang="en-US" sz="160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Check whether your sources use visuals (tables, graphs, drawings, photographs, and the like) that might be appropriate for your report or analysis. (If you are publishing your work online, consider video clips, audio files, and animated graphics as well.)</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Consider drafting your own charts, tables, or graphs, or adding your own photographs or illustrations.</a:t>
                      </a:r>
                      <a:endParaRPr lang="en-US" sz="1600" b="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1361293">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b="1" noProof="0" dirty="0" smtClean="0">
                        <a:latin typeface="Cambria" panose="02040503050406030204" pitchFamily="18" charset="0"/>
                        <a:cs typeface="Arial" panose="020B0604020202020204" pitchFamily="34" charset="0"/>
                      </a:endParaRPr>
                    </a:p>
                  </a:txBody>
                  <a:tcPr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EA4"/>
                    </a:solidFill>
                  </a:tcPr>
                </a:tc>
                <a:tc>
                  <a:txBody>
                    <a:bodyPr/>
                    <a:lstStyle/>
                    <a:p>
                      <a:r>
                        <a:rPr lang="en-US" sz="1600" noProof="0" dirty="0" smtClean="0">
                          <a:latin typeface="Cambria" panose="02040503050406030204" pitchFamily="18" charset="0"/>
                          <a:cs typeface="Arial" panose="020B0604020202020204" pitchFamily="34" charset="0"/>
                        </a:rPr>
                        <a:t>Summaries lack oomph; paraphrases are too complicated; quotations are too long.</a:t>
                      </a:r>
                      <a:endParaRPr lang="en-US" sz="160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Revise the summaries to emphasize a single key idea.</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Restate the paraphrases more succinctly, omitting irrelevant details. Consider quoting</a:t>
                      </a:r>
                      <a:r>
                        <a:rPr lang="en-US" sz="1600" b="0" baseline="0" noProof="0" dirty="0" smtClean="0">
                          <a:latin typeface="Cambria" panose="02040503050406030204" pitchFamily="18" charset="0"/>
                          <a:cs typeface="Arial" panose="020B0604020202020204" pitchFamily="34" charset="0"/>
                        </a:rPr>
                        <a:t> </a:t>
                      </a:r>
                      <a:r>
                        <a:rPr lang="en-US" sz="1600" b="0" noProof="0" dirty="0" smtClean="0">
                          <a:latin typeface="Cambria" panose="02040503050406030204" pitchFamily="18" charset="0"/>
                          <a:cs typeface="Arial" panose="020B0604020202020204" pitchFamily="34" charset="0"/>
                        </a:rPr>
                        <a:t>important words.</a:t>
                      </a:r>
                    </a:p>
                    <a:p>
                      <a:pPr marL="285750" indent="-285750">
                        <a:spcAft>
                          <a:spcPts val="200"/>
                        </a:spcAft>
                        <a:buFont typeface="Arial"/>
                        <a:buChar char="•"/>
                      </a:pPr>
                      <a:r>
                        <a:rPr lang="en-US" sz="1600" b="0" noProof="0" dirty="0" smtClean="0">
                          <a:latin typeface="Cambria" panose="02040503050406030204" pitchFamily="18" charset="0"/>
                          <a:cs typeface="Arial" panose="020B0604020202020204" pitchFamily="34" charset="0"/>
                        </a:rPr>
                        <a:t>Use ellipses to tighten the quotations to emphasize the memorable words.</a:t>
                      </a:r>
                      <a:endParaRPr lang="en-US" sz="1600" b="0" noProof="0" dirty="0">
                        <a:latin typeface="Cambria" panose="02040503050406030204" pitchFamily="18" charset="0"/>
                        <a:cs typeface="Arial" panose="020B0604020202020204" pitchFamily="34" charset="0"/>
                      </a:endParaRPr>
                    </a:p>
                  </a:txBody>
                  <a:tcPr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40986" name="Title 2"/>
          <p:cNvSpPr>
            <a:spLocks noGrp="1"/>
          </p:cNvSpPr>
          <p:nvPr>
            <p:ph type="title"/>
          </p:nvPr>
        </p:nvSpPr>
        <p:spPr>
          <a:xfrm>
            <a:off x="914400" y="914400"/>
            <a:ext cx="7772400" cy="609600"/>
          </a:xfrm>
        </p:spPr>
        <p:txBody>
          <a:bodyPr/>
          <a:lstStyle/>
          <a:p>
            <a:pPr algn="ctr" eaLnBrk="1" hangingPunct="1">
              <a:lnSpc>
                <a:spcPct val="80000"/>
              </a:lnSpc>
              <a:spcBef>
                <a:spcPct val="20000"/>
              </a:spcBef>
            </a:pPr>
            <a:r>
              <a:rPr lang="en-US" altLang="en-US" dirty="0" smtClean="0">
                <a:latin typeface="Cambria" panose="02040503050406030204" pitchFamily="18" charset="0"/>
              </a:rPr>
              <a:t>A Troubleshooting Guide</a:t>
            </a:r>
          </a:p>
        </p:txBody>
      </p:sp>
    </p:spTree>
    <p:extLst>
      <p:ext uri="{BB962C8B-B14F-4D97-AF65-F5344CB8AC3E}">
        <p14:creationId xmlns:p14="http://schemas.microsoft.com/office/powerpoint/2010/main" val="388009727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Custom 9">
      <a:dk1>
        <a:sysClr val="windowText" lastClr="000000"/>
      </a:dk1>
      <a:lt1>
        <a:sysClr val="window" lastClr="FFFFFF"/>
      </a:lt1>
      <a:dk2>
        <a:srgbClr val="1D3641"/>
      </a:dk2>
      <a:lt2>
        <a:srgbClr val="DFE6D0"/>
      </a:lt2>
      <a:accent1>
        <a:srgbClr val="E8EEEA"/>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2741</TotalTime>
  <Words>5250</Words>
  <Application>Microsoft Macintosh PowerPoint</Application>
  <PresentationFormat>On-screen Show (4:3)</PresentationFormat>
  <Paragraphs>446</Paragraphs>
  <Slides>47</Slides>
  <Notes>2</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Equity</vt:lpstr>
      <vt:lpstr>Practicing the Genre: Analyzing Opposing Arguments</vt:lpstr>
      <vt:lpstr>Part One</vt:lpstr>
      <vt:lpstr>Part Two</vt:lpstr>
      <vt:lpstr>Analyzing Four Genres: Determine the writer’s audience and purpose.</vt:lpstr>
      <vt:lpstr>Analyzing Four Genres: Determine the writer’s audience and purpose.</vt:lpstr>
      <vt:lpstr>Analyzing Four Genres: Assess the genre’s basic features.</vt:lpstr>
      <vt:lpstr>Analyzing Four Genres: Assess the genre’s basic features.</vt:lpstr>
      <vt:lpstr>Analyzing Four Genres: Assess the genre’s basic features.</vt:lpstr>
      <vt:lpstr>Analyzing Four Genres: Assess the genre’s basic features.</vt:lpstr>
      <vt:lpstr>Guide to Writing: The Writing Assignment</vt:lpstr>
      <vt:lpstr>Starting Points: Analyzing &amp; Synthesizing Opposing Arguments</vt:lpstr>
      <vt:lpstr>Starting Points: Analyzing &amp; Synthesizing Opposing Arguments</vt:lpstr>
      <vt:lpstr>Starting Points: Analyzing &amp; Synthesizing Opposing Arguments</vt:lpstr>
      <vt:lpstr>Starting Points: Analyzing &amp; Synthesizing Opposing Arguments</vt:lpstr>
      <vt:lpstr>Guide to Writing: Writing a Draft: Invention, Research, Planning, and Composing</vt:lpstr>
      <vt:lpstr>Choose controversial topic to write about.</vt:lpstr>
      <vt:lpstr>PowerPoint Presentation</vt:lpstr>
      <vt:lpstr>How do I write a summary?</vt:lpstr>
      <vt:lpstr>How do I draft a commentary for an  annotated bibliography?</vt:lpstr>
      <vt:lpstr>How do I draft a commentary for an  annotated bibliography?</vt:lpstr>
      <vt:lpstr>Analyze your audience. </vt:lpstr>
      <vt:lpstr>Brainstorm subtopics for a report.</vt:lpstr>
      <vt:lpstr>Choose opposing argument essays to analyze.</vt:lpstr>
      <vt:lpstr>Synthesize sources for a report or analysis.</vt:lpstr>
      <vt:lpstr>Analyze and compare opposing arguments.</vt:lpstr>
      <vt:lpstr>PowerPoint Presentation</vt:lpstr>
      <vt:lpstr>Draft a working thesis for your  report or analysis.</vt:lpstr>
      <vt:lpstr>Create an outline to organize your report or analysis</vt:lpstr>
      <vt:lpstr>Create an outline to organize your report or analysis.</vt:lpstr>
      <vt:lpstr>Develop your report or analysis</vt:lpstr>
      <vt:lpstr>Develop your report or analysis.</vt:lpstr>
      <vt:lpstr>Develop your report or analysis. </vt:lpstr>
      <vt:lpstr>Use visuals or multimedia illustrations to enhance your explanation.</vt:lpstr>
      <vt:lpstr>PowerPoint Presentation</vt:lpstr>
      <vt:lpstr>Guide to Writing: Evaluating the Draft: Using Peer Review</vt:lpstr>
      <vt:lpstr>A Peer Review Guide</vt:lpstr>
      <vt:lpstr>A Peer Review Guide</vt:lpstr>
      <vt:lpstr>A Peer Review Guide</vt:lpstr>
      <vt:lpstr>A Peer Review Guide</vt:lpstr>
      <vt:lpstr>Guide to Writing: Improving the Draft: Revising, Editing,  and Proofreading</vt:lpstr>
      <vt:lpstr>A Troubleshooting Guide</vt:lpstr>
      <vt:lpstr>A Troubleshooting Guide</vt:lpstr>
      <vt:lpstr>A Troubleshooting Guide</vt:lpstr>
      <vt:lpstr>A Troubleshooting Guide</vt:lpstr>
      <vt:lpstr>A Troubleshooting Guide</vt:lpstr>
      <vt:lpstr>A Troubleshooting Guide</vt:lpstr>
      <vt:lpstr>A Troubleshooting Guide</vt:lpstr>
    </vt:vector>
  </TitlesOfParts>
  <Company>Holtzbrinck Publishers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cseiter</dc:creator>
  <cp:lastModifiedBy>Suzanne Kastner</cp:lastModifiedBy>
  <cp:revision>228</cp:revision>
  <dcterms:created xsi:type="dcterms:W3CDTF">2009-10-08T17:50:13Z</dcterms:created>
  <dcterms:modified xsi:type="dcterms:W3CDTF">2016-06-17T15:02:38Z</dcterms:modified>
</cp:coreProperties>
</file>