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09" r:id="rId2"/>
  </p:sldMasterIdLst>
  <p:notesMasterIdLst>
    <p:notesMasterId r:id="rId57"/>
  </p:notesMasterIdLst>
  <p:sldIdLst>
    <p:sldId id="256" r:id="rId3"/>
    <p:sldId id="257" r:id="rId4"/>
    <p:sldId id="293" r:id="rId5"/>
    <p:sldId id="322" r:id="rId6"/>
    <p:sldId id="258" r:id="rId7"/>
    <p:sldId id="294" r:id="rId8"/>
    <p:sldId id="295" r:id="rId9"/>
    <p:sldId id="260" r:id="rId10"/>
    <p:sldId id="316" r:id="rId11"/>
    <p:sldId id="259" r:id="rId12"/>
    <p:sldId id="317" r:id="rId13"/>
    <p:sldId id="296" r:id="rId14"/>
    <p:sldId id="297" r:id="rId15"/>
    <p:sldId id="318" r:id="rId16"/>
    <p:sldId id="298" r:id="rId17"/>
    <p:sldId id="299" r:id="rId18"/>
    <p:sldId id="303" r:id="rId19"/>
    <p:sldId id="323" r:id="rId20"/>
    <p:sldId id="324" r:id="rId21"/>
    <p:sldId id="319" r:id="rId22"/>
    <p:sldId id="300" r:id="rId23"/>
    <p:sldId id="301" r:id="rId24"/>
    <p:sldId id="304" r:id="rId25"/>
    <p:sldId id="320" r:id="rId26"/>
    <p:sldId id="302" r:id="rId27"/>
    <p:sldId id="287" r:id="rId28"/>
    <p:sldId id="288" r:id="rId29"/>
    <p:sldId id="313" r:id="rId30"/>
    <p:sldId id="289" r:id="rId31"/>
    <p:sldId id="290" r:id="rId32"/>
    <p:sldId id="321" r:id="rId33"/>
    <p:sldId id="305" r:id="rId34"/>
    <p:sldId id="267" r:id="rId35"/>
    <p:sldId id="306" r:id="rId36"/>
    <p:sldId id="292" r:id="rId37"/>
    <p:sldId id="307" r:id="rId38"/>
    <p:sldId id="308" r:id="rId39"/>
    <p:sldId id="309" r:id="rId40"/>
    <p:sldId id="310" r:id="rId41"/>
    <p:sldId id="314" r:id="rId42"/>
    <p:sldId id="315" r:id="rId43"/>
    <p:sldId id="311" r:id="rId44"/>
    <p:sldId id="312" r:id="rId45"/>
    <p:sldId id="325" r:id="rId46"/>
    <p:sldId id="326" r:id="rId47"/>
    <p:sldId id="327" r:id="rId48"/>
    <p:sldId id="328" r:id="rId49"/>
    <p:sldId id="272" r:id="rId50"/>
    <p:sldId id="273" r:id="rId51"/>
    <p:sldId id="329" r:id="rId52"/>
    <p:sldId id="330" r:id="rId53"/>
    <p:sldId id="332" r:id="rId54"/>
    <p:sldId id="333" r:id="rId55"/>
    <p:sldId id="334" r:id="rId56"/>
  </p:sldIdLst>
  <p:sldSz cx="9144000" cy="6858000" type="screen4x3"/>
  <p:notesSz cx="6858000" cy="9144000"/>
  <p:defaultTextStyle>
    <a:defPPr>
      <a:defRPr lang="en-US"/>
    </a:defPPr>
    <a:lvl1pPr algn="l" rtl="0" fontAlgn="base">
      <a:spcBef>
        <a:spcPct val="0"/>
      </a:spcBef>
      <a:spcAft>
        <a:spcPct val="0"/>
      </a:spcAft>
      <a:defRPr sz="3600" kern="1200">
        <a:solidFill>
          <a:schemeClr val="tx1"/>
        </a:solidFill>
        <a:latin typeface="Times New Roman" pitchFamily="18" charset="0"/>
        <a:ea typeface="+mn-ea"/>
        <a:cs typeface="+mn-cs"/>
      </a:defRPr>
    </a:lvl1pPr>
    <a:lvl2pPr marL="457200" algn="l" rtl="0" fontAlgn="base">
      <a:spcBef>
        <a:spcPct val="0"/>
      </a:spcBef>
      <a:spcAft>
        <a:spcPct val="0"/>
      </a:spcAft>
      <a:defRPr sz="3600" kern="1200">
        <a:solidFill>
          <a:schemeClr val="tx1"/>
        </a:solidFill>
        <a:latin typeface="Times New Roman" pitchFamily="18" charset="0"/>
        <a:ea typeface="+mn-ea"/>
        <a:cs typeface="+mn-cs"/>
      </a:defRPr>
    </a:lvl2pPr>
    <a:lvl3pPr marL="914400" algn="l" rtl="0" fontAlgn="base">
      <a:spcBef>
        <a:spcPct val="0"/>
      </a:spcBef>
      <a:spcAft>
        <a:spcPct val="0"/>
      </a:spcAft>
      <a:defRPr sz="3600" kern="1200">
        <a:solidFill>
          <a:schemeClr val="tx1"/>
        </a:solidFill>
        <a:latin typeface="Times New Roman" pitchFamily="18" charset="0"/>
        <a:ea typeface="+mn-ea"/>
        <a:cs typeface="+mn-cs"/>
      </a:defRPr>
    </a:lvl3pPr>
    <a:lvl4pPr marL="1371600" algn="l" rtl="0" fontAlgn="base">
      <a:spcBef>
        <a:spcPct val="0"/>
      </a:spcBef>
      <a:spcAft>
        <a:spcPct val="0"/>
      </a:spcAft>
      <a:defRPr sz="3600" kern="1200">
        <a:solidFill>
          <a:schemeClr val="tx1"/>
        </a:solidFill>
        <a:latin typeface="Times New Roman" pitchFamily="18" charset="0"/>
        <a:ea typeface="+mn-ea"/>
        <a:cs typeface="+mn-cs"/>
      </a:defRPr>
    </a:lvl4pPr>
    <a:lvl5pPr marL="1828800" algn="l" rtl="0" fontAlgn="base">
      <a:spcBef>
        <a:spcPct val="0"/>
      </a:spcBef>
      <a:spcAft>
        <a:spcPct val="0"/>
      </a:spcAft>
      <a:defRPr sz="3600" kern="1200">
        <a:solidFill>
          <a:schemeClr val="tx1"/>
        </a:solidFill>
        <a:latin typeface="Times New Roman" pitchFamily="18" charset="0"/>
        <a:ea typeface="+mn-ea"/>
        <a:cs typeface="+mn-cs"/>
      </a:defRPr>
    </a:lvl5pPr>
    <a:lvl6pPr marL="2286000" algn="l" defTabSz="914400" rtl="0" eaLnBrk="1" latinLnBrk="0" hangingPunct="1">
      <a:defRPr sz="3600" kern="1200">
        <a:solidFill>
          <a:schemeClr val="tx1"/>
        </a:solidFill>
        <a:latin typeface="Times New Roman" pitchFamily="18" charset="0"/>
        <a:ea typeface="+mn-ea"/>
        <a:cs typeface="+mn-cs"/>
      </a:defRPr>
    </a:lvl6pPr>
    <a:lvl7pPr marL="2743200" algn="l" defTabSz="914400" rtl="0" eaLnBrk="1" latinLnBrk="0" hangingPunct="1">
      <a:defRPr sz="3600" kern="1200">
        <a:solidFill>
          <a:schemeClr val="tx1"/>
        </a:solidFill>
        <a:latin typeface="Times New Roman" pitchFamily="18" charset="0"/>
        <a:ea typeface="+mn-ea"/>
        <a:cs typeface="+mn-cs"/>
      </a:defRPr>
    </a:lvl7pPr>
    <a:lvl8pPr marL="3200400" algn="l" defTabSz="914400" rtl="0" eaLnBrk="1" latinLnBrk="0" hangingPunct="1">
      <a:defRPr sz="3600" kern="1200">
        <a:solidFill>
          <a:schemeClr val="tx1"/>
        </a:solidFill>
        <a:latin typeface="Times New Roman" pitchFamily="18" charset="0"/>
        <a:ea typeface="+mn-ea"/>
        <a:cs typeface="+mn-cs"/>
      </a:defRPr>
    </a:lvl8pPr>
    <a:lvl9pPr marL="3657600" algn="l" defTabSz="914400" rtl="0" eaLnBrk="1" latinLnBrk="0" hangingPunct="1">
      <a:defRPr sz="36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7" autoAdjust="0"/>
    <p:restoredTop sz="93043" autoAdjust="0"/>
  </p:normalViewPr>
  <p:slideViewPr>
    <p:cSldViewPr snapToGrid="0">
      <p:cViewPr varScale="1">
        <p:scale>
          <a:sx n="106" d="100"/>
          <a:sy n="106" d="100"/>
        </p:scale>
        <p:origin x="1782" y="-4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an Ramser" userId="eb4bdab863628634" providerId="LiveId" clId="{A6D49D08-6D42-40E7-844A-1CB527FE059D}"/>
    <pc:docChg chg="undo custSel addSld delSld modSld">
      <pc:chgData name="Dean Ramser" userId="eb4bdab863628634" providerId="LiveId" clId="{A6D49D08-6D42-40E7-844A-1CB527FE059D}" dt="2018-06-11T12:13:40.208" v="1473"/>
      <pc:docMkLst>
        <pc:docMk/>
      </pc:docMkLst>
      <pc:sldChg chg="modSp">
        <pc:chgData name="Dean Ramser" userId="eb4bdab863628634" providerId="LiveId" clId="{A6D49D08-6D42-40E7-844A-1CB527FE059D}" dt="2018-06-11T11:24:57.795" v="3" actId="1076"/>
        <pc:sldMkLst>
          <pc:docMk/>
          <pc:sldMk cId="0" sldId="256"/>
        </pc:sldMkLst>
        <pc:spChg chg="mod">
          <ac:chgData name="Dean Ramser" userId="eb4bdab863628634" providerId="LiveId" clId="{A6D49D08-6D42-40E7-844A-1CB527FE059D}" dt="2018-06-11T11:24:57.795" v="3" actId="1076"/>
          <ac:spMkLst>
            <pc:docMk/>
            <pc:sldMk cId="0" sldId="256"/>
            <ac:spMk id="5" creationId="{00000000-0000-0000-0000-000000000000}"/>
          </ac:spMkLst>
        </pc:spChg>
      </pc:sldChg>
      <pc:sldChg chg="addSp delSp modSp addAnim delAnim">
        <pc:chgData name="Dean Ramser" userId="eb4bdab863628634" providerId="LiveId" clId="{A6D49D08-6D42-40E7-844A-1CB527FE059D}" dt="2018-06-11T11:26:55.466" v="35" actId="478"/>
        <pc:sldMkLst>
          <pc:docMk/>
          <pc:sldMk cId="0" sldId="257"/>
        </pc:sldMkLst>
        <pc:spChg chg="add del mod">
          <ac:chgData name="Dean Ramser" userId="eb4bdab863628634" providerId="LiveId" clId="{A6D49D08-6D42-40E7-844A-1CB527FE059D}" dt="2018-06-11T11:26:55.466" v="35" actId="478"/>
          <ac:spMkLst>
            <pc:docMk/>
            <pc:sldMk cId="0" sldId="257"/>
            <ac:spMk id="5" creationId="{00000000-0000-0000-0000-000000000000}"/>
          </ac:spMkLst>
        </pc:spChg>
      </pc:sldChg>
      <pc:sldChg chg="addSp delSp addAnim delAnim">
        <pc:chgData name="Dean Ramser" userId="eb4bdab863628634" providerId="LiveId" clId="{A6D49D08-6D42-40E7-844A-1CB527FE059D}" dt="2018-06-11T11:26:50.034" v="32" actId="478"/>
        <pc:sldMkLst>
          <pc:docMk/>
          <pc:sldMk cId="0" sldId="258"/>
        </pc:sldMkLst>
        <pc:spChg chg="add del">
          <ac:chgData name="Dean Ramser" userId="eb4bdab863628634" providerId="LiveId" clId="{A6D49D08-6D42-40E7-844A-1CB527FE059D}" dt="2018-06-11T11:26:50.034" v="32" actId="478"/>
          <ac:spMkLst>
            <pc:docMk/>
            <pc:sldMk cId="0" sldId="258"/>
            <ac:spMk id="5" creationId="{00000000-0000-0000-0000-000000000000}"/>
          </ac:spMkLst>
        </pc:spChg>
      </pc:sldChg>
      <pc:sldChg chg="addSp delSp addAnim delAnim">
        <pc:chgData name="Dean Ramser" userId="eb4bdab863628634" providerId="LiveId" clId="{A6D49D08-6D42-40E7-844A-1CB527FE059D}" dt="2018-06-11T11:26:42.732" v="27" actId="478"/>
        <pc:sldMkLst>
          <pc:docMk/>
          <pc:sldMk cId="0" sldId="259"/>
        </pc:sldMkLst>
        <pc:spChg chg="add del">
          <ac:chgData name="Dean Ramser" userId="eb4bdab863628634" providerId="LiveId" clId="{A6D49D08-6D42-40E7-844A-1CB527FE059D}" dt="2018-06-11T11:26:42.732" v="27" actId="478"/>
          <ac:spMkLst>
            <pc:docMk/>
            <pc:sldMk cId="0" sldId="259"/>
            <ac:spMk id="4" creationId="{00000000-0000-0000-0000-000000000000}"/>
          </ac:spMkLst>
        </pc:spChg>
      </pc:sldChg>
      <pc:sldChg chg="addSp delSp addAnim delAnim">
        <pc:chgData name="Dean Ramser" userId="eb4bdab863628634" providerId="LiveId" clId="{A6D49D08-6D42-40E7-844A-1CB527FE059D}" dt="2018-06-11T11:26:44.681" v="29" actId="478"/>
        <pc:sldMkLst>
          <pc:docMk/>
          <pc:sldMk cId="0" sldId="260"/>
        </pc:sldMkLst>
        <pc:spChg chg="add del">
          <ac:chgData name="Dean Ramser" userId="eb4bdab863628634" providerId="LiveId" clId="{A6D49D08-6D42-40E7-844A-1CB527FE059D}" dt="2018-06-11T11:26:44.681" v="29" actId="478"/>
          <ac:spMkLst>
            <pc:docMk/>
            <pc:sldMk cId="0" sldId="260"/>
            <ac:spMk id="5" creationId="{00000000-0000-0000-0000-000000000000}"/>
          </ac:spMkLst>
        </pc:spChg>
      </pc:sldChg>
      <pc:sldChg chg="modSp add modTransition">
        <pc:chgData name="Dean Ramser" userId="eb4bdab863628634" providerId="LiveId" clId="{A6D49D08-6D42-40E7-844A-1CB527FE059D}" dt="2018-06-11T11:49:02.914" v="994" actId="6549"/>
        <pc:sldMkLst>
          <pc:docMk/>
          <pc:sldMk cId="3952179203" sldId="272"/>
        </pc:sldMkLst>
        <pc:spChg chg="mod">
          <ac:chgData name="Dean Ramser" userId="eb4bdab863628634" providerId="LiveId" clId="{A6D49D08-6D42-40E7-844A-1CB527FE059D}" dt="2018-06-11T11:49:02.914" v="994" actId="6549"/>
          <ac:spMkLst>
            <pc:docMk/>
            <pc:sldMk cId="3952179203" sldId="272"/>
            <ac:spMk id="2" creationId="{A86694BE-55F8-41F1-9FEF-C9EAB1D90ACB}"/>
          </ac:spMkLst>
        </pc:spChg>
      </pc:sldChg>
      <pc:sldChg chg="modSp add modTransition">
        <pc:chgData name="Dean Ramser" userId="eb4bdab863628634" providerId="LiveId" clId="{A6D49D08-6D42-40E7-844A-1CB527FE059D}" dt="2018-06-11T11:49:53.442" v="1001" actId="27636"/>
        <pc:sldMkLst>
          <pc:docMk/>
          <pc:sldMk cId="4259350370" sldId="273"/>
        </pc:sldMkLst>
        <pc:spChg chg="mod">
          <ac:chgData name="Dean Ramser" userId="eb4bdab863628634" providerId="LiveId" clId="{A6D49D08-6D42-40E7-844A-1CB527FE059D}" dt="2018-06-11T11:49:53.442" v="1001" actId="27636"/>
          <ac:spMkLst>
            <pc:docMk/>
            <pc:sldMk cId="4259350370" sldId="273"/>
            <ac:spMk id="2" creationId="{32308AE7-6200-445D-B1CC-305F0342936A}"/>
          </ac:spMkLst>
        </pc:spChg>
      </pc:sldChg>
      <pc:sldChg chg="modSp">
        <pc:chgData name="Dean Ramser" userId="eb4bdab863628634" providerId="LiveId" clId="{A6D49D08-6D42-40E7-844A-1CB527FE059D}" dt="2018-06-11T11:24:38.101" v="1" actId="27636"/>
        <pc:sldMkLst>
          <pc:docMk/>
          <pc:sldMk cId="0" sldId="288"/>
        </pc:sldMkLst>
        <pc:spChg chg="mod">
          <ac:chgData name="Dean Ramser" userId="eb4bdab863628634" providerId="LiveId" clId="{A6D49D08-6D42-40E7-844A-1CB527FE059D}" dt="2018-06-11T11:24:38.101" v="1" actId="27636"/>
          <ac:spMkLst>
            <pc:docMk/>
            <pc:sldMk cId="0" sldId="288"/>
            <ac:spMk id="73731" creationId="{00000000-0000-0000-0000-000000000000}"/>
          </ac:spMkLst>
        </pc:spChg>
      </pc:sldChg>
      <pc:sldChg chg="addSp delSp modSp addAnim delAnim">
        <pc:chgData name="Dean Ramser" userId="eb4bdab863628634" providerId="LiveId" clId="{A6D49D08-6D42-40E7-844A-1CB527FE059D}" dt="2018-06-11T11:26:54.433" v="34" actId="478"/>
        <pc:sldMkLst>
          <pc:docMk/>
          <pc:sldMk cId="0" sldId="293"/>
        </pc:sldMkLst>
        <pc:spChg chg="add del mod">
          <ac:chgData name="Dean Ramser" userId="eb4bdab863628634" providerId="LiveId" clId="{A6D49D08-6D42-40E7-844A-1CB527FE059D}" dt="2018-06-11T11:26:54.433" v="34" actId="478"/>
          <ac:spMkLst>
            <pc:docMk/>
            <pc:sldMk cId="0" sldId="293"/>
            <ac:spMk id="5" creationId="{00000000-0000-0000-0000-000000000000}"/>
          </ac:spMkLst>
        </pc:spChg>
      </pc:sldChg>
      <pc:sldChg chg="addSp delSp addAnim delAnim">
        <pc:chgData name="Dean Ramser" userId="eb4bdab863628634" providerId="LiveId" clId="{A6D49D08-6D42-40E7-844A-1CB527FE059D}" dt="2018-06-11T11:26:46.759" v="31" actId="478"/>
        <pc:sldMkLst>
          <pc:docMk/>
          <pc:sldMk cId="0" sldId="294"/>
        </pc:sldMkLst>
        <pc:spChg chg="add del">
          <ac:chgData name="Dean Ramser" userId="eb4bdab863628634" providerId="LiveId" clId="{A6D49D08-6D42-40E7-844A-1CB527FE059D}" dt="2018-06-11T11:26:46.759" v="31" actId="478"/>
          <ac:spMkLst>
            <pc:docMk/>
            <pc:sldMk cId="0" sldId="294"/>
            <ac:spMk id="7" creationId="{00000000-0000-0000-0000-000000000000}"/>
          </ac:spMkLst>
        </pc:spChg>
      </pc:sldChg>
      <pc:sldChg chg="addSp delSp addAnim delAnim">
        <pc:chgData name="Dean Ramser" userId="eb4bdab863628634" providerId="LiveId" clId="{A6D49D08-6D42-40E7-844A-1CB527FE059D}" dt="2018-06-11T11:26:45.692" v="30" actId="478"/>
        <pc:sldMkLst>
          <pc:docMk/>
          <pc:sldMk cId="0" sldId="295"/>
        </pc:sldMkLst>
        <pc:spChg chg="add del">
          <ac:chgData name="Dean Ramser" userId="eb4bdab863628634" providerId="LiveId" clId="{A6D49D08-6D42-40E7-844A-1CB527FE059D}" dt="2018-06-11T11:26:45.692" v="30" actId="478"/>
          <ac:spMkLst>
            <pc:docMk/>
            <pc:sldMk cId="0" sldId="295"/>
            <ac:spMk id="5" creationId="{00000000-0000-0000-0000-000000000000}"/>
          </ac:spMkLst>
        </pc:spChg>
      </pc:sldChg>
      <pc:sldChg chg="addSp delSp addAnim delAnim">
        <pc:chgData name="Dean Ramser" userId="eb4bdab863628634" providerId="LiveId" clId="{A6D49D08-6D42-40E7-844A-1CB527FE059D}" dt="2018-06-11T11:26:40.992" v="25" actId="478"/>
        <pc:sldMkLst>
          <pc:docMk/>
          <pc:sldMk cId="0" sldId="296"/>
        </pc:sldMkLst>
        <pc:spChg chg="add del">
          <ac:chgData name="Dean Ramser" userId="eb4bdab863628634" providerId="LiveId" clId="{A6D49D08-6D42-40E7-844A-1CB527FE059D}" dt="2018-06-11T11:26:40.992" v="25" actId="478"/>
          <ac:spMkLst>
            <pc:docMk/>
            <pc:sldMk cId="0" sldId="296"/>
            <ac:spMk id="5" creationId="{00000000-0000-0000-0000-000000000000}"/>
          </ac:spMkLst>
        </pc:spChg>
      </pc:sldChg>
      <pc:sldChg chg="addSp delSp addAnim delAnim">
        <pc:chgData name="Dean Ramser" userId="eb4bdab863628634" providerId="LiveId" clId="{A6D49D08-6D42-40E7-844A-1CB527FE059D}" dt="2018-06-11T11:26:40.445" v="24" actId="478"/>
        <pc:sldMkLst>
          <pc:docMk/>
          <pc:sldMk cId="0" sldId="297"/>
        </pc:sldMkLst>
        <pc:spChg chg="add del">
          <ac:chgData name="Dean Ramser" userId="eb4bdab863628634" providerId="LiveId" clId="{A6D49D08-6D42-40E7-844A-1CB527FE059D}" dt="2018-06-11T11:26:40.445" v="24" actId="478"/>
          <ac:spMkLst>
            <pc:docMk/>
            <pc:sldMk cId="0" sldId="297"/>
            <ac:spMk id="5" creationId="{00000000-0000-0000-0000-000000000000}"/>
          </ac:spMkLst>
        </pc:spChg>
      </pc:sldChg>
      <pc:sldChg chg="addSp delSp addAnim delAnim">
        <pc:chgData name="Dean Ramser" userId="eb4bdab863628634" providerId="LiveId" clId="{A6D49D08-6D42-40E7-844A-1CB527FE059D}" dt="2018-06-11T11:26:39.253" v="22" actId="478"/>
        <pc:sldMkLst>
          <pc:docMk/>
          <pc:sldMk cId="0" sldId="298"/>
        </pc:sldMkLst>
        <pc:spChg chg="add del">
          <ac:chgData name="Dean Ramser" userId="eb4bdab863628634" providerId="LiveId" clId="{A6D49D08-6D42-40E7-844A-1CB527FE059D}" dt="2018-06-11T11:26:39.253" v="22" actId="478"/>
          <ac:spMkLst>
            <pc:docMk/>
            <pc:sldMk cId="0" sldId="298"/>
            <ac:spMk id="5" creationId="{00000000-0000-0000-0000-000000000000}"/>
          </ac:spMkLst>
        </pc:spChg>
      </pc:sldChg>
      <pc:sldChg chg="addSp delSp addAnim delAnim">
        <pc:chgData name="Dean Ramser" userId="eb4bdab863628634" providerId="LiveId" clId="{A6D49D08-6D42-40E7-844A-1CB527FE059D}" dt="2018-06-11T11:26:38.472" v="21" actId="478"/>
        <pc:sldMkLst>
          <pc:docMk/>
          <pc:sldMk cId="0" sldId="299"/>
        </pc:sldMkLst>
        <pc:spChg chg="add del">
          <ac:chgData name="Dean Ramser" userId="eb4bdab863628634" providerId="LiveId" clId="{A6D49D08-6D42-40E7-844A-1CB527FE059D}" dt="2018-06-11T11:26:38.472" v="21" actId="478"/>
          <ac:spMkLst>
            <pc:docMk/>
            <pc:sldMk cId="0" sldId="299"/>
            <ac:spMk id="5" creationId="{00000000-0000-0000-0000-000000000000}"/>
          </ac:spMkLst>
        </pc:spChg>
      </pc:sldChg>
      <pc:sldChg chg="addSp delSp addAnim delAnim">
        <pc:chgData name="Dean Ramser" userId="eb4bdab863628634" providerId="LiveId" clId="{A6D49D08-6D42-40E7-844A-1CB527FE059D}" dt="2018-06-11T11:26:43.462" v="28" actId="478"/>
        <pc:sldMkLst>
          <pc:docMk/>
          <pc:sldMk cId="0" sldId="316"/>
        </pc:sldMkLst>
        <pc:spChg chg="add del">
          <ac:chgData name="Dean Ramser" userId="eb4bdab863628634" providerId="LiveId" clId="{A6D49D08-6D42-40E7-844A-1CB527FE059D}" dt="2018-06-11T11:26:43.462" v="28" actId="478"/>
          <ac:spMkLst>
            <pc:docMk/>
            <pc:sldMk cId="0" sldId="316"/>
            <ac:spMk id="5" creationId="{00000000-0000-0000-0000-000000000000}"/>
          </ac:spMkLst>
        </pc:spChg>
      </pc:sldChg>
      <pc:sldChg chg="addSp delSp addAnim delAnim">
        <pc:chgData name="Dean Ramser" userId="eb4bdab863628634" providerId="LiveId" clId="{A6D49D08-6D42-40E7-844A-1CB527FE059D}" dt="2018-06-11T11:26:41.711" v="26" actId="478"/>
        <pc:sldMkLst>
          <pc:docMk/>
          <pc:sldMk cId="0" sldId="317"/>
        </pc:sldMkLst>
        <pc:spChg chg="add del">
          <ac:chgData name="Dean Ramser" userId="eb4bdab863628634" providerId="LiveId" clId="{A6D49D08-6D42-40E7-844A-1CB527FE059D}" dt="2018-06-11T11:26:41.711" v="26" actId="478"/>
          <ac:spMkLst>
            <pc:docMk/>
            <pc:sldMk cId="0" sldId="317"/>
            <ac:spMk id="3" creationId="{00000000-0000-0000-0000-000000000000}"/>
          </ac:spMkLst>
        </pc:spChg>
      </pc:sldChg>
      <pc:sldChg chg="addSp delSp addAnim delAnim">
        <pc:chgData name="Dean Ramser" userId="eb4bdab863628634" providerId="LiveId" clId="{A6D49D08-6D42-40E7-844A-1CB527FE059D}" dt="2018-06-11T11:26:39.885" v="23" actId="478"/>
        <pc:sldMkLst>
          <pc:docMk/>
          <pc:sldMk cId="0" sldId="318"/>
        </pc:sldMkLst>
        <pc:spChg chg="add del">
          <ac:chgData name="Dean Ramser" userId="eb4bdab863628634" providerId="LiveId" clId="{A6D49D08-6D42-40E7-844A-1CB527FE059D}" dt="2018-06-11T11:26:39.885" v="23" actId="478"/>
          <ac:spMkLst>
            <pc:docMk/>
            <pc:sldMk cId="0" sldId="318"/>
            <ac:spMk id="3" creationId="{00000000-0000-0000-0000-000000000000}"/>
          </ac:spMkLst>
        </pc:spChg>
      </pc:sldChg>
      <pc:sldChg chg="addSp delSp addAnim delAnim">
        <pc:chgData name="Dean Ramser" userId="eb4bdab863628634" providerId="LiveId" clId="{A6D49D08-6D42-40E7-844A-1CB527FE059D}" dt="2018-06-11T11:26:51.349" v="33" actId="478"/>
        <pc:sldMkLst>
          <pc:docMk/>
          <pc:sldMk cId="0" sldId="322"/>
        </pc:sldMkLst>
        <pc:spChg chg="add del">
          <ac:chgData name="Dean Ramser" userId="eb4bdab863628634" providerId="LiveId" clId="{A6D49D08-6D42-40E7-844A-1CB527FE059D}" dt="2018-06-11T11:26:51.349" v="33" actId="478"/>
          <ac:spMkLst>
            <pc:docMk/>
            <pc:sldMk cId="0" sldId="322"/>
            <ac:spMk id="7" creationId="{00000000-0000-0000-0000-000000000000}"/>
          </ac:spMkLst>
        </pc:spChg>
      </pc:sldChg>
      <pc:sldChg chg="modSp add">
        <pc:chgData name="Dean Ramser" userId="eb4bdab863628634" providerId="LiveId" clId="{A6D49D08-6D42-40E7-844A-1CB527FE059D}" dt="2018-06-11T11:34:03.129" v="395" actId="27636"/>
        <pc:sldMkLst>
          <pc:docMk/>
          <pc:sldMk cId="3053514571" sldId="325"/>
        </pc:sldMkLst>
        <pc:spChg chg="mod">
          <ac:chgData name="Dean Ramser" userId="eb4bdab863628634" providerId="LiveId" clId="{A6D49D08-6D42-40E7-844A-1CB527FE059D}" dt="2018-06-11T11:28:06.926" v="39" actId="122"/>
          <ac:spMkLst>
            <pc:docMk/>
            <pc:sldMk cId="3053514571" sldId="325"/>
            <ac:spMk id="2" creationId="{D01EA3A8-6C6A-44DE-8B29-E7270354E2B8}"/>
          </ac:spMkLst>
        </pc:spChg>
        <pc:spChg chg="mod">
          <ac:chgData name="Dean Ramser" userId="eb4bdab863628634" providerId="LiveId" clId="{A6D49D08-6D42-40E7-844A-1CB527FE059D}" dt="2018-06-11T11:34:03.129" v="395" actId="27636"/>
          <ac:spMkLst>
            <pc:docMk/>
            <pc:sldMk cId="3053514571" sldId="325"/>
            <ac:spMk id="3" creationId="{A56BEE07-FD20-4C4B-A438-EF1D2DEF4459}"/>
          </ac:spMkLst>
        </pc:spChg>
      </pc:sldChg>
      <pc:sldChg chg="modSp add">
        <pc:chgData name="Dean Ramser" userId="eb4bdab863628634" providerId="LiveId" clId="{A6D49D08-6D42-40E7-844A-1CB527FE059D}" dt="2018-06-11T11:36:38.066" v="451" actId="122"/>
        <pc:sldMkLst>
          <pc:docMk/>
          <pc:sldMk cId="2452879623" sldId="326"/>
        </pc:sldMkLst>
        <pc:spChg chg="mod">
          <ac:chgData name="Dean Ramser" userId="eb4bdab863628634" providerId="LiveId" clId="{A6D49D08-6D42-40E7-844A-1CB527FE059D}" dt="2018-06-11T11:36:38.066" v="451" actId="122"/>
          <ac:spMkLst>
            <pc:docMk/>
            <pc:sldMk cId="2452879623" sldId="326"/>
            <ac:spMk id="2" creationId="{7987A7DF-7F08-44A3-AEDA-7430AAE26DAB}"/>
          </ac:spMkLst>
        </pc:spChg>
        <pc:spChg chg="mod">
          <ac:chgData name="Dean Ramser" userId="eb4bdab863628634" providerId="LiveId" clId="{A6D49D08-6D42-40E7-844A-1CB527FE059D}" dt="2018-06-11T11:36:23.150" v="441" actId="6549"/>
          <ac:spMkLst>
            <pc:docMk/>
            <pc:sldMk cId="2452879623" sldId="326"/>
            <ac:spMk id="3" creationId="{FF742719-15BC-4917-BFF3-EEF952642238}"/>
          </ac:spMkLst>
        </pc:spChg>
      </pc:sldChg>
      <pc:sldChg chg="addSp delSp modSp add">
        <pc:chgData name="Dean Ramser" userId="eb4bdab863628634" providerId="LiveId" clId="{A6D49D08-6D42-40E7-844A-1CB527FE059D}" dt="2018-06-11T11:39:49.965" v="485" actId="5793"/>
        <pc:sldMkLst>
          <pc:docMk/>
          <pc:sldMk cId="946454782" sldId="327"/>
        </pc:sldMkLst>
        <pc:spChg chg="mod">
          <ac:chgData name="Dean Ramser" userId="eb4bdab863628634" providerId="LiveId" clId="{A6D49D08-6D42-40E7-844A-1CB527FE059D}" dt="2018-06-11T11:37:15.454" v="474" actId="20577"/>
          <ac:spMkLst>
            <pc:docMk/>
            <pc:sldMk cId="946454782" sldId="327"/>
            <ac:spMk id="2" creationId="{4CDACB25-8068-45F8-B49B-E6140C974F10}"/>
          </ac:spMkLst>
        </pc:spChg>
        <pc:spChg chg="add del mod">
          <ac:chgData name="Dean Ramser" userId="eb4bdab863628634" providerId="LiveId" clId="{A6D49D08-6D42-40E7-844A-1CB527FE059D}" dt="2018-06-11T11:39:49.965" v="485" actId="5793"/>
          <ac:spMkLst>
            <pc:docMk/>
            <pc:sldMk cId="946454782" sldId="327"/>
            <ac:spMk id="3" creationId="{75551E43-0BAF-414E-AF0D-BEC932190D86}"/>
          </ac:spMkLst>
        </pc:spChg>
        <pc:graphicFrameChg chg="add del mod">
          <ac:chgData name="Dean Ramser" userId="eb4bdab863628634" providerId="LiveId" clId="{A6D49D08-6D42-40E7-844A-1CB527FE059D}" dt="2018-06-11T11:38:07.340" v="476"/>
          <ac:graphicFrameMkLst>
            <pc:docMk/>
            <pc:sldMk cId="946454782" sldId="327"/>
            <ac:graphicFrameMk id="4" creationId="{AE250182-90FB-4A74-A756-E5FE9A479627}"/>
          </ac:graphicFrameMkLst>
        </pc:graphicFrameChg>
      </pc:sldChg>
      <pc:sldChg chg="modSp add">
        <pc:chgData name="Dean Ramser" userId="eb4bdab863628634" providerId="LiveId" clId="{A6D49D08-6D42-40E7-844A-1CB527FE059D}" dt="2018-06-11T11:47:45.358" v="987" actId="6549"/>
        <pc:sldMkLst>
          <pc:docMk/>
          <pc:sldMk cId="1939760234" sldId="328"/>
        </pc:sldMkLst>
        <pc:spChg chg="mod">
          <ac:chgData name="Dean Ramser" userId="eb4bdab863628634" providerId="LiveId" clId="{A6D49D08-6D42-40E7-844A-1CB527FE059D}" dt="2018-06-11T11:41:34.979" v="491" actId="122"/>
          <ac:spMkLst>
            <pc:docMk/>
            <pc:sldMk cId="1939760234" sldId="328"/>
            <ac:spMk id="2" creationId="{DB9E7CBE-DA42-4330-8F0A-F18A48433F2A}"/>
          </ac:spMkLst>
        </pc:spChg>
        <pc:spChg chg="mod">
          <ac:chgData name="Dean Ramser" userId="eb4bdab863628634" providerId="LiveId" clId="{A6D49D08-6D42-40E7-844A-1CB527FE059D}" dt="2018-06-11T11:47:45.358" v="987" actId="6549"/>
          <ac:spMkLst>
            <pc:docMk/>
            <pc:sldMk cId="1939760234" sldId="328"/>
            <ac:spMk id="3" creationId="{67DD985F-5697-43F3-ABFE-FE7F78FD5786}"/>
          </ac:spMkLst>
        </pc:spChg>
      </pc:sldChg>
      <pc:sldChg chg="addSp delSp modSp add">
        <pc:chgData name="Dean Ramser" userId="eb4bdab863628634" providerId="LiveId" clId="{A6D49D08-6D42-40E7-844A-1CB527FE059D}" dt="2018-06-11T11:59:46.621" v="1200" actId="6549"/>
        <pc:sldMkLst>
          <pc:docMk/>
          <pc:sldMk cId="1308789758" sldId="329"/>
        </pc:sldMkLst>
        <pc:spChg chg="mod">
          <ac:chgData name="Dean Ramser" userId="eb4bdab863628634" providerId="LiveId" clId="{A6D49D08-6D42-40E7-844A-1CB527FE059D}" dt="2018-06-11T11:50:43.633" v="1004"/>
          <ac:spMkLst>
            <pc:docMk/>
            <pc:sldMk cId="1308789758" sldId="329"/>
            <ac:spMk id="2" creationId="{137182FA-02F4-4657-85C2-039E5CC6B945}"/>
          </ac:spMkLst>
        </pc:spChg>
        <pc:spChg chg="add del mod">
          <ac:chgData name="Dean Ramser" userId="eb4bdab863628634" providerId="LiveId" clId="{A6D49D08-6D42-40E7-844A-1CB527FE059D}" dt="2018-06-11T11:59:46.621" v="1200" actId="6549"/>
          <ac:spMkLst>
            <pc:docMk/>
            <pc:sldMk cId="1308789758" sldId="329"/>
            <ac:spMk id="3" creationId="{98139A70-CB89-46EF-BBB3-2AB720FB0329}"/>
          </ac:spMkLst>
        </pc:spChg>
        <pc:picChg chg="add del">
          <ac:chgData name="Dean Ramser" userId="eb4bdab863628634" providerId="LiveId" clId="{A6D49D08-6D42-40E7-844A-1CB527FE059D}" dt="2018-06-11T11:51:48.132" v="1006"/>
          <ac:picMkLst>
            <pc:docMk/>
            <pc:sldMk cId="1308789758" sldId="329"/>
            <ac:picMk id="4" creationId="{5BA4988C-A459-42CD-857B-B6421C1B0340}"/>
          </ac:picMkLst>
        </pc:picChg>
        <pc:picChg chg="add del">
          <ac:chgData name="Dean Ramser" userId="eb4bdab863628634" providerId="LiveId" clId="{A6D49D08-6D42-40E7-844A-1CB527FE059D}" dt="2018-06-11T11:52:09.670" v="1008"/>
          <ac:picMkLst>
            <pc:docMk/>
            <pc:sldMk cId="1308789758" sldId="329"/>
            <ac:picMk id="5" creationId="{91C38734-5DA4-401B-B07D-09ACF72C7E56}"/>
          </ac:picMkLst>
        </pc:picChg>
      </pc:sldChg>
      <pc:sldChg chg="add del">
        <pc:chgData name="Dean Ramser" userId="eb4bdab863628634" providerId="LiveId" clId="{A6D49D08-6D42-40E7-844A-1CB527FE059D}" dt="2018-06-11T11:49:10.493" v="995" actId="2696"/>
        <pc:sldMkLst>
          <pc:docMk/>
          <pc:sldMk cId="2056224327" sldId="329"/>
        </pc:sldMkLst>
      </pc:sldChg>
      <pc:sldChg chg="add del">
        <pc:chgData name="Dean Ramser" userId="eb4bdab863628634" providerId="LiveId" clId="{A6D49D08-6D42-40E7-844A-1CB527FE059D}" dt="2018-06-11T11:49:59.196" v="1002" actId="2696"/>
        <pc:sldMkLst>
          <pc:docMk/>
          <pc:sldMk cId="2087215223" sldId="329"/>
        </pc:sldMkLst>
      </pc:sldChg>
      <pc:sldChg chg="modSp add">
        <pc:chgData name="Dean Ramser" userId="eb4bdab863628634" providerId="LiveId" clId="{A6D49D08-6D42-40E7-844A-1CB527FE059D}" dt="2018-06-11T12:05:42.880" v="1410" actId="255"/>
        <pc:sldMkLst>
          <pc:docMk/>
          <pc:sldMk cId="1563870117" sldId="330"/>
        </pc:sldMkLst>
        <pc:spChg chg="mod">
          <ac:chgData name="Dean Ramser" userId="eb4bdab863628634" providerId="LiveId" clId="{A6D49D08-6D42-40E7-844A-1CB527FE059D}" dt="2018-06-11T12:00:07.020" v="1205" actId="122"/>
          <ac:spMkLst>
            <pc:docMk/>
            <pc:sldMk cId="1563870117" sldId="330"/>
            <ac:spMk id="2" creationId="{75B00507-3D67-4DF6-8442-3E292517FEB9}"/>
          </ac:spMkLst>
        </pc:spChg>
        <pc:spChg chg="mod">
          <ac:chgData name="Dean Ramser" userId="eb4bdab863628634" providerId="LiveId" clId="{A6D49D08-6D42-40E7-844A-1CB527FE059D}" dt="2018-06-11T12:05:42.880" v="1410" actId="255"/>
          <ac:spMkLst>
            <pc:docMk/>
            <pc:sldMk cId="1563870117" sldId="330"/>
            <ac:spMk id="3" creationId="{67ED3535-B90B-4CA8-9F12-76D99318D0F9}"/>
          </ac:spMkLst>
        </pc:spChg>
      </pc:sldChg>
      <pc:sldChg chg="add del">
        <pc:chgData name="Dean Ramser" userId="eb4bdab863628634" providerId="LiveId" clId="{A6D49D08-6D42-40E7-844A-1CB527FE059D}" dt="2018-06-11T12:06:38.627" v="1417" actId="2696"/>
        <pc:sldMkLst>
          <pc:docMk/>
          <pc:sldMk cId="4065651798" sldId="331"/>
        </pc:sldMkLst>
      </pc:sldChg>
      <pc:sldChg chg="addSp modSp add modTransition">
        <pc:chgData name="Dean Ramser" userId="eb4bdab863628634" providerId="LiveId" clId="{A6D49D08-6D42-40E7-844A-1CB527FE059D}" dt="2018-06-11T12:13:40.208" v="1473"/>
        <pc:sldMkLst>
          <pc:docMk/>
          <pc:sldMk cId="3557825635" sldId="332"/>
        </pc:sldMkLst>
        <pc:spChg chg="mod">
          <ac:chgData name="Dean Ramser" userId="eb4bdab863628634" providerId="LiveId" clId="{A6D49D08-6D42-40E7-844A-1CB527FE059D}" dt="2018-06-11T12:06:34.765" v="1413" actId="27636"/>
          <ac:spMkLst>
            <pc:docMk/>
            <pc:sldMk cId="3557825635" sldId="332"/>
            <ac:spMk id="2" creationId="{50112107-BF94-46F3-9040-BB96300A64D7}"/>
          </ac:spMkLst>
        </pc:spChg>
        <pc:spChg chg="mod">
          <ac:chgData name="Dean Ramser" userId="eb4bdab863628634" providerId="LiveId" clId="{A6D49D08-6D42-40E7-844A-1CB527FE059D}" dt="2018-06-11T12:07:25.124" v="1439" actId="27636"/>
          <ac:spMkLst>
            <pc:docMk/>
            <pc:sldMk cId="3557825635" sldId="332"/>
            <ac:spMk id="3" creationId="{1C5C3112-7F92-4410-B8F1-8E018F56C769}"/>
          </ac:spMkLst>
        </pc:spChg>
        <pc:spChg chg="add mod">
          <ac:chgData name="Dean Ramser" userId="eb4bdab863628634" providerId="LiveId" clId="{A6D49D08-6D42-40E7-844A-1CB527FE059D}" dt="2018-06-11T12:13:40.208" v="1473"/>
          <ac:spMkLst>
            <pc:docMk/>
            <pc:sldMk cId="3557825635" sldId="332"/>
            <ac:spMk id="4" creationId="{13590379-9A70-4726-9BF2-BF5313DDF34F}"/>
          </ac:spMkLst>
        </pc:spChg>
      </pc:sldChg>
      <pc:sldChg chg="addSp modSp add modTransition">
        <pc:chgData name="Dean Ramser" userId="eb4bdab863628634" providerId="LiveId" clId="{A6D49D08-6D42-40E7-844A-1CB527FE059D}" dt="2018-06-11T12:13:34.474" v="1472"/>
        <pc:sldMkLst>
          <pc:docMk/>
          <pc:sldMk cId="70071408" sldId="333"/>
        </pc:sldMkLst>
        <pc:spChg chg="mod">
          <ac:chgData name="Dean Ramser" userId="eb4bdab863628634" providerId="LiveId" clId="{A6D49D08-6D42-40E7-844A-1CB527FE059D}" dt="2018-06-11T12:07:01.125" v="1424" actId="5793"/>
          <ac:spMkLst>
            <pc:docMk/>
            <pc:sldMk cId="70071408" sldId="333"/>
            <ac:spMk id="3" creationId="{42EC8A9A-5256-4A65-BB65-4679AA22D025}"/>
          </ac:spMkLst>
        </pc:spChg>
        <pc:spChg chg="add mod">
          <ac:chgData name="Dean Ramser" userId="eb4bdab863628634" providerId="LiveId" clId="{A6D49D08-6D42-40E7-844A-1CB527FE059D}" dt="2018-06-11T12:13:34.474" v="1472"/>
          <ac:spMkLst>
            <pc:docMk/>
            <pc:sldMk cId="70071408" sldId="333"/>
            <ac:spMk id="4" creationId="{13516D3F-7E1B-46F2-BAB9-48CCAAE4B094}"/>
          </ac:spMkLst>
        </pc:spChg>
      </pc:sldChg>
      <pc:sldChg chg="addSp modSp add modTransition">
        <pc:chgData name="Dean Ramser" userId="eb4bdab863628634" providerId="LiveId" clId="{A6D49D08-6D42-40E7-844A-1CB527FE059D}" dt="2018-06-11T12:13:28.012" v="1471"/>
        <pc:sldMkLst>
          <pc:docMk/>
          <pc:sldMk cId="3288962413" sldId="334"/>
        </pc:sldMkLst>
        <pc:spChg chg="mod">
          <ac:chgData name="Dean Ramser" userId="eb4bdab863628634" providerId="LiveId" clId="{A6D49D08-6D42-40E7-844A-1CB527FE059D}" dt="2018-06-11T12:07:42.870" v="1446" actId="5793"/>
          <ac:spMkLst>
            <pc:docMk/>
            <pc:sldMk cId="3288962413" sldId="334"/>
            <ac:spMk id="3" creationId="{31ADAFE1-BA3F-4555-8905-6B5EEE8DA30A}"/>
          </ac:spMkLst>
        </pc:spChg>
        <pc:spChg chg="add mod">
          <ac:chgData name="Dean Ramser" userId="eb4bdab863628634" providerId="LiveId" clId="{A6D49D08-6D42-40E7-844A-1CB527FE059D}" dt="2018-06-11T12:13:28.012" v="1471"/>
          <ac:spMkLst>
            <pc:docMk/>
            <pc:sldMk cId="3288962413" sldId="334"/>
            <ac:spMk id="4" creationId="{E18C6A66-3E78-4EC5-B681-23403F18A58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638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378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39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639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2105BE08-CA1C-4896-8744-FFDDE41A8D0E}" type="slidenum">
              <a:rPr lang="en-US"/>
              <a:pPr>
                <a:defRPr/>
              </a:pPr>
              <a:t>‹#›</a:t>
            </a:fld>
            <a:endParaRPr lang="en-US"/>
          </a:p>
        </p:txBody>
      </p:sp>
    </p:spTree>
    <p:extLst>
      <p:ext uri="{BB962C8B-B14F-4D97-AF65-F5344CB8AC3E}">
        <p14:creationId xmlns:p14="http://schemas.microsoft.com/office/powerpoint/2010/main" val="10221861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105BE08-CA1C-4896-8744-FFDDE41A8D0E}" type="slidenum">
              <a:rPr lang="en-US" smtClean="0"/>
              <a:pPr>
                <a:defRPr/>
              </a:pPr>
              <a:t>1</a:t>
            </a:fld>
            <a:endParaRPr lang="en-US"/>
          </a:p>
        </p:txBody>
      </p:sp>
    </p:spTree>
    <p:extLst>
      <p:ext uri="{BB962C8B-B14F-4D97-AF65-F5344CB8AC3E}">
        <p14:creationId xmlns:p14="http://schemas.microsoft.com/office/powerpoint/2010/main" val="1566057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29125595-502D-4FCE-8837-D91088EDDA02}" type="slidenum">
              <a:rPr lang="en-US"/>
              <a:pPr/>
              <a:t>2</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a:t>By evidence we mean all the verifiable information a writer might use as support for an argument.  This includes facts, observations, examples, cases, testimony, experimental findings, survey data, statistics … Each type of evidence has pros and cons, and should be viewed in the rhetorical situation:  what will work best to sway my audience?  How can I frame the data to make my case? </a:t>
            </a:r>
          </a:p>
        </p:txBody>
      </p:sp>
    </p:spTree>
    <p:extLst>
      <p:ext uri="{BB962C8B-B14F-4D97-AF65-F5344CB8AC3E}">
        <p14:creationId xmlns:p14="http://schemas.microsoft.com/office/powerpoint/2010/main" val="1403037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9F2B6F1F-5019-4694-8500-7C5101BC8717}" type="slidenum">
              <a:rPr lang="en-US"/>
              <a:pPr/>
              <a:t>8</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9859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9E2BB5F3-638C-4F50-8DBB-C110D4542284}" type="slidenum">
              <a:rPr lang="en-US"/>
              <a:pPr/>
              <a:t>10</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94066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4D19DF1E-96E8-4815-82D0-00FF0DFC42EE}" type="slidenum">
              <a:rPr lang="en-US"/>
              <a:pPr/>
              <a:t>29</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a:t> Remember, extraordinary claims require extraordinary evidence.  An audience likely to argue with your position will need more evidence than one likely to agree with you.  </a:t>
            </a:r>
          </a:p>
        </p:txBody>
      </p:sp>
    </p:spTree>
    <p:extLst>
      <p:ext uri="{BB962C8B-B14F-4D97-AF65-F5344CB8AC3E}">
        <p14:creationId xmlns:p14="http://schemas.microsoft.com/office/powerpoint/2010/main" val="3076825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72BBF95E-6707-4224-875F-43D0CA1A7CF4}" type="slidenum">
              <a:rPr lang="en-US"/>
              <a:pPr/>
              <a:t>30</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a:t>Take again the case of Iraq and WMD.  Tony Blair, Britain’s PM may have to resign because the case he made for sending British troops relied on inaccurate information that stated that  Iraq has a 45 minute launch capability against British troops. It has since been revealed that this statement was not accurate.  In 45 minutes Iraq could launch ground troops, but NOT WMD.  As a result, his credibility is shot and many argue he has lost his effectiveness as a leader.  </a:t>
            </a:r>
          </a:p>
        </p:txBody>
      </p:sp>
    </p:spTree>
    <p:extLst>
      <p:ext uri="{BB962C8B-B14F-4D97-AF65-F5344CB8AC3E}">
        <p14:creationId xmlns:p14="http://schemas.microsoft.com/office/powerpoint/2010/main" val="3532232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EAC077B-98EF-4487-97BD-5641AAEA061A}" type="slidenum">
              <a:rPr lang="en-US" smtClean="0"/>
              <a:pPr>
                <a:defRPr/>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7EC4D10-C617-4721-AB9B-7DCE181BDBBB}" type="slidenum">
              <a:rPr lang="en-US" smtClean="0"/>
              <a:pPr>
                <a:defRPr/>
              </a:pPr>
              <a:t>‹#›</a:t>
            </a:fld>
            <a:endParaRPr lang="en-US"/>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60BBE6F-7A65-4977-987C-F3B140E42588}"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B635BCA-E43B-4392-AE82-447EEA3418E1}" type="slidenum">
              <a:rPr lang="en-US" smtClean="0"/>
              <a:pPr>
                <a:defRPr/>
              </a:pPr>
              <a:t>‹#›</a:t>
            </a:fld>
            <a:endParaRPr lang="en-US"/>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930F050F-EDD2-4EAD-93AF-0FE0AA9E16E9}" type="slidenum">
              <a:rPr lang="en-US" smtClean="0"/>
              <a:pPr>
                <a:defRPr/>
              </a:pPr>
              <a:t>‹#›</a:t>
            </a:fld>
            <a:endParaRPr lang="en-US"/>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5438DEE1-6A95-4DBA-BBB2-F4B60A8F70C8}" type="slidenum">
              <a:rPr lang="en-US" smtClean="0"/>
              <a:pPr>
                <a:defRPr/>
              </a:pPr>
              <a:t>‹#›</a:t>
            </a:fld>
            <a:endParaRPr lang="en-US"/>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750F8E9-15EA-4544-9F38-2C6D51EBE43E}" type="slidenum">
              <a:rPr lang="en-US" smtClean="0"/>
              <a:pPr>
                <a:defRPr/>
              </a:pPr>
              <a:t>‹#›</a:t>
            </a:fld>
            <a:endParaRPr lang="en-US"/>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AA470A3-FF5C-4EAF-912F-4ECAE82C9F91}" type="slidenum">
              <a:rPr lang="en-US" smtClean="0"/>
              <a:pPr>
                <a:defRPr/>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pPr>
              <a:defRPr/>
            </a:pPr>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pPr>
              <a:defRPr/>
            </a:pPr>
            <a:endParaRPr lang="en-US"/>
          </a:p>
        </p:txBody>
      </p:sp>
      <p:sp>
        <p:nvSpPr>
          <p:cNvPr id="7" name="Slide Number Placeholder 6"/>
          <p:cNvSpPr>
            <a:spLocks noGrp="1"/>
          </p:cNvSpPr>
          <p:nvPr>
            <p:ph type="sldNum" sz="quarter" idx="12"/>
          </p:nvPr>
        </p:nvSpPr>
        <p:spPr>
          <a:xfrm>
            <a:off x="8339328" y="1170432"/>
            <a:ext cx="733864" cy="201168"/>
          </a:xfrm>
        </p:spPr>
        <p:txBody>
          <a:bodyPr/>
          <a:lstStyle/>
          <a:p>
            <a:pPr>
              <a:defRPr/>
            </a:pPr>
            <a:fld id="{C8A86D90-4FE7-4032-94C3-44C2ABFBB69B}"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6548DF6-7604-4168-83DB-B8C2461F03B9}" type="slidenum">
              <a:rPr lang="en-US" smtClean="0"/>
              <a:pPr>
                <a:defRPr/>
              </a:pPr>
              <a:t>‹#›</a:t>
            </a:fld>
            <a:endParaRPr lang="en-US"/>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2640597" y="6377459"/>
            <a:ext cx="3836404" cy="365125"/>
          </a:xfr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F087FB9-32C4-4E37-8FEA-98C28C80DF2C}" type="slidenum">
              <a:rPr lang="en-US" smtClean="0"/>
              <a:pPr>
                <a:defRPr/>
              </a:pPr>
              <a:t>‹#›</a:t>
            </a:fld>
            <a:endParaRPr lang="en-US"/>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EAC077B-98EF-4487-97BD-5641AAEA061A}" type="slidenum">
              <a:rPr lang="en-US" smtClean="0"/>
              <a:pPr>
                <a:defRPr/>
              </a:pPr>
              <a:t>‹#›</a:t>
            </a:fld>
            <a:endParaRPr lang="en-US"/>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7EC4D10-C617-4721-AB9B-7DCE181BDBBB}" type="slidenum">
              <a:rPr lang="en-US" smtClean="0"/>
              <a:pPr>
                <a:defRPr/>
              </a:pPr>
              <a:t>‹#›</a:t>
            </a:fld>
            <a:endParaRPr lang="en-US"/>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60BBE6F-7A65-4977-987C-F3B140E42588}" type="slidenum">
              <a:rPr lang="en-US" smtClean="0"/>
              <a:pPr>
                <a:defRPr/>
              </a:pPr>
              <a:t>‹#›</a:t>
            </a:fld>
            <a:endParaRPr lang="en-US"/>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B635BCA-E43B-4392-AE82-447EEA3418E1}" type="slidenum">
              <a:rPr lang="en-US" smtClean="0"/>
              <a:pPr>
                <a:defRPr/>
              </a:pPr>
              <a:t>‹#›</a:t>
            </a:fld>
            <a:endParaRPr lang="en-US"/>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930F050F-EDD2-4EAD-93AF-0FE0AA9E16E9}" type="slidenum">
              <a:rPr lang="en-US" smtClean="0"/>
              <a:pPr>
                <a:defRPr/>
              </a:pPr>
              <a:t>‹#›</a:t>
            </a:fld>
            <a:endParaRPr lang="en-US"/>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5438DEE1-6A95-4DBA-BBB2-F4B60A8F70C8}" type="slidenum">
              <a:rPr lang="en-US" smtClean="0"/>
              <a:pPr>
                <a:defRPr/>
              </a:pPr>
              <a:t>‹#›</a:t>
            </a:fld>
            <a:endParaRPr lang="en-US"/>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750F8E9-15EA-4544-9F38-2C6D51EBE43E}" type="slidenum">
              <a:rPr lang="en-US" smtClean="0"/>
              <a:pPr>
                <a:defRPr/>
              </a:pPr>
              <a:t>‹#›</a:t>
            </a:fld>
            <a:endParaRPr lang="en-US"/>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AA470A3-FF5C-4EAF-912F-4ECAE82C9F91}" type="slidenum">
              <a:rPr lang="en-US" smtClean="0"/>
              <a:pPr>
                <a:defRPr/>
              </a:pPr>
              <a:t>‹#›</a:t>
            </a:fld>
            <a:endParaRPr lang="en-US"/>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8A86D90-4FE7-4032-94C3-44C2ABFBB69B}" type="slidenum">
              <a:rPr lang="en-US" smtClean="0"/>
              <a:pPr>
                <a:defRPr/>
              </a:pPr>
              <a:t>‹#›</a:t>
            </a:fld>
            <a:endParaRPr lang="en-US"/>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6548DF6-7604-4168-83DB-B8C2461F03B9}" type="slidenum">
              <a:rPr lang="en-US" smtClean="0"/>
              <a:pPr>
                <a:defRPr/>
              </a:pPr>
              <a:t>‹#›</a:t>
            </a:fld>
            <a:endParaRPr lang="en-US"/>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F087FB9-32C4-4E37-8FEA-98C28C80DF2C}" type="slidenum">
              <a:rPr lang="en-US" smtClean="0"/>
              <a:pPr>
                <a:defRPr/>
              </a:pPr>
              <a:t>‹#›</a:t>
            </a:fld>
            <a:endParaRPr lang="en-US"/>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DB462093-349E-4FD0-AA04-1DFB729E978A}"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000"/>
                                        <p:tgtEl>
                                          <p:spTgt spid="3">
                                            <p:txEl>
                                              <p:pRg st="3" end="3"/>
                                            </p:txEl>
                                          </p:spTgt>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DB462093-349E-4FD0-AA04-1DFB729E978A}"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000"/>
                                        <p:tgtEl>
                                          <p:spTgt spid="3">
                                            <p:txEl>
                                              <p:pRg st="3" end="3"/>
                                            </p:txEl>
                                          </p:spTgt>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content.artofmanliness.com/uploads/2010/11/alexander_aristotle.jpg"/>
          <p:cNvPicPr>
            <a:picLocks noChangeAspect="1" noChangeArrowheads="1"/>
          </p:cNvPicPr>
          <p:nvPr/>
        </p:nvPicPr>
        <p:blipFill>
          <a:blip r:embed="rId3" cstate="print"/>
          <a:srcRect l="4356" t="981" r="4336" b="6781"/>
          <a:stretch>
            <a:fillRect/>
          </a:stretch>
        </p:blipFill>
        <p:spPr bwMode="auto">
          <a:xfrm>
            <a:off x="0" y="13456"/>
            <a:ext cx="9144000" cy="6844544"/>
          </a:xfrm>
          <a:prstGeom prst="rect">
            <a:avLst/>
          </a:prstGeom>
          <a:noFill/>
        </p:spPr>
      </p:pic>
      <p:sp>
        <p:nvSpPr>
          <p:cNvPr id="7" name="Rounded Rectangular Callout 6"/>
          <p:cNvSpPr/>
          <p:nvPr/>
        </p:nvSpPr>
        <p:spPr>
          <a:xfrm>
            <a:off x="2310062" y="264694"/>
            <a:ext cx="5510464" cy="986590"/>
          </a:xfrm>
          <a:prstGeom prst="wedgeRoundRectCallout">
            <a:avLst>
              <a:gd name="adj1" fmla="val -41841"/>
              <a:gd name="adj2" fmla="val 1771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2418349" y="392723"/>
            <a:ext cx="5305926" cy="762000"/>
          </a:xfrm>
          <a:solidFill>
            <a:schemeClr val="bg1"/>
          </a:solidFill>
        </p:spPr>
        <p:txBody>
          <a:bodyPr>
            <a:normAutofit/>
          </a:bodyPr>
          <a:lstStyle/>
          <a:p>
            <a:pPr algn="ctr" eaLnBrk="1" hangingPunct="1">
              <a:defRPr/>
            </a:pPr>
            <a:r>
              <a:rPr lang="en-US" dirty="0">
                <a:latin typeface="Arial Black" pitchFamily="34" charset="0"/>
              </a:rPr>
              <a:t>Argumentation</a:t>
            </a:r>
          </a:p>
        </p:txBody>
      </p:sp>
      <p:sp>
        <p:nvSpPr>
          <p:cNvPr id="5" name="TextBox 4"/>
          <p:cNvSpPr txBox="1"/>
          <p:nvPr/>
        </p:nvSpPr>
        <p:spPr>
          <a:xfrm>
            <a:off x="6299921" y="6136658"/>
            <a:ext cx="2848708" cy="707886"/>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Erin Webster Garrett, Radford University</a:t>
            </a:r>
          </a:p>
        </p:txBody>
      </p:sp>
      <p:sp>
        <p:nvSpPr>
          <p:cNvPr id="8" name="Rounded Rectangular Callout 7"/>
          <p:cNvSpPr/>
          <p:nvPr/>
        </p:nvSpPr>
        <p:spPr>
          <a:xfrm>
            <a:off x="3308685" y="2618874"/>
            <a:ext cx="2454442" cy="1435768"/>
          </a:xfrm>
          <a:prstGeom prst="wedgeRoundRectCallout">
            <a:avLst>
              <a:gd name="adj1" fmla="val 116468"/>
              <a:gd name="adj2" fmla="val -43823"/>
              <a:gd name="adj3" fmla="val 16667"/>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1" name="Rectangle 3"/>
          <p:cNvSpPr>
            <a:spLocks noGrp="1" noChangeArrowheads="1"/>
          </p:cNvSpPr>
          <p:nvPr>
            <p:ph type="subTitle" idx="1"/>
          </p:nvPr>
        </p:nvSpPr>
        <p:spPr>
          <a:xfrm>
            <a:off x="3392906" y="2827422"/>
            <a:ext cx="2358191" cy="987712"/>
          </a:xfrm>
          <a:noFill/>
        </p:spPr>
        <p:txBody>
          <a:bodyPr>
            <a:noAutofit/>
          </a:bodyPr>
          <a:lstStyle/>
          <a:p>
            <a:pPr algn="ctr" eaLnBrk="1" hangingPunct="1">
              <a:defRPr/>
            </a:pPr>
            <a:r>
              <a:rPr lang="en-US" sz="3200" b="1" dirty="0">
                <a:solidFill>
                  <a:schemeClr val="bg1"/>
                </a:solidFill>
                <a:latin typeface="Arial" pitchFamily="34" charset="0"/>
                <a:cs typeface="Arial" pitchFamily="34" charset="0"/>
              </a:rPr>
              <a:t>Make your point!</a:t>
            </a:r>
            <a:endParaRPr lang="en-US" sz="1400"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algn="ctr" eaLnBrk="1" hangingPunct="1">
              <a:defRPr/>
            </a:pPr>
            <a:r>
              <a:rPr lang="en-US" dirty="0"/>
              <a:t>Argumentation:</a:t>
            </a:r>
            <a:br>
              <a:rPr lang="en-US" dirty="0"/>
            </a:br>
            <a:r>
              <a:rPr lang="en-US" dirty="0"/>
              <a:t> What is it?</a:t>
            </a:r>
          </a:p>
        </p:txBody>
      </p:sp>
      <p:sp>
        <p:nvSpPr>
          <p:cNvPr id="4099" name="Rectangle 3"/>
          <p:cNvSpPr>
            <a:spLocks noGrp="1" noChangeArrowheads="1"/>
          </p:cNvSpPr>
          <p:nvPr>
            <p:ph idx="1"/>
          </p:nvPr>
        </p:nvSpPr>
        <p:spPr>
          <a:xfrm>
            <a:off x="269631" y="1646238"/>
            <a:ext cx="8229600" cy="1973849"/>
          </a:xfrm>
        </p:spPr>
        <p:txBody>
          <a:bodyPr>
            <a:normAutofit/>
          </a:bodyPr>
          <a:lstStyle/>
          <a:p>
            <a:pPr eaLnBrk="1" hangingPunct="1">
              <a:buNone/>
              <a:defRPr/>
            </a:pPr>
            <a:r>
              <a:rPr lang="en-US" sz="3600" dirty="0"/>
              <a:t>It is a </a:t>
            </a:r>
            <a:r>
              <a:rPr lang="en-US" sz="3600" b="1" dirty="0"/>
              <a:t>reasoned, logical way of asserting the soundness</a:t>
            </a:r>
            <a:r>
              <a:rPr lang="en-US" sz="3600" dirty="0"/>
              <a:t> of a position, belief, or conclusion.</a:t>
            </a:r>
          </a:p>
        </p:txBody>
      </p:sp>
      <p:pic>
        <p:nvPicPr>
          <p:cNvPr id="4100" name="Picture 4" descr="C:\Documents and Settings\lapadmin\Local Settings\Temporary Internet Files\Content.IE5\O2F28GGM\MCED00050_0000[1].wmf"/>
          <p:cNvPicPr>
            <a:picLocks noChangeAspect="1" noChangeArrowheads="1"/>
          </p:cNvPicPr>
          <p:nvPr/>
        </p:nvPicPr>
        <p:blipFill>
          <a:blip r:embed="rId3" cstate="print"/>
          <a:srcRect/>
          <a:stretch>
            <a:fillRect/>
          </a:stretch>
        </p:blipFill>
        <p:spPr bwMode="auto">
          <a:xfrm>
            <a:off x="2114767" y="3586793"/>
            <a:ext cx="4414986" cy="3271207"/>
          </a:xfrm>
          <a:prstGeom prst="rect">
            <a:avLst/>
          </a:prstGeom>
          <a:noFill/>
        </p:spPr>
      </p:pic>
      <p:sp>
        <p:nvSpPr>
          <p:cNvPr id="5" name="TextBox 4"/>
          <p:cNvSpPr txBox="1"/>
          <p:nvPr/>
        </p:nvSpPr>
        <p:spPr>
          <a:xfrm>
            <a:off x="6295292" y="6150114"/>
            <a:ext cx="2848708" cy="707886"/>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Erin Webster Garrett, Radford University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left)">
                                      <p:cBhvr>
                                        <p:cTn id="7" dur="500"/>
                                        <p:tgtEl>
                                          <p:spTgt spid="40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099">
                                            <p:txEl>
                                              <p:pRg st="0" end="0"/>
                                            </p:txEl>
                                          </p:spTgt>
                                        </p:tgtEl>
                                        <p:attrNameLst>
                                          <p:attrName>style.visibility</p:attrName>
                                        </p:attrNameLst>
                                      </p:cBhvr>
                                      <p:to>
                                        <p:strVal val="visible"/>
                                      </p:to>
                                    </p:set>
                                    <p:animEffect transition="in" filter="fade">
                                      <p:cBhvr>
                                        <p:cTn id="11" dur="1000"/>
                                        <p:tgtEl>
                                          <p:spTgt spid="4099">
                                            <p:txEl>
                                              <p:pRg st="0" end="0"/>
                                            </p:txEl>
                                          </p:spTgt>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Argumentation:</a:t>
            </a:r>
            <a:br>
              <a:rPr lang="en-US" dirty="0"/>
            </a:br>
            <a:r>
              <a:rPr lang="en-US" dirty="0"/>
              <a:t> What is it?</a:t>
            </a:r>
          </a:p>
        </p:txBody>
      </p:sp>
      <p:sp>
        <p:nvSpPr>
          <p:cNvPr id="3" name="Content Placeholder 2"/>
          <p:cNvSpPr>
            <a:spLocks noGrp="1"/>
          </p:cNvSpPr>
          <p:nvPr>
            <p:ph idx="1"/>
          </p:nvPr>
        </p:nvSpPr>
        <p:spPr>
          <a:xfrm>
            <a:off x="457200" y="1570893"/>
            <a:ext cx="8229600" cy="2507332"/>
          </a:xfrm>
        </p:spPr>
        <p:txBody>
          <a:bodyPr/>
          <a:lstStyle/>
          <a:p>
            <a:pPr>
              <a:buNone/>
            </a:pPr>
            <a:r>
              <a:rPr lang="en-US" dirty="0"/>
              <a:t>It </a:t>
            </a:r>
            <a:r>
              <a:rPr lang="en-US" b="1" dirty="0"/>
              <a:t>takes a stand—supported by logical, structured </a:t>
            </a:r>
            <a:r>
              <a:rPr lang="en-US" b="1" dirty="0">
                <a:solidFill>
                  <a:srgbClr val="FF0000"/>
                </a:solidFill>
              </a:rPr>
              <a:t>evidence</a:t>
            </a:r>
            <a:r>
              <a:rPr lang="en-US" dirty="0"/>
              <a:t>—and urges people to share the writer’s perspective and insights.</a:t>
            </a:r>
          </a:p>
        </p:txBody>
      </p:sp>
      <p:pic>
        <p:nvPicPr>
          <p:cNvPr id="60418" name="Picture 2" descr="http://onecoolsite.files.wordpress.com/2008/07/evidence.jpg"/>
          <p:cNvPicPr>
            <a:picLocks noChangeAspect="1" noChangeArrowheads="1"/>
          </p:cNvPicPr>
          <p:nvPr/>
        </p:nvPicPr>
        <p:blipFill>
          <a:blip r:embed="rId2" cstate="print"/>
          <a:srcRect/>
          <a:stretch>
            <a:fillRect/>
          </a:stretch>
        </p:blipFill>
        <p:spPr bwMode="auto">
          <a:xfrm>
            <a:off x="2523744" y="3589844"/>
            <a:ext cx="2962657" cy="2962658"/>
          </a:xfrm>
          <a:prstGeom prst="rect">
            <a:avLst/>
          </a:prstGeom>
          <a:noFill/>
        </p:spPr>
      </p:pic>
      <p:sp>
        <p:nvSpPr>
          <p:cNvPr id="5" name="TextBox 4"/>
          <p:cNvSpPr txBox="1"/>
          <p:nvPr/>
        </p:nvSpPr>
        <p:spPr>
          <a:xfrm>
            <a:off x="6295293" y="6457890"/>
            <a:ext cx="2848708" cy="707886"/>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Erin Webster Garrett, Radford University</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Argumentation:</a:t>
            </a:r>
            <a:br>
              <a:rPr lang="en-US" dirty="0"/>
            </a:br>
            <a:r>
              <a:rPr lang="en-US" dirty="0"/>
              <a:t> What is it?</a:t>
            </a:r>
          </a:p>
        </p:txBody>
      </p:sp>
      <p:sp>
        <p:nvSpPr>
          <p:cNvPr id="3" name="Content Placeholder 2"/>
          <p:cNvSpPr>
            <a:spLocks noGrp="1"/>
          </p:cNvSpPr>
          <p:nvPr>
            <p:ph idx="1"/>
          </p:nvPr>
        </p:nvSpPr>
        <p:spPr>
          <a:xfrm>
            <a:off x="504093" y="1622792"/>
            <a:ext cx="8229600" cy="1741732"/>
          </a:xfrm>
        </p:spPr>
        <p:txBody>
          <a:bodyPr/>
          <a:lstStyle/>
          <a:p>
            <a:pPr>
              <a:buNone/>
            </a:pPr>
            <a:r>
              <a:rPr lang="en-US" dirty="0">
                <a:latin typeface="Arial" pitchFamily="34" charset="0"/>
                <a:cs typeface="Arial" pitchFamily="34" charset="0"/>
              </a:rPr>
              <a:t>Argument in writing </a:t>
            </a:r>
            <a:r>
              <a:rPr lang="en-US" b="1" dirty="0">
                <a:latin typeface="Arial" pitchFamily="34" charset="0"/>
                <a:cs typeface="Arial" pitchFamily="34" charset="0"/>
              </a:rPr>
              <a:t>does NOT mean </a:t>
            </a:r>
            <a:r>
              <a:rPr lang="en-US" dirty="0">
                <a:latin typeface="Arial" pitchFamily="34" charset="0"/>
                <a:cs typeface="Arial" pitchFamily="34" charset="0"/>
              </a:rPr>
              <a:t>a </a:t>
            </a:r>
            <a:r>
              <a:rPr lang="en-US" u="sng" dirty="0">
                <a:latin typeface="Arial" pitchFamily="34" charset="0"/>
                <a:cs typeface="Arial" pitchFamily="34" charset="0"/>
              </a:rPr>
              <a:t>shouting match</a:t>
            </a:r>
            <a:r>
              <a:rPr lang="en-US" dirty="0">
                <a:latin typeface="Arial" pitchFamily="34" charset="0"/>
                <a:cs typeface="Arial" pitchFamily="34" charset="0"/>
              </a:rPr>
              <a:t>, </a:t>
            </a:r>
            <a:r>
              <a:rPr lang="en-US" u="sng" dirty="0">
                <a:latin typeface="Arial" pitchFamily="34" charset="0"/>
                <a:cs typeface="Arial" pitchFamily="34" charset="0"/>
              </a:rPr>
              <a:t>hostility</a:t>
            </a:r>
            <a:r>
              <a:rPr lang="en-US" dirty="0">
                <a:latin typeface="Arial" pitchFamily="34" charset="0"/>
                <a:cs typeface="Arial" pitchFamily="34" charset="0"/>
              </a:rPr>
              <a:t>, or </a:t>
            </a:r>
            <a:r>
              <a:rPr lang="en-US" u="sng" dirty="0">
                <a:latin typeface="Arial" pitchFamily="34" charset="0"/>
                <a:cs typeface="Arial" pitchFamily="34" charset="0"/>
              </a:rPr>
              <a:t>rudeness</a:t>
            </a:r>
            <a:r>
              <a:rPr lang="en-US" dirty="0">
                <a:latin typeface="Arial" pitchFamily="34" charset="0"/>
                <a:cs typeface="Arial" pitchFamily="34" charset="0"/>
              </a:rPr>
              <a:t>. </a:t>
            </a:r>
          </a:p>
        </p:txBody>
      </p:sp>
      <p:pic>
        <p:nvPicPr>
          <p:cNvPr id="1026" name="Picture 2" descr="http://1.bp.blogspot.com/-1GCHfgDESLI/Tr2WcwMbZQI/AAAAAAAAANM/qeX4KFsiJfc/s1600/091123123740-arguing_couple.jpg"/>
          <p:cNvPicPr>
            <a:picLocks noChangeAspect="1" noChangeArrowheads="1"/>
          </p:cNvPicPr>
          <p:nvPr/>
        </p:nvPicPr>
        <p:blipFill>
          <a:blip r:embed="rId2" cstate="print"/>
          <a:srcRect/>
          <a:stretch>
            <a:fillRect/>
          </a:stretch>
        </p:blipFill>
        <p:spPr bwMode="auto">
          <a:xfrm>
            <a:off x="2121877" y="3054236"/>
            <a:ext cx="5709382" cy="3803764"/>
          </a:xfrm>
          <a:prstGeom prst="rect">
            <a:avLst/>
          </a:prstGeom>
          <a:noFill/>
        </p:spPr>
      </p:pic>
      <p:sp>
        <p:nvSpPr>
          <p:cNvPr id="6" name="Multiply 5"/>
          <p:cNvSpPr/>
          <p:nvPr/>
        </p:nvSpPr>
        <p:spPr>
          <a:xfrm>
            <a:off x="1488833" y="3048000"/>
            <a:ext cx="6482862" cy="4067908"/>
          </a:xfrm>
          <a:prstGeom prst="mathMultiply">
            <a:avLst>
              <a:gd name="adj1" fmla="val 264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defRPr/>
            </a:pPr>
            <a:r>
              <a:rPr lang="en-US" dirty="0"/>
              <a:t>Argumentation:  Purposes</a:t>
            </a:r>
          </a:p>
        </p:txBody>
      </p:sp>
      <p:sp>
        <p:nvSpPr>
          <p:cNvPr id="7171" name="Rectangle 3"/>
          <p:cNvSpPr>
            <a:spLocks noGrp="1" noChangeArrowheads="1"/>
          </p:cNvSpPr>
          <p:nvPr>
            <p:ph idx="1"/>
          </p:nvPr>
        </p:nvSpPr>
        <p:spPr>
          <a:xfrm>
            <a:off x="457200" y="1775191"/>
            <a:ext cx="8229600" cy="2357897"/>
          </a:xfrm>
        </p:spPr>
        <p:txBody>
          <a:bodyPr>
            <a:normAutofit lnSpcReduction="10000"/>
          </a:bodyPr>
          <a:lstStyle/>
          <a:p>
            <a:pPr marL="609600" indent="-609600">
              <a:lnSpc>
                <a:spcPct val="90000"/>
              </a:lnSpc>
              <a:buNone/>
              <a:defRPr/>
            </a:pPr>
            <a:r>
              <a:rPr lang="en-US" sz="4800" b="1" dirty="0">
                <a:solidFill>
                  <a:srgbClr val="FF0000"/>
                </a:solidFill>
                <a:latin typeface="Times New Roman" pitchFamily="18" charset="0"/>
                <a:cs typeface="Times New Roman" pitchFamily="18" charset="0"/>
              </a:rPr>
              <a:t>1. </a:t>
            </a:r>
            <a:r>
              <a:rPr lang="en-US" sz="4400" dirty="0">
                <a:solidFill>
                  <a:srgbClr val="FF0000"/>
                </a:solidFill>
                <a:latin typeface="Arial Black" pitchFamily="34" charset="0"/>
              </a:rPr>
              <a:t>Purpose:</a:t>
            </a:r>
            <a:r>
              <a:rPr lang="en-US" sz="4400" dirty="0">
                <a:solidFill>
                  <a:srgbClr val="C00000"/>
                </a:solidFill>
                <a:latin typeface="Arial Black" pitchFamily="34" charset="0"/>
              </a:rPr>
              <a:t> </a:t>
            </a:r>
            <a:r>
              <a:rPr lang="en-US" sz="4400" dirty="0"/>
              <a:t>To convince other people to </a:t>
            </a:r>
            <a:r>
              <a:rPr lang="en-US" sz="4400" b="1" dirty="0"/>
              <a:t>accept</a:t>
            </a:r>
            <a:r>
              <a:rPr lang="en-US" sz="4400" dirty="0"/>
              <a:t>—or at least </a:t>
            </a:r>
            <a:r>
              <a:rPr lang="en-US" sz="4400" b="1" dirty="0"/>
              <a:t>accept the validity </a:t>
            </a:r>
            <a:r>
              <a:rPr lang="en-US" sz="4400" dirty="0"/>
              <a:t>of—your position</a:t>
            </a:r>
          </a:p>
        </p:txBody>
      </p:sp>
      <p:pic>
        <p:nvPicPr>
          <p:cNvPr id="5125" name="Picture 5" descr="http://img.tfd.com/wn/72/662D7-argument.gif"/>
          <p:cNvPicPr>
            <a:picLocks noChangeAspect="1" noChangeArrowheads="1"/>
          </p:cNvPicPr>
          <p:nvPr/>
        </p:nvPicPr>
        <p:blipFill>
          <a:blip r:embed="rId2" cstate="print"/>
          <a:srcRect/>
          <a:stretch>
            <a:fillRect/>
          </a:stretch>
        </p:blipFill>
        <p:spPr bwMode="auto">
          <a:xfrm>
            <a:off x="3152119" y="4200145"/>
            <a:ext cx="2838373" cy="2438900"/>
          </a:xfrm>
          <a:prstGeom prst="rect">
            <a:avLst/>
          </a:prstGeom>
          <a:noFill/>
        </p:spPr>
      </p:pic>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left)">
                                      <p:cBhvr>
                                        <p:cTn id="7" dur="500"/>
                                        <p:tgtEl>
                                          <p:spTgt spid="717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171">
                                            <p:txEl>
                                              <p:pRg st="0" end="0"/>
                                            </p:txEl>
                                          </p:spTgt>
                                        </p:tgtEl>
                                        <p:attrNameLst>
                                          <p:attrName>style.visibility</p:attrName>
                                        </p:attrNameLst>
                                      </p:cBhvr>
                                      <p:to>
                                        <p:strVal val="visible"/>
                                      </p:to>
                                    </p:set>
                                    <p:animEffect transition="in" filter="fade">
                                      <p:cBhvr>
                                        <p:cTn id="11" dur="1000"/>
                                        <p:tgtEl>
                                          <p:spTgt spid="7171">
                                            <p:txEl>
                                              <p:pRg st="0" end="0"/>
                                            </p:txEl>
                                          </p:spTgt>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uiExpand="1" build="p"/>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Argumentation:  Purposes</a:t>
            </a:r>
          </a:p>
        </p:txBody>
      </p:sp>
      <p:sp>
        <p:nvSpPr>
          <p:cNvPr id="3" name="Content Placeholder 2"/>
          <p:cNvSpPr>
            <a:spLocks noGrp="1"/>
          </p:cNvSpPr>
          <p:nvPr>
            <p:ph idx="1"/>
          </p:nvPr>
        </p:nvSpPr>
        <p:spPr>
          <a:xfrm>
            <a:off x="457200" y="1775191"/>
            <a:ext cx="8229600" cy="2321321"/>
          </a:xfrm>
        </p:spPr>
        <p:txBody>
          <a:bodyPr/>
          <a:lstStyle/>
          <a:p>
            <a:pPr marL="609600" indent="-609600">
              <a:lnSpc>
                <a:spcPct val="90000"/>
              </a:lnSpc>
              <a:buNone/>
              <a:defRPr/>
            </a:pPr>
            <a:r>
              <a:rPr lang="en-US" sz="5400" b="1" dirty="0">
                <a:solidFill>
                  <a:srgbClr val="FF0000"/>
                </a:solidFill>
                <a:latin typeface="Times New Roman" pitchFamily="18" charset="0"/>
                <a:cs typeface="Times New Roman" pitchFamily="18" charset="0"/>
              </a:rPr>
              <a:t>2.</a:t>
            </a:r>
            <a:r>
              <a:rPr lang="en-US" sz="4800" b="1" dirty="0">
                <a:solidFill>
                  <a:srgbClr val="FFC000"/>
                </a:solidFill>
              </a:rPr>
              <a:t> </a:t>
            </a:r>
            <a:r>
              <a:rPr lang="en-US" sz="4800" dirty="0">
                <a:solidFill>
                  <a:srgbClr val="FF0000"/>
                </a:solidFill>
                <a:latin typeface="Arial Black" pitchFamily="34" charset="0"/>
              </a:rPr>
              <a:t>Purpose:</a:t>
            </a:r>
            <a:r>
              <a:rPr lang="en-US" sz="4800" dirty="0">
                <a:solidFill>
                  <a:srgbClr val="C00000"/>
                </a:solidFill>
                <a:latin typeface="Arial Black" pitchFamily="34" charset="0"/>
              </a:rPr>
              <a:t> </a:t>
            </a:r>
            <a:r>
              <a:rPr lang="en-US" sz="4800" b="1" dirty="0"/>
              <a:t>To defend your position</a:t>
            </a:r>
            <a:r>
              <a:rPr lang="en-US" sz="4400" dirty="0"/>
              <a:t>, even if others cannot be convinced to agree</a:t>
            </a:r>
          </a:p>
          <a:p>
            <a:pPr marL="609600" indent="-609600">
              <a:lnSpc>
                <a:spcPct val="90000"/>
              </a:lnSpc>
              <a:buNone/>
              <a:defRPr/>
            </a:pPr>
            <a:endParaRPr lang="en-US" dirty="0"/>
          </a:p>
          <a:p>
            <a:pPr>
              <a:buNone/>
            </a:pPr>
            <a:endParaRPr lang="en-US" dirty="0"/>
          </a:p>
        </p:txBody>
      </p:sp>
      <p:pic>
        <p:nvPicPr>
          <p:cNvPr id="74754" name="Picture 2" descr="http://frc.umf.maine.edu/Super_hero.jpg"/>
          <p:cNvPicPr>
            <a:picLocks noChangeAspect="1" noChangeArrowheads="1"/>
          </p:cNvPicPr>
          <p:nvPr/>
        </p:nvPicPr>
        <p:blipFill>
          <a:blip r:embed="rId2" cstate="print"/>
          <a:srcRect t="13503" b="11021"/>
          <a:stretch>
            <a:fillRect/>
          </a:stretch>
        </p:blipFill>
        <p:spPr bwMode="auto">
          <a:xfrm>
            <a:off x="5198999" y="4279392"/>
            <a:ext cx="2481012" cy="1847088"/>
          </a:xfrm>
          <a:prstGeom prst="rect">
            <a:avLst/>
          </a:prstGeom>
          <a:noFill/>
        </p:spPr>
      </p:pic>
      <p:sp>
        <p:nvSpPr>
          <p:cNvPr id="5" name="Rounded Rectangular Callout 4"/>
          <p:cNvSpPr/>
          <p:nvPr/>
        </p:nvSpPr>
        <p:spPr>
          <a:xfrm>
            <a:off x="1517904" y="3950208"/>
            <a:ext cx="2816352" cy="2249424"/>
          </a:xfrm>
          <a:prstGeom prst="wedgeRoundRectCallout">
            <a:avLst>
              <a:gd name="adj1" fmla="val 115530"/>
              <a:gd name="adj2" fmla="val -7829"/>
              <a:gd name="adj3" fmla="val 16667"/>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773936" y="4059936"/>
            <a:ext cx="2359152" cy="1754326"/>
          </a:xfrm>
          <a:prstGeom prst="rect">
            <a:avLst/>
          </a:prstGeom>
          <a:noFill/>
        </p:spPr>
        <p:txBody>
          <a:bodyPr wrap="square" rtlCol="0">
            <a:spAutoFit/>
          </a:bodyPr>
          <a:lstStyle/>
          <a:p>
            <a:r>
              <a:rPr lang="en-US" dirty="0"/>
              <a:t>I must defend my position!</a:t>
            </a:r>
          </a:p>
        </p:txBody>
      </p:sp>
      <p:sp>
        <p:nvSpPr>
          <p:cNvPr id="7" name="TextBox 6"/>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4754"/>
                                        </p:tgtEl>
                                        <p:attrNameLst>
                                          <p:attrName>style.visibility</p:attrName>
                                        </p:attrNameLst>
                                      </p:cBhvr>
                                      <p:to>
                                        <p:strVal val="visible"/>
                                      </p:to>
                                    </p:set>
                                    <p:anim calcmode="lin" valueType="num">
                                      <p:cBhvr>
                                        <p:cTn id="7" dur="500" fill="hold"/>
                                        <p:tgtEl>
                                          <p:spTgt spid="74754"/>
                                        </p:tgtEl>
                                        <p:attrNameLst>
                                          <p:attrName>ppt_w</p:attrName>
                                        </p:attrNameLst>
                                      </p:cBhvr>
                                      <p:tavLst>
                                        <p:tav tm="0">
                                          <p:val>
                                            <p:fltVal val="0"/>
                                          </p:val>
                                        </p:tav>
                                        <p:tav tm="100000">
                                          <p:val>
                                            <p:strVal val="#ppt_w"/>
                                          </p:val>
                                        </p:tav>
                                      </p:tavLst>
                                    </p:anim>
                                    <p:anim calcmode="lin" valueType="num">
                                      <p:cBhvr>
                                        <p:cTn id="8" dur="500" fill="hold"/>
                                        <p:tgtEl>
                                          <p:spTgt spid="74754"/>
                                        </p:tgtEl>
                                        <p:attrNameLst>
                                          <p:attrName>ppt_h</p:attrName>
                                        </p:attrNameLst>
                                      </p:cBhvr>
                                      <p:tavLst>
                                        <p:tav tm="0">
                                          <p:val>
                                            <p:fltVal val="0"/>
                                          </p:val>
                                        </p:tav>
                                        <p:tav tm="100000">
                                          <p:val>
                                            <p:strVal val="#ppt_h"/>
                                          </p:val>
                                        </p:tav>
                                      </p:tavLst>
                                    </p:anim>
                                    <p:animEffect transition="in" filter="fade">
                                      <p:cBhvr>
                                        <p:cTn id="9" dur="500"/>
                                        <p:tgtEl>
                                          <p:spTgt spid="7475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Argumentation:  Purposes</a:t>
            </a:r>
          </a:p>
        </p:txBody>
      </p:sp>
      <p:sp>
        <p:nvSpPr>
          <p:cNvPr id="3" name="Content Placeholder 2"/>
          <p:cNvSpPr>
            <a:spLocks noGrp="1"/>
          </p:cNvSpPr>
          <p:nvPr>
            <p:ph idx="1"/>
          </p:nvPr>
        </p:nvSpPr>
        <p:spPr>
          <a:xfrm>
            <a:off x="457200" y="1775191"/>
            <a:ext cx="8229600" cy="2869961"/>
          </a:xfrm>
        </p:spPr>
        <p:txBody>
          <a:bodyPr>
            <a:normAutofit/>
          </a:bodyPr>
          <a:lstStyle/>
          <a:p>
            <a:pPr>
              <a:buNone/>
            </a:pPr>
            <a:r>
              <a:rPr lang="en-US" sz="4400" b="1" dirty="0">
                <a:solidFill>
                  <a:srgbClr val="FF0000"/>
                </a:solidFill>
                <a:latin typeface="Arial Black" pitchFamily="34" charset="0"/>
                <a:cs typeface="Times New Roman" pitchFamily="18" charset="0"/>
              </a:rPr>
              <a:t>3. </a:t>
            </a:r>
            <a:r>
              <a:rPr lang="en-US" sz="4000" dirty="0">
                <a:solidFill>
                  <a:srgbClr val="FF0000"/>
                </a:solidFill>
                <a:latin typeface="Arial Black" pitchFamily="34" charset="0"/>
              </a:rPr>
              <a:t>Purpose:</a:t>
            </a:r>
            <a:r>
              <a:rPr lang="en-US" sz="4000" dirty="0">
                <a:solidFill>
                  <a:srgbClr val="C00000"/>
                </a:solidFill>
                <a:latin typeface="Arial Black" pitchFamily="34" charset="0"/>
              </a:rPr>
              <a:t> </a:t>
            </a:r>
            <a:r>
              <a:rPr lang="en-US" sz="4000" dirty="0"/>
              <a:t>To question a position you believe to be </a:t>
            </a:r>
            <a:r>
              <a:rPr lang="en-US" sz="4400" b="1" dirty="0"/>
              <a:t>misguided, untrue, or dangerous </a:t>
            </a:r>
            <a:r>
              <a:rPr lang="en-US" sz="4000" dirty="0"/>
              <a:t>without necessarily offering an alternative.</a:t>
            </a:r>
          </a:p>
        </p:txBody>
      </p:sp>
      <p:pic>
        <p:nvPicPr>
          <p:cNvPr id="73730" name="Picture 2" descr="http://groups.msn.com/_Secure/0SAAUA2YVrv3EP2El46WAgpA*AhEUInowjKakOoliwONYMjqqdOHJBtN!L3G0szc9Hr72wcxvaFHSJAuNv6BSSt0nB7a3IXLHkEAu76L1Zc0zAAAArXKJAg/J'%20Accuse.jpg"/>
          <p:cNvPicPr>
            <a:picLocks noChangeAspect="1" noChangeArrowheads="1"/>
          </p:cNvPicPr>
          <p:nvPr/>
        </p:nvPicPr>
        <p:blipFill>
          <a:blip r:embed="rId2" cstate="print"/>
          <a:srcRect/>
          <a:stretch>
            <a:fillRect/>
          </a:stretch>
        </p:blipFill>
        <p:spPr bwMode="auto">
          <a:xfrm>
            <a:off x="3534155" y="4704299"/>
            <a:ext cx="1975691" cy="1956572"/>
          </a:xfrm>
          <a:prstGeom prst="rect">
            <a:avLst/>
          </a:prstGeom>
          <a:noFill/>
          <a:ln w="57150">
            <a:solidFill>
              <a:schemeClr val="tx1"/>
            </a:solidFill>
          </a:ln>
        </p:spPr>
      </p:pic>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05256" y="430340"/>
            <a:ext cx="7772400" cy="762000"/>
          </a:xfrm>
        </p:spPr>
        <p:txBody>
          <a:bodyPr>
            <a:normAutofit/>
          </a:bodyPr>
          <a:lstStyle/>
          <a:p>
            <a:pPr eaLnBrk="1" hangingPunct="1">
              <a:defRPr/>
            </a:pPr>
            <a:r>
              <a:rPr lang="en-US" sz="4400" dirty="0"/>
              <a:t>Purposes Continued</a:t>
            </a:r>
          </a:p>
        </p:txBody>
      </p:sp>
      <p:sp>
        <p:nvSpPr>
          <p:cNvPr id="12291" name="Rectangle 3"/>
          <p:cNvSpPr>
            <a:spLocks noGrp="1" noChangeArrowheads="1"/>
          </p:cNvSpPr>
          <p:nvPr>
            <p:ph idx="1"/>
          </p:nvPr>
        </p:nvSpPr>
        <p:spPr>
          <a:xfrm>
            <a:off x="2103120" y="1786915"/>
            <a:ext cx="7040880" cy="4625609"/>
          </a:xfrm>
        </p:spPr>
        <p:txBody>
          <a:bodyPr/>
          <a:lstStyle/>
          <a:p>
            <a:pPr eaLnBrk="1" hangingPunct="1">
              <a:buFontTx/>
              <a:buNone/>
              <a:defRPr/>
            </a:pPr>
            <a:r>
              <a:rPr lang="en-US" sz="4000" dirty="0"/>
              <a:t>To achieve these purposes, argumentation </a:t>
            </a:r>
            <a:r>
              <a:rPr lang="en-US" sz="4400" dirty="0">
                <a:solidFill>
                  <a:srgbClr val="FF0000"/>
                </a:solidFill>
              </a:rPr>
              <a:t>has </a:t>
            </a:r>
            <a:r>
              <a:rPr lang="en-US" sz="4400" b="1" dirty="0">
                <a:solidFill>
                  <a:srgbClr val="FF0000"/>
                </a:solidFill>
              </a:rPr>
              <a:t>a formal structure</a:t>
            </a:r>
            <a:r>
              <a:rPr lang="en-US" sz="4000" dirty="0">
                <a:solidFill>
                  <a:srgbClr val="0070C0"/>
                </a:solidFill>
              </a:rPr>
              <a:t> </a:t>
            </a:r>
            <a:r>
              <a:rPr lang="en-US" sz="4000" dirty="0"/>
              <a:t>which evolves according to a writer’s interpretation and presentation of evidence.</a:t>
            </a:r>
          </a:p>
        </p:txBody>
      </p:sp>
      <p:pic>
        <p:nvPicPr>
          <p:cNvPr id="6148" name="Picture 4" descr="C:\Documents and Settings\lapadmin\Local Settings\Temporary Internet Files\Content.IE5\G87JCOVZ\MCj03615020000[1].wmf"/>
          <p:cNvPicPr>
            <a:picLocks noChangeAspect="1" noChangeArrowheads="1"/>
          </p:cNvPicPr>
          <p:nvPr/>
        </p:nvPicPr>
        <p:blipFill>
          <a:blip r:embed="rId3" cstate="print"/>
          <a:srcRect/>
          <a:stretch>
            <a:fillRect/>
          </a:stretch>
        </p:blipFill>
        <p:spPr bwMode="auto">
          <a:xfrm>
            <a:off x="274321" y="1887416"/>
            <a:ext cx="1700784" cy="4491896"/>
          </a:xfrm>
          <a:prstGeom prst="rect">
            <a:avLst/>
          </a:prstGeom>
          <a:noFill/>
        </p:spPr>
      </p:pic>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wipe(left)">
                                      <p:cBhvr>
                                        <p:cTn id="7" dur="500"/>
                                        <p:tgtEl>
                                          <p:spTgt spid="1229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291">
                                            <p:txEl>
                                              <p:pRg st="0" end="0"/>
                                            </p:txEl>
                                          </p:spTgt>
                                        </p:tgtEl>
                                        <p:attrNameLst>
                                          <p:attrName>style.visibility</p:attrName>
                                        </p:attrNameLst>
                                      </p:cBhvr>
                                      <p:to>
                                        <p:strVal val="visible"/>
                                      </p:to>
                                    </p:set>
                                    <p:animEffect transition="in" filter="fade">
                                      <p:cBhvr>
                                        <p:cTn id="11" dur="1000"/>
                                        <p:tgtEl>
                                          <p:spTgt spid="12291">
                                            <p:txEl>
                                              <p:pRg st="0" end="0"/>
                                            </p:txEl>
                                          </p:spTgt>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nSpc>
                <a:spcPct val="150000"/>
              </a:lnSpc>
            </a:pPr>
            <a:r>
              <a:rPr lang="en-US" sz="5400" b="1" dirty="0">
                <a:solidFill>
                  <a:schemeClr val="bg1"/>
                </a:solidFill>
                <a:latin typeface="Arial" pitchFamily="34" charset="0"/>
                <a:cs typeface="Arial" pitchFamily="34" charset="0"/>
              </a:rPr>
              <a:t>Arguments</a:t>
            </a:r>
            <a:r>
              <a:rPr lang="en-US" dirty="0">
                <a:solidFill>
                  <a:schemeClr val="bg1"/>
                </a:solidFill>
                <a:latin typeface="Arial Black" pitchFamily="34" charset="0"/>
              </a:rPr>
              <a:t>…</a:t>
            </a:r>
          </a:p>
        </p:txBody>
      </p:sp>
      <p:sp>
        <p:nvSpPr>
          <p:cNvPr id="7" name="Content Placeholder 6"/>
          <p:cNvSpPr>
            <a:spLocks noGrp="1"/>
          </p:cNvSpPr>
          <p:nvPr>
            <p:ph idx="1"/>
          </p:nvPr>
        </p:nvSpPr>
        <p:spPr/>
        <p:txBody>
          <a:bodyPr>
            <a:normAutofit/>
          </a:bodyPr>
          <a:lstStyle/>
          <a:p>
            <a:pPr>
              <a:lnSpc>
                <a:spcPct val="150000"/>
              </a:lnSpc>
              <a:buNone/>
            </a:pPr>
            <a:r>
              <a:rPr lang="en-US" sz="4400" dirty="0">
                <a:solidFill>
                  <a:srgbClr val="FF0000"/>
                </a:solidFill>
                <a:sym typeface="Wingdings" pitchFamily="2" charset="2"/>
              </a:rPr>
              <a:t></a:t>
            </a:r>
            <a:r>
              <a:rPr lang="en-US" sz="5400" dirty="0">
                <a:solidFill>
                  <a:srgbClr val="FFC000"/>
                </a:solidFill>
              </a:rPr>
              <a:t>Use </a:t>
            </a:r>
            <a:r>
              <a:rPr lang="en-US" sz="5400" u="sng" dirty="0">
                <a:solidFill>
                  <a:srgbClr val="FFC000"/>
                </a:solidFill>
                <a:latin typeface="Arial Black" pitchFamily="34" charset="0"/>
              </a:rPr>
              <a:t>APPEALS</a:t>
            </a:r>
            <a:r>
              <a:rPr lang="en-US" sz="5400" dirty="0">
                <a:solidFill>
                  <a:srgbClr val="FFC000"/>
                </a:solidFill>
              </a:rPr>
              <a:t> </a:t>
            </a:r>
          </a:p>
          <a:p>
            <a:pPr>
              <a:lnSpc>
                <a:spcPct val="150000"/>
              </a:lnSpc>
              <a:buNone/>
            </a:pPr>
            <a:r>
              <a:rPr lang="en-US" sz="4400" dirty="0">
                <a:solidFill>
                  <a:srgbClr val="FF0000"/>
                </a:solidFill>
                <a:sym typeface="Wingdings" pitchFamily="2" charset="2"/>
              </a:rPr>
              <a:t></a:t>
            </a:r>
            <a:r>
              <a:rPr lang="en-US" sz="5400" dirty="0">
                <a:solidFill>
                  <a:srgbClr val="FFC000"/>
                </a:solidFill>
              </a:rPr>
              <a:t>Present </a:t>
            </a:r>
            <a:r>
              <a:rPr lang="en-US" sz="5400" u="sng" dirty="0">
                <a:solidFill>
                  <a:srgbClr val="FFC000"/>
                </a:solidFill>
                <a:latin typeface="Arial Black" pitchFamily="34" charset="0"/>
              </a:rPr>
              <a:t>EVIDENCE</a:t>
            </a:r>
            <a:endParaRPr lang="en-US" sz="5400" dirty="0">
              <a:solidFill>
                <a:srgbClr val="FFC000"/>
              </a:solidFill>
              <a:latin typeface="Arial Black" pitchFamily="34" charset="0"/>
            </a:endParaRPr>
          </a:p>
          <a:p>
            <a:pPr>
              <a:lnSpc>
                <a:spcPct val="150000"/>
              </a:lnSpc>
              <a:buNone/>
            </a:pPr>
            <a:r>
              <a:rPr lang="en-US" sz="4400" b="0" dirty="0">
                <a:solidFill>
                  <a:srgbClr val="FF0000"/>
                </a:solidFill>
                <a:sym typeface="Wingdings" pitchFamily="2" charset="2"/>
              </a:rPr>
              <a:t></a:t>
            </a:r>
            <a:r>
              <a:rPr lang="en-US" sz="5400" dirty="0">
                <a:solidFill>
                  <a:srgbClr val="FFC000"/>
                </a:solidFill>
              </a:rPr>
              <a:t>Treat Audiences </a:t>
            </a:r>
            <a:r>
              <a:rPr lang="en-US" sz="5400" u="sng" dirty="0">
                <a:solidFill>
                  <a:srgbClr val="FFC000"/>
                </a:solidFill>
                <a:latin typeface="Arial Black" pitchFamily="34" charset="0"/>
              </a:rPr>
              <a:t>FAIRLY</a:t>
            </a:r>
            <a:endParaRPr lang="en-US" sz="5400" dirty="0">
              <a:solidFill>
                <a:srgbClr val="FFC000"/>
              </a:solidFill>
              <a:latin typeface="Arial Black" pitchFamily="34" charset="0"/>
            </a:endParaRPr>
          </a:p>
        </p:txBody>
      </p:sp>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defRPr/>
            </a:pPr>
            <a:r>
              <a:rPr lang="en-US" sz="6600" dirty="0">
                <a:latin typeface="Arial Black" pitchFamily="34" charset="0"/>
                <a:cs typeface="Times New Roman" pitchFamily="18" charset="0"/>
              </a:rPr>
              <a:t>APPEALS </a:t>
            </a:r>
          </a:p>
        </p:txBody>
      </p:sp>
      <p:sp>
        <p:nvSpPr>
          <p:cNvPr id="9219" name="Rectangle 3"/>
          <p:cNvSpPr>
            <a:spLocks noGrp="1" noChangeArrowheads="1"/>
          </p:cNvSpPr>
          <p:nvPr>
            <p:ph type="body" idx="1"/>
          </p:nvPr>
        </p:nvSpPr>
        <p:spPr>
          <a:xfrm>
            <a:off x="630936" y="3127248"/>
            <a:ext cx="8022336" cy="2322576"/>
          </a:xfrm>
        </p:spPr>
        <p:txBody>
          <a:bodyPr>
            <a:normAutofit/>
          </a:bodyPr>
          <a:lstStyle/>
          <a:p>
            <a:pPr marL="609600" indent="-609600" eaLnBrk="1" hangingPunct="1">
              <a:defRPr/>
            </a:pPr>
            <a:r>
              <a:rPr lang="en-US" sz="4000" dirty="0"/>
              <a:t>Arguments use </a:t>
            </a:r>
            <a:r>
              <a:rPr lang="en-US" sz="4800" dirty="0">
                <a:solidFill>
                  <a:srgbClr val="FFC000"/>
                </a:solidFill>
                <a:latin typeface="Arial Black" pitchFamily="34" charset="0"/>
              </a:rPr>
              <a:t>3</a:t>
            </a:r>
            <a:r>
              <a:rPr lang="en-US" sz="4800" dirty="0">
                <a:latin typeface="Arial Black" pitchFamily="34" charset="0"/>
              </a:rPr>
              <a:t> </a:t>
            </a:r>
            <a:r>
              <a:rPr lang="en-US" sz="4800" b="1" dirty="0">
                <a:solidFill>
                  <a:srgbClr val="FFC000"/>
                </a:solidFill>
                <a:latin typeface="Arial Black" pitchFamily="34" charset="0"/>
              </a:rPr>
              <a:t>APPEALS</a:t>
            </a:r>
            <a:r>
              <a:rPr lang="en-US" sz="4800" dirty="0">
                <a:latin typeface="Arial Black" pitchFamily="34" charset="0"/>
              </a:rPr>
              <a:t> </a:t>
            </a:r>
            <a:r>
              <a:rPr lang="en-US" sz="4000" dirty="0"/>
              <a:t>– or </a:t>
            </a:r>
            <a:r>
              <a:rPr lang="en-US" sz="4000" b="1" u="sng" dirty="0">
                <a:solidFill>
                  <a:schemeClr val="bg1"/>
                </a:solidFill>
              </a:rPr>
              <a:t>approaches</a:t>
            </a:r>
            <a:r>
              <a:rPr lang="en-US" sz="4000" b="1" dirty="0">
                <a:solidFill>
                  <a:schemeClr val="bg1"/>
                </a:solidFill>
              </a:rPr>
              <a:t> to presenting evidence</a:t>
            </a:r>
            <a:r>
              <a:rPr lang="en-US" sz="4000" dirty="0"/>
              <a:t>. </a:t>
            </a:r>
          </a:p>
          <a:p>
            <a:pPr marL="609600" indent="-609600" eaLnBrk="1" hangingPunct="1">
              <a:buFontTx/>
              <a:buAutoNum type="arabicPeriod"/>
              <a:defRPr/>
            </a:pPr>
            <a:endParaRPr lang="en-US" dirty="0"/>
          </a:p>
        </p:txBody>
      </p:sp>
      <p:sp>
        <p:nvSpPr>
          <p:cNvPr id="4" name="TextBox 3"/>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500"/>
                                        <p:tgtEl>
                                          <p:spTgt spid="92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219">
                                            <p:txEl>
                                              <p:pRg st="0" end="0"/>
                                            </p:txEl>
                                          </p:spTgt>
                                        </p:tgtEl>
                                        <p:attrNameLst>
                                          <p:attrName>style.visibility</p:attrName>
                                        </p:attrNameLst>
                                      </p:cBhvr>
                                      <p:to>
                                        <p:strVal val="visible"/>
                                      </p:to>
                                    </p:set>
                                    <p:animEffect transition="in" filter="fade">
                                      <p:cBhvr>
                                        <p:cTn id="11" dur="500"/>
                                        <p:tgtEl>
                                          <p:spTgt spid="9219">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Appeal #1: Logical </a:t>
            </a:r>
          </a:p>
        </p:txBody>
      </p:sp>
      <p:sp>
        <p:nvSpPr>
          <p:cNvPr id="3" name="TextBox 2"/>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#1: Logical </a:t>
            </a:r>
          </a:p>
        </p:txBody>
      </p:sp>
      <p:sp>
        <p:nvSpPr>
          <p:cNvPr id="3" name="Content Placeholder 2"/>
          <p:cNvSpPr>
            <a:spLocks noGrp="1"/>
          </p:cNvSpPr>
          <p:nvPr>
            <p:ph idx="1"/>
          </p:nvPr>
        </p:nvSpPr>
        <p:spPr>
          <a:xfrm>
            <a:off x="3071446" y="1775191"/>
            <a:ext cx="5920154" cy="4766286"/>
          </a:xfrm>
        </p:spPr>
        <p:txBody>
          <a:bodyPr>
            <a:normAutofit/>
          </a:bodyPr>
          <a:lstStyle/>
          <a:p>
            <a:pPr marL="117475" indent="1588">
              <a:buNone/>
            </a:pPr>
            <a:r>
              <a:rPr lang="en-US" b="1" u="sng" dirty="0">
                <a:solidFill>
                  <a:schemeClr val="tx1">
                    <a:lumMod val="95000"/>
                    <a:lumOff val="5000"/>
                  </a:schemeClr>
                </a:solidFill>
                <a:latin typeface="Arial Black" pitchFamily="34" charset="0"/>
                <a:cs typeface="Arial" pitchFamily="34" charset="0"/>
              </a:rPr>
              <a:t>LOGICAL Appeal:</a:t>
            </a:r>
            <a:r>
              <a:rPr lang="en-US" b="1" dirty="0">
                <a:solidFill>
                  <a:schemeClr val="tx1">
                    <a:lumMod val="95000"/>
                    <a:lumOff val="5000"/>
                  </a:schemeClr>
                </a:solidFill>
                <a:latin typeface="Arial Black" pitchFamily="34" charset="0"/>
                <a:cs typeface="Arial" pitchFamily="34" charset="0"/>
              </a:rPr>
              <a:t> </a:t>
            </a:r>
            <a:r>
              <a:rPr lang="en-US" dirty="0">
                <a:solidFill>
                  <a:schemeClr val="tx1">
                    <a:lumMod val="95000"/>
                    <a:lumOff val="5000"/>
                  </a:schemeClr>
                </a:solidFill>
                <a:latin typeface="Arial" pitchFamily="34" charset="0"/>
                <a:cs typeface="Arial" pitchFamily="34" charset="0"/>
                <a:sym typeface="Wingdings" pitchFamily="2" charset="2"/>
              </a:rPr>
              <a:t>appealing to the audience with: </a:t>
            </a:r>
          </a:p>
          <a:p>
            <a:pPr lvl="1"/>
            <a:r>
              <a:rPr lang="en-US" sz="3200" dirty="0">
                <a:solidFill>
                  <a:schemeClr val="tx1">
                    <a:lumMod val="95000"/>
                    <a:lumOff val="5000"/>
                  </a:schemeClr>
                </a:solidFill>
                <a:latin typeface="Arial" pitchFamily="34" charset="0"/>
                <a:cs typeface="Arial" pitchFamily="34" charset="0"/>
                <a:sym typeface="Wingdings" pitchFamily="2" charset="2"/>
              </a:rPr>
              <a:t>Facts</a:t>
            </a:r>
          </a:p>
          <a:p>
            <a:pPr lvl="1"/>
            <a:r>
              <a:rPr lang="en-US" sz="3200" dirty="0">
                <a:solidFill>
                  <a:schemeClr val="tx1">
                    <a:lumMod val="95000"/>
                    <a:lumOff val="5000"/>
                  </a:schemeClr>
                </a:solidFill>
                <a:latin typeface="Arial" pitchFamily="34" charset="0"/>
                <a:cs typeface="Arial" pitchFamily="34" charset="0"/>
                <a:sym typeface="Wingdings" pitchFamily="2" charset="2"/>
              </a:rPr>
              <a:t>Statistics</a:t>
            </a:r>
          </a:p>
          <a:p>
            <a:pPr lvl="1"/>
            <a:r>
              <a:rPr lang="en-US" sz="3200" dirty="0">
                <a:solidFill>
                  <a:schemeClr val="tx1">
                    <a:lumMod val="95000"/>
                    <a:lumOff val="5000"/>
                  </a:schemeClr>
                </a:solidFill>
                <a:latin typeface="Arial" pitchFamily="34" charset="0"/>
                <a:cs typeface="Arial" pitchFamily="34" charset="0"/>
                <a:sym typeface="Wingdings" pitchFamily="2" charset="2"/>
              </a:rPr>
              <a:t>Expert testimony</a:t>
            </a:r>
          </a:p>
          <a:p>
            <a:pPr lvl="1"/>
            <a:r>
              <a:rPr lang="en-US" sz="3200" dirty="0">
                <a:solidFill>
                  <a:schemeClr val="tx1">
                    <a:lumMod val="95000"/>
                    <a:lumOff val="5000"/>
                  </a:schemeClr>
                </a:solidFill>
                <a:latin typeface="Arial" pitchFamily="34" charset="0"/>
                <a:cs typeface="Arial" pitchFamily="34" charset="0"/>
                <a:sym typeface="Wingdings" pitchFamily="2" charset="2"/>
              </a:rPr>
              <a:t>Measurable data</a:t>
            </a:r>
            <a:endParaRPr lang="en-US" dirty="0">
              <a:solidFill>
                <a:schemeClr val="tx1">
                  <a:lumMod val="95000"/>
                  <a:lumOff val="5000"/>
                </a:schemeClr>
              </a:solidFill>
              <a:latin typeface="Arial" pitchFamily="34" charset="0"/>
              <a:cs typeface="Arial" pitchFamily="34" charset="0"/>
              <a:sym typeface="Wingdings" pitchFamily="2" charset="2"/>
            </a:endParaRPr>
          </a:p>
          <a:p>
            <a:r>
              <a:rPr lang="en-US" b="1" dirty="0">
                <a:solidFill>
                  <a:srgbClr val="FF0000"/>
                </a:solidFill>
                <a:latin typeface="Arial" pitchFamily="34" charset="0"/>
                <a:cs typeface="Arial" pitchFamily="34" charset="0"/>
              </a:rPr>
              <a:t>Sometimes referred to as “Logos”</a:t>
            </a:r>
          </a:p>
          <a:p>
            <a:endParaRPr lang="en-US" dirty="0"/>
          </a:p>
        </p:txBody>
      </p:sp>
      <p:pic>
        <p:nvPicPr>
          <p:cNvPr id="75779" name="Picture 3" descr="C:\Documents and Settings\lapadmin\Local Settings\Temporary Internet Files\Content.IE5\G87JCOVZ\MPj03993490000[1].jpg"/>
          <p:cNvPicPr>
            <a:picLocks noChangeAspect="1" noChangeArrowheads="1"/>
          </p:cNvPicPr>
          <p:nvPr/>
        </p:nvPicPr>
        <p:blipFill>
          <a:blip r:embed="rId2" cstate="print"/>
          <a:srcRect/>
          <a:stretch>
            <a:fillRect/>
          </a:stretch>
        </p:blipFill>
        <p:spPr bwMode="auto">
          <a:xfrm>
            <a:off x="155331" y="1707469"/>
            <a:ext cx="2875788" cy="4800011"/>
          </a:xfrm>
          <a:prstGeom prst="rect">
            <a:avLst/>
          </a:prstGeom>
          <a:noFill/>
        </p:spPr>
      </p:pic>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#1: Logical </a:t>
            </a:r>
          </a:p>
        </p:txBody>
      </p:sp>
      <p:sp>
        <p:nvSpPr>
          <p:cNvPr id="3" name="Content Placeholder 2"/>
          <p:cNvSpPr>
            <a:spLocks noGrp="1"/>
          </p:cNvSpPr>
          <p:nvPr>
            <p:ph idx="1"/>
          </p:nvPr>
        </p:nvSpPr>
        <p:spPr>
          <a:xfrm>
            <a:off x="3328416" y="1775191"/>
            <a:ext cx="5534230" cy="4406153"/>
          </a:xfrm>
        </p:spPr>
        <p:txBody>
          <a:bodyPr>
            <a:normAutofit/>
          </a:bodyPr>
          <a:lstStyle/>
          <a:p>
            <a:pPr>
              <a:buNone/>
            </a:pPr>
            <a:r>
              <a:rPr lang="en-US" b="1" dirty="0"/>
              <a:t>Examples of Logical Appeal include:</a:t>
            </a:r>
          </a:p>
          <a:p>
            <a:pPr lvl="1"/>
            <a:r>
              <a:rPr lang="en-US" b="1" dirty="0">
                <a:solidFill>
                  <a:srgbClr val="0070C0"/>
                </a:solidFill>
                <a:latin typeface="Arial" pitchFamily="34" charset="0"/>
                <a:cs typeface="Arial" pitchFamily="34" charset="0"/>
              </a:rPr>
              <a:t>scientific studies</a:t>
            </a:r>
          </a:p>
          <a:p>
            <a:pPr lvl="1"/>
            <a:r>
              <a:rPr lang="en-US" b="1" dirty="0">
                <a:solidFill>
                  <a:srgbClr val="C00000"/>
                </a:solidFill>
                <a:latin typeface="Arial" pitchFamily="34" charset="0"/>
                <a:cs typeface="Arial" pitchFamily="34" charset="0"/>
              </a:rPr>
              <a:t>expert opinions</a:t>
            </a:r>
          </a:p>
          <a:p>
            <a:pPr lvl="1"/>
            <a:r>
              <a:rPr lang="en-US" b="1" dirty="0">
                <a:solidFill>
                  <a:srgbClr val="0070C0"/>
                </a:solidFill>
                <a:latin typeface="Arial" pitchFamily="34" charset="0"/>
                <a:cs typeface="Arial" pitchFamily="34" charset="0"/>
              </a:rPr>
              <a:t>statistics</a:t>
            </a:r>
          </a:p>
          <a:p>
            <a:pPr lvl="1"/>
            <a:r>
              <a:rPr lang="en-US" b="1" dirty="0">
                <a:solidFill>
                  <a:srgbClr val="C00000"/>
                </a:solidFill>
                <a:latin typeface="Arial" pitchFamily="34" charset="0"/>
                <a:cs typeface="Arial" pitchFamily="34" charset="0"/>
              </a:rPr>
              <a:t>historical narratives</a:t>
            </a:r>
          </a:p>
          <a:p>
            <a:pPr lvl="1"/>
            <a:r>
              <a:rPr lang="en-US" b="1" dirty="0">
                <a:solidFill>
                  <a:srgbClr val="0070C0"/>
                </a:solidFill>
                <a:latin typeface="Arial" pitchFamily="34" charset="0"/>
                <a:cs typeface="Arial" pitchFamily="34" charset="0"/>
              </a:rPr>
              <a:t>process explanations </a:t>
            </a:r>
          </a:p>
        </p:txBody>
      </p:sp>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pic>
        <p:nvPicPr>
          <p:cNvPr id="31746" name="Picture 2" descr="http://capreform.eu/wp-content/uploads/2011/11/measurement.jpg"/>
          <p:cNvPicPr>
            <a:picLocks noChangeAspect="1" noChangeArrowheads="1"/>
          </p:cNvPicPr>
          <p:nvPr/>
        </p:nvPicPr>
        <p:blipFill>
          <a:blip r:embed="rId2" cstate="print"/>
          <a:srcRect/>
          <a:stretch>
            <a:fillRect/>
          </a:stretch>
        </p:blipFill>
        <p:spPr bwMode="auto">
          <a:xfrm rot="5400000">
            <a:off x="-814645" y="2533262"/>
            <a:ext cx="4881478" cy="3252188"/>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Appeal #2: Emotional</a:t>
            </a:r>
          </a:p>
        </p:txBody>
      </p:sp>
      <p:sp>
        <p:nvSpPr>
          <p:cNvPr id="3" name="TextBox 2"/>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#2: Emotional</a:t>
            </a:r>
          </a:p>
        </p:txBody>
      </p:sp>
      <p:sp>
        <p:nvSpPr>
          <p:cNvPr id="3" name="Content Placeholder 2"/>
          <p:cNvSpPr>
            <a:spLocks noGrp="1"/>
          </p:cNvSpPr>
          <p:nvPr>
            <p:ph idx="1"/>
          </p:nvPr>
        </p:nvSpPr>
        <p:spPr>
          <a:xfrm>
            <a:off x="2965938" y="1775191"/>
            <a:ext cx="6178062" cy="4625609"/>
          </a:xfrm>
        </p:spPr>
        <p:txBody>
          <a:bodyPr>
            <a:normAutofit/>
          </a:bodyPr>
          <a:lstStyle/>
          <a:p>
            <a:pPr>
              <a:buNone/>
            </a:pPr>
            <a:r>
              <a:rPr lang="en-US" b="1" u="sng" dirty="0">
                <a:solidFill>
                  <a:schemeClr val="tx1">
                    <a:lumMod val="95000"/>
                    <a:lumOff val="5000"/>
                  </a:schemeClr>
                </a:solidFill>
                <a:latin typeface="Arial Black" pitchFamily="34" charset="0"/>
                <a:sym typeface="Wingdings" pitchFamily="2" charset="2"/>
              </a:rPr>
              <a:t>EMOTIONAL Appeal:</a:t>
            </a:r>
            <a:r>
              <a:rPr lang="en-US" b="1" dirty="0">
                <a:solidFill>
                  <a:schemeClr val="tx1">
                    <a:lumMod val="95000"/>
                    <a:lumOff val="5000"/>
                  </a:schemeClr>
                </a:solidFill>
                <a:latin typeface="Arial Black" pitchFamily="34" charset="0"/>
                <a:sym typeface="Wingdings" pitchFamily="2" charset="2"/>
              </a:rPr>
              <a:t> </a:t>
            </a:r>
          </a:p>
          <a:p>
            <a:pPr>
              <a:buNone/>
            </a:pPr>
            <a:r>
              <a:rPr lang="en-US" dirty="0">
                <a:solidFill>
                  <a:schemeClr val="tx1">
                    <a:lumMod val="95000"/>
                    <a:lumOff val="5000"/>
                  </a:schemeClr>
                </a:solidFill>
                <a:sym typeface="Wingdings" pitchFamily="2" charset="2"/>
              </a:rPr>
              <a:t>presenting information in an attempt to make the audience feel happiness, fear, anger, sadness, etc…</a:t>
            </a:r>
          </a:p>
          <a:p>
            <a:pPr>
              <a:buNone/>
            </a:pPr>
            <a:endParaRPr lang="en-US" dirty="0">
              <a:solidFill>
                <a:schemeClr val="tx1">
                  <a:lumMod val="95000"/>
                  <a:lumOff val="5000"/>
                </a:schemeClr>
              </a:solidFill>
              <a:sym typeface="Wingdings" pitchFamily="2" charset="2"/>
            </a:endParaRPr>
          </a:p>
          <a:p>
            <a:r>
              <a:rPr lang="en-US" b="1" dirty="0">
                <a:solidFill>
                  <a:srgbClr val="FF0000"/>
                </a:solidFill>
                <a:sym typeface="Wingdings" pitchFamily="2" charset="2"/>
              </a:rPr>
              <a:t>Sometimes referred to as “Pathos”</a:t>
            </a:r>
          </a:p>
          <a:p>
            <a:endParaRPr lang="en-US" dirty="0">
              <a:solidFill>
                <a:schemeClr val="tx1">
                  <a:lumMod val="95000"/>
                  <a:lumOff val="5000"/>
                </a:schemeClr>
              </a:solidFill>
              <a:sym typeface="Wingdings" pitchFamily="2" charset="2"/>
            </a:endParaRPr>
          </a:p>
        </p:txBody>
      </p:sp>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pic>
        <p:nvPicPr>
          <p:cNvPr id="6" name="Picture 2" descr="http://unicyclecreative.com/wordpress/wp-content/uploads/2008/07/hockeybears.jpg"/>
          <p:cNvPicPr>
            <a:picLocks noChangeAspect="1" noChangeArrowheads="1"/>
          </p:cNvPicPr>
          <p:nvPr/>
        </p:nvPicPr>
        <p:blipFill>
          <a:blip r:embed="rId2" cstate="print"/>
          <a:srcRect/>
          <a:stretch>
            <a:fillRect/>
          </a:stretch>
        </p:blipFill>
        <p:spPr bwMode="auto">
          <a:xfrm>
            <a:off x="0" y="1823792"/>
            <a:ext cx="2965938" cy="4248825"/>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#2: Emotional</a:t>
            </a:r>
          </a:p>
        </p:txBody>
      </p:sp>
      <p:sp>
        <p:nvSpPr>
          <p:cNvPr id="3" name="Content Placeholder 2"/>
          <p:cNvSpPr>
            <a:spLocks noGrp="1"/>
          </p:cNvSpPr>
          <p:nvPr>
            <p:ph idx="1"/>
          </p:nvPr>
        </p:nvSpPr>
        <p:spPr>
          <a:xfrm>
            <a:off x="2239108" y="1775191"/>
            <a:ext cx="6682153" cy="4625609"/>
          </a:xfrm>
        </p:spPr>
        <p:txBody>
          <a:bodyPr>
            <a:normAutofit/>
          </a:bodyPr>
          <a:lstStyle/>
          <a:p>
            <a:pPr>
              <a:buNone/>
            </a:pPr>
            <a:r>
              <a:rPr lang="en-US" b="1" dirty="0">
                <a:solidFill>
                  <a:schemeClr val="tx1">
                    <a:lumMod val="95000"/>
                    <a:lumOff val="5000"/>
                  </a:schemeClr>
                </a:solidFill>
                <a:sym typeface="Wingdings" pitchFamily="2" charset="2"/>
              </a:rPr>
              <a:t>Examples of using Pathos or Emotional Appeal: </a:t>
            </a:r>
          </a:p>
          <a:p>
            <a:pPr>
              <a:spcAft>
                <a:spcPts val="2400"/>
              </a:spcAft>
              <a:buFont typeface="Wingdings" pitchFamily="2" charset="2"/>
              <a:buChar char="§"/>
            </a:pPr>
            <a:r>
              <a:rPr lang="en-US" dirty="0">
                <a:solidFill>
                  <a:srgbClr val="0070C0"/>
                </a:solidFill>
                <a:sym typeface="Wingdings" pitchFamily="2" charset="2"/>
              </a:rPr>
              <a:t>Sharing the </a:t>
            </a:r>
            <a:r>
              <a:rPr lang="en-US" b="1" dirty="0">
                <a:solidFill>
                  <a:srgbClr val="0070C0"/>
                </a:solidFill>
                <a:sym typeface="Wingdings" pitchFamily="2" charset="2"/>
              </a:rPr>
              <a:t>story of people </a:t>
            </a:r>
            <a:r>
              <a:rPr lang="en-US" dirty="0">
                <a:solidFill>
                  <a:srgbClr val="0070C0"/>
                </a:solidFill>
                <a:sym typeface="Wingdings" pitchFamily="2" charset="2"/>
              </a:rPr>
              <a:t>who endured a difficult/painful situation </a:t>
            </a:r>
          </a:p>
          <a:p>
            <a:pPr>
              <a:spcAft>
                <a:spcPts val="2400"/>
              </a:spcAft>
              <a:buFont typeface="Wingdings" pitchFamily="2" charset="2"/>
              <a:buChar char="§"/>
            </a:pPr>
            <a:r>
              <a:rPr lang="en-US" dirty="0">
                <a:solidFill>
                  <a:srgbClr val="002060"/>
                </a:solidFill>
                <a:sym typeface="Wingdings" pitchFamily="2" charset="2"/>
              </a:rPr>
              <a:t>Presenting the </a:t>
            </a:r>
            <a:r>
              <a:rPr lang="en-US" b="1" dirty="0">
                <a:solidFill>
                  <a:srgbClr val="002060"/>
                </a:solidFill>
                <a:sym typeface="Wingdings" pitchFamily="2" charset="2"/>
              </a:rPr>
              <a:t>first person narrative</a:t>
            </a:r>
            <a:r>
              <a:rPr lang="en-US" dirty="0">
                <a:solidFill>
                  <a:srgbClr val="002060"/>
                </a:solidFill>
                <a:sym typeface="Wingdings" pitchFamily="2" charset="2"/>
              </a:rPr>
              <a:t> of an eyewitness </a:t>
            </a:r>
          </a:p>
          <a:p>
            <a:pPr>
              <a:spcAft>
                <a:spcPts val="2400"/>
              </a:spcAft>
              <a:buFont typeface="Wingdings" pitchFamily="2" charset="2"/>
              <a:buChar char="§"/>
            </a:pPr>
            <a:r>
              <a:rPr lang="en-US" dirty="0">
                <a:solidFill>
                  <a:srgbClr val="C00000"/>
                </a:solidFill>
                <a:sym typeface="Wingdings" pitchFamily="2" charset="2"/>
              </a:rPr>
              <a:t>Using </a:t>
            </a:r>
            <a:r>
              <a:rPr lang="en-US" b="1" dirty="0">
                <a:solidFill>
                  <a:srgbClr val="C00000"/>
                </a:solidFill>
                <a:sym typeface="Wingdings" pitchFamily="2" charset="2"/>
              </a:rPr>
              <a:t>emotionally charged </a:t>
            </a:r>
            <a:r>
              <a:rPr lang="en-US" dirty="0">
                <a:solidFill>
                  <a:srgbClr val="C00000"/>
                </a:solidFill>
                <a:sym typeface="Wingdings" pitchFamily="2" charset="2"/>
              </a:rPr>
              <a:t>words </a:t>
            </a:r>
          </a:p>
        </p:txBody>
      </p:sp>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pic>
        <p:nvPicPr>
          <p:cNvPr id="7" name="Picture 2" descr="C:\Documents and Settings\lapadmin\Local Settings\Temporary Internet Files\Content.IE5\MHXK9XXC\MPj04385810000[1].jpg"/>
          <p:cNvPicPr>
            <a:picLocks noChangeAspect="1" noChangeArrowheads="1"/>
          </p:cNvPicPr>
          <p:nvPr/>
        </p:nvPicPr>
        <p:blipFill>
          <a:blip r:embed="rId2" cstate="print"/>
          <a:srcRect/>
          <a:stretch>
            <a:fillRect/>
          </a:stretch>
        </p:blipFill>
        <p:spPr bwMode="auto">
          <a:xfrm>
            <a:off x="307848" y="2059979"/>
            <a:ext cx="1831247" cy="4379976"/>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#2: Emotional</a:t>
            </a:r>
          </a:p>
        </p:txBody>
      </p:sp>
      <p:sp>
        <p:nvSpPr>
          <p:cNvPr id="3" name="Content Placeholder 2"/>
          <p:cNvSpPr>
            <a:spLocks noGrp="1"/>
          </p:cNvSpPr>
          <p:nvPr>
            <p:ph idx="1"/>
          </p:nvPr>
        </p:nvSpPr>
        <p:spPr>
          <a:xfrm>
            <a:off x="3985847" y="1751745"/>
            <a:ext cx="5158154" cy="4625609"/>
          </a:xfrm>
        </p:spPr>
        <p:txBody>
          <a:bodyPr>
            <a:normAutofit/>
          </a:bodyPr>
          <a:lstStyle/>
          <a:p>
            <a:pPr>
              <a:buNone/>
            </a:pPr>
            <a:r>
              <a:rPr lang="en-US" sz="3600" b="1" u="sng" dirty="0">
                <a:solidFill>
                  <a:schemeClr val="tx1">
                    <a:lumMod val="95000"/>
                    <a:lumOff val="5000"/>
                  </a:schemeClr>
                </a:solidFill>
                <a:latin typeface="Arial" pitchFamily="34" charset="0"/>
                <a:cs typeface="Arial" pitchFamily="34" charset="0"/>
                <a:sym typeface="Wingdings" pitchFamily="2" charset="2"/>
              </a:rPr>
              <a:t>Use Pathos sparingly: </a:t>
            </a:r>
          </a:p>
          <a:p>
            <a:r>
              <a:rPr lang="en-US" sz="4000" dirty="0">
                <a:solidFill>
                  <a:schemeClr val="tx1">
                    <a:lumMod val="95000"/>
                    <a:lumOff val="5000"/>
                  </a:schemeClr>
                </a:solidFill>
                <a:latin typeface="Arial" pitchFamily="34" charset="0"/>
                <a:cs typeface="Arial" pitchFamily="34" charset="0"/>
                <a:sym typeface="Wingdings" pitchFamily="2" charset="2"/>
              </a:rPr>
              <a:t>Human examples are essential because people are drawn to one another’s stories</a:t>
            </a:r>
          </a:p>
        </p:txBody>
      </p:sp>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pic>
        <p:nvPicPr>
          <p:cNvPr id="27650" name="Picture 2" descr="http://1.bp.blogspot.com/-DBd4nSy7tlo/Tu62IqdyRaI/AAAAAAAACAA/TeIlaU5y55Q/s1600/ad%2BEntertainment%2BWeekly%2Bmag%2BSt%2BJude%2Bpg86%2B23-30%2BDec%2B2011.jpg"/>
          <p:cNvPicPr>
            <a:picLocks noChangeAspect="1" noChangeArrowheads="1"/>
          </p:cNvPicPr>
          <p:nvPr/>
        </p:nvPicPr>
        <p:blipFill>
          <a:blip r:embed="rId2" cstate="print"/>
          <a:srcRect/>
          <a:stretch>
            <a:fillRect/>
          </a:stretch>
        </p:blipFill>
        <p:spPr bwMode="auto">
          <a:xfrm>
            <a:off x="202467" y="1696916"/>
            <a:ext cx="3581400" cy="4848225"/>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#2: Emotional</a:t>
            </a:r>
          </a:p>
        </p:txBody>
      </p:sp>
      <p:sp>
        <p:nvSpPr>
          <p:cNvPr id="3" name="Content Placeholder 2"/>
          <p:cNvSpPr>
            <a:spLocks noGrp="1"/>
          </p:cNvSpPr>
          <p:nvPr>
            <p:ph idx="1"/>
          </p:nvPr>
        </p:nvSpPr>
        <p:spPr>
          <a:xfrm>
            <a:off x="3774831" y="1775191"/>
            <a:ext cx="4911969" cy="4625609"/>
          </a:xfrm>
        </p:spPr>
        <p:txBody>
          <a:bodyPr>
            <a:normAutofit lnSpcReduction="10000"/>
          </a:bodyPr>
          <a:lstStyle/>
          <a:p>
            <a:pPr>
              <a:buNone/>
            </a:pPr>
            <a:r>
              <a:rPr lang="en-US" b="1" u="sng" dirty="0">
                <a:solidFill>
                  <a:schemeClr val="tx1">
                    <a:lumMod val="95000"/>
                    <a:lumOff val="5000"/>
                  </a:schemeClr>
                </a:solidFill>
                <a:sym typeface="Wingdings" pitchFamily="2" charset="2"/>
              </a:rPr>
              <a:t>Use Pathos sparingly: </a:t>
            </a:r>
          </a:p>
          <a:p>
            <a:r>
              <a:rPr lang="en-US" sz="4400" dirty="0">
                <a:solidFill>
                  <a:srgbClr val="0070C0"/>
                </a:solidFill>
                <a:sym typeface="Wingdings" pitchFamily="2" charset="2"/>
              </a:rPr>
              <a:t>However, emotionally moving examples </a:t>
            </a:r>
            <a:r>
              <a:rPr lang="en-US" sz="4400" b="1" dirty="0">
                <a:solidFill>
                  <a:srgbClr val="0070C0"/>
                </a:solidFill>
                <a:sym typeface="Wingdings" pitchFamily="2" charset="2"/>
              </a:rPr>
              <a:t>cannot be the only part </a:t>
            </a:r>
            <a:r>
              <a:rPr lang="en-US" sz="4400" dirty="0">
                <a:solidFill>
                  <a:srgbClr val="0070C0"/>
                </a:solidFill>
                <a:sym typeface="Wingdings" pitchFamily="2" charset="2"/>
              </a:rPr>
              <a:t>of any argument</a:t>
            </a:r>
          </a:p>
        </p:txBody>
      </p:sp>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pic>
        <p:nvPicPr>
          <p:cNvPr id="74754" name="Picture 2" descr="http://24.media.tumblr.com/cd12bb86c07ff94dfe07a5fc0e02ccbb/tumblr_miqrm2XqAB1s5kpy4o1_500.png"/>
          <p:cNvPicPr>
            <a:picLocks noChangeAspect="1" noChangeArrowheads="1"/>
          </p:cNvPicPr>
          <p:nvPr/>
        </p:nvPicPr>
        <p:blipFill>
          <a:blip r:embed="rId2" cstate="print"/>
          <a:srcRect l="12308" r="19015"/>
          <a:stretch>
            <a:fillRect/>
          </a:stretch>
        </p:blipFill>
        <p:spPr bwMode="auto">
          <a:xfrm>
            <a:off x="375138" y="2121876"/>
            <a:ext cx="3270738" cy="4178667"/>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#2: Emotional</a:t>
            </a:r>
          </a:p>
        </p:txBody>
      </p:sp>
      <p:sp>
        <p:nvSpPr>
          <p:cNvPr id="3" name="Content Placeholder 2"/>
          <p:cNvSpPr>
            <a:spLocks noGrp="1"/>
          </p:cNvSpPr>
          <p:nvPr>
            <p:ph idx="1"/>
          </p:nvPr>
        </p:nvSpPr>
        <p:spPr>
          <a:xfrm>
            <a:off x="3845169" y="1775191"/>
            <a:ext cx="4841631" cy="4625609"/>
          </a:xfrm>
        </p:spPr>
        <p:txBody>
          <a:bodyPr>
            <a:normAutofit/>
          </a:bodyPr>
          <a:lstStyle/>
          <a:p>
            <a:pPr>
              <a:buNone/>
            </a:pPr>
            <a:r>
              <a:rPr lang="en-US" b="1" u="sng" dirty="0">
                <a:solidFill>
                  <a:schemeClr val="tx1">
                    <a:lumMod val="95000"/>
                    <a:lumOff val="5000"/>
                  </a:schemeClr>
                </a:solidFill>
                <a:sym typeface="Wingdings" pitchFamily="2" charset="2"/>
              </a:rPr>
              <a:t>Use Pathos sparingly: </a:t>
            </a:r>
          </a:p>
          <a:p>
            <a:r>
              <a:rPr lang="en-US" sz="4000" dirty="0">
                <a:solidFill>
                  <a:schemeClr val="tx1">
                    <a:lumMod val="95000"/>
                    <a:lumOff val="5000"/>
                  </a:schemeClr>
                </a:solidFill>
                <a:sym typeface="Wingdings" pitchFamily="2" charset="2"/>
              </a:rPr>
              <a:t>Too much pathos can seem like </a:t>
            </a:r>
            <a:r>
              <a:rPr lang="en-US" sz="4000" b="1" dirty="0">
                <a:solidFill>
                  <a:schemeClr val="tx1">
                    <a:lumMod val="95000"/>
                    <a:lumOff val="5000"/>
                  </a:schemeClr>
                </a:solidFill>
                <a:sym typeface="Wingdings" pitchFamily="2" charset="2"/>
              </a:rPr>
              <a:t>manipulation</a:t>
            </a:r>
            <a:r>
              <a:rPr lang="en-US" sz="4000" dirty="0">
                <a:solidFill>
                  <a:schemeClr val="tx1">
                    <a:lumMod val="95000"/>
                    <a:lumOff val="5000"/>
                  </a:schemeClr>
                </a:solidFill>
                <a:sym typeface="Wingdings" pitchFamily="2" charset="2"/>
              </a:rPr>
              <a:t> and cause the audience to </a:t>
            </a:r>
            <a:r>
              <a:rPr lang="en-US" sz="4000" b="1" dirty="0">
                <a:solidFill>
                  <a:schemeClr val="tx1">
                    <a:lumMod val="95000"/>
                    <a:lumOff val="5000"/>
                  </a:schemeClr>
                </a:solidFill>
                <a:sym typeface="Wingdings" pitchFamily="2" charset="2"/>
              </a:rPr>
              <a:t>lose trust</a:t>
            </a:r>
            <a:r>
              <a:rPr lang="en-US" sz="4000" dirty="0">
                <a:solidFill>
                  <a:schemeClr val="tx1">
                    <a:lumMod val="95000"/>
                    <a:lumOff val="5000"/>
                  </a:schemeClr>
                </a:solidFill>
                <a:sym typeface="Wingdings" pitchFamily="2" charset="2"/>
              </a:rPr>
              <a:t>. </a:t>
            </a:r>
            <a:endParaRPr lang="en-US" sz="4000" dirty="0">
              <a:solidFill>
                <a:srgbClr val="0070C0"/>
              </a:solidFill>
              <a:sym typeface="Wingdings" pitchFamily="2" charset="2"/>
            </a:endParaRPr>
          </a:p>
        </p:txBody>
      </p:sp>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pic>
        <p:nvPicPr>
          <p:cNvPr id="73730" name="Picture 2" descr="http://images.jupiterimages.com/common/detail/08/51/23375108.jpg"/>
          <p:cNvPicPr>
            <a:picLocks noChangeAspect="1" noChangeArrowheads="1"/>
          </p:cNvPicPr>
          <p:nvPr/>
        </p:nvPicPr>
        <p:blipFill>
          <a:blip r:embed="rId2" cstate="print"/>
          <a:srcRect/>
          <a:stretch>
            <a:fillRect/>
          </a:stretch>
        </p:blipFill>
        <p:spPr bwMode="auto">
          <a:xfrm>
            <a:off x="319696" y="1579856"/>
            <a:ext cx="3361349" cy="5031959"/>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Appeal #3: Ethical </a:t>
            </a:r>
          </a:p>
        </p:txBody>
      </p:sp>
      <p:sp>
        <p:nvSpPr>
          <p:cNvPr id="3" name="TextBox 2"/>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#3: Ethical </a:t>
            </a:r>
          </a:p>
        </p:txBody>
      </p:sp>
      <p:sp>
        <p:nvSpPr>
          <p:cNvPr id="3" name="Content Placeholder 2"/>
          <p:cNvSpPr>
            <a:spLocks noGrp="1"/>
          </p:cNvSpPr>
          <p:nvPr>
            <p:ph idx="1"/>
          </p:nvPr>
        </p:nvSpPr>
        <p:spPr>
          <a:xfrm>
            <a:off x="3767328" y="1775191"/>
            <a:ext cx="4919472" cy="4625609"/>
          </a:xfrm>
        </p:spPr>
        <p:txBody>
          <a:bodyPr/>
          <a:lstStyle/>
          <a:p>
            <a:pPr>
              <a:buNone/>
            </a:pPr>
            <a:r>
              <a:rPr lang="en-US" b="1" u="sng" dirty="0">
                <a:solidFill>
                  <a:schemeClr val="tx1">
                    <a:lumMod val="95000"/>
                    <a:lumOff val="5000"/>
                  </a:schemeClr>
                </a:solidFill>
                <a:sym typeface="Wingdings" pitchFamily="2" charset="2"/>
              </a:rPr>
              <a:t>ETHICAL Appeal:</a:t>
            </a:r>
            <a:r>
              <a:rPr lang="en-US" b="1" dirty="0">
                <a:solidFill>
                  <a:schemeClr val="tx1">
                    <a:lumMod val="95000"/>
                    <a:lumOff val="5000"/>
                  </a:schemeClr>
                </a:solidFill>
                <a:sym typeface="Wingdings" pitchFamily="2" charset="2"/>
              </a:rPr>
              <a:t> </a:t>
            </a:r>
            <a:r>
              <a:rPr lang="en-US" dirty="0">
                <a:solidFill>
                  <a:schemeClr val="tx1">
                    <a:lumMod val="95000"/>
                    <a:lumOff val="5000"/>
                  </a:schemeClr>
                </a:solidFill>
                <a:sym typeface="Wingdings" pitchFamily="2" charset="2"/>
              </a:rPr>
              <a:t>maintaining a </a:t>
            </a:r>
            <a:r>
              <a:rPr lang="en-US" b="1" dirty="0">
                <a:solidFill>
                  <a:schemeClr val="tx1">
                    <a:lumMod val="95000"/>
                    <a:lumOff val="5000"/>
                  </a:schemeClr>
                </a:solidFill>
                <a:sym typeface="Wingdings" pitchFamily="2" charset="2"/>
              </a:rPr>
              <a:t>fair, calm, and logical tone</a:t>
            </a:r>
            <a:r>
              <a:rPr lang="en-US" dirty="0">
                <a:solidFill>
                  <a:schemeClr val="tx1">
                    <a:lumMod val="95000"/>
                    <a:lumOff val="5000"/>
                  </a:schemeClr>
                </a:solidFill>
                <a:sym typeface="Wingdings" pitchFamily="2" charset="2"/>
              </a:rPr>
              <a:t>, acknowledging dissent and opposition’s views, &amp; not relying on fallacies. </a:t>
            </a:r>
          </a:p>
          <a:p>
            <a:r>
              <a:rPr lang="en-US" b="1" dirty="0">
                <a:solidFill>
                  <a:srgbClr val="FF0000"/>
                </a:solidFill>
                <a:sym typeface="Wingdings" pitchFamily="2" charset="2"/>
              </a:rPr>
              <a:t>Sometimes referred to as “Ethos”</a:t>
            </a:r>
          </a:p>
          <a:p>
            <a:pPr>
              <a:buNone/>
            </a:pPr>
            <a:endParaRPr lang="en-US" dirty="0"/>
          </a:p>
        </p:txBody>
      </p:sp>
      <p:pic>
        <p:nvPicPr>
          <p:cNvPr id="78852" name="Picture 4" descr="http://www.ugpinc.com/sailboatevening.jpg"/>
          <p:cNvPicPr>
            <a:picLocks noChangeAspect="1" noChangeArrowheads="1"/>
          </p:cNvPicPr>
          <p:nvPr/>
        </p:nvPicPr>
        <p:blipFill>
          <a:blip r:embed="rId2" cstate="print"/>
          <a:srcRect l="34807" r="11009"/>
          <a:stretch>
            <a:fillRect/>
          </a:stretch>
        </p:blipFill>
        <p:spPr bwMode="auto">
          <a:xfrm>
            <a:off x="233055" y="1834427"/>
            <a:ext cx="3307314" cy="4051759"/>
          </a:xfrm>
          <a:prstGeom prst="rect">
            <a:avLst/>
          </a:prstGeom>
          <a:noFill/>
        </p:spPr>
      </p:pic>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farm1.staticflickr.com/105/271309386_bc8524757f_z.jpg?zz=1"/>
          <p:cNvPicPr>
            <a:picLocks noChangeAspect="1" noChangeArrowheads="1"/>
          </p:cNvPicPr>
          <p:nvPr/>
        </p:nvPicPr>
        <p:blipFill>
          <a:blip r:embed="rId2" cstate="print"/>
          <a:srcRect/>
          <a:stretch>
            <a:fillRect/>
          </a:stretch>
        </p:blipFill>
        <p:spPr bwMode="auto">
          <a:xfrm>
            <a:off x="0" y="1534012"/>
            <a:ext cx="9144000" cy="5292969"/>
          </a:xfrm>
          <a:prstGeom prst="rect">
            <a:avLst/>
          </a:prstGeom>
          <a:noFill/>
        </p:spPr>
      </p:pic>
      <p:sp>
        <p:nvSpPr>
          <p:cNvPr id="2" name="Title 1"/>
          <p:cNvSpPr>
            <a:spLocks noGrp="1"/>
          </p:cNvSpPr>
          <p:nvPr>
            <p:ph type="title"/>
          </p:nvPr>
        </p:nvSpPr>
        <p:spPr/>
        <p:txBody>
          <a:bodyPr/>
          <a:lstStyle/>
          <a:p>
            <a:r>
              <a:rPr lang="en-US" dirty="0"/>
              <a:t>Appeal #3: Ethical </a:t>
            </a:r>
          </a:p>
        </p:txBody>
      </p:sp>
      <p:sp>
        <p:nvSpPr>
          <p:cNvPr id="3" name="Content Placeholder 2"/>
          <p:cNvSpPr>
            <a:spLocks noGrp="1"/>
          </p:cNvSpPr>
          <p:nvPr>
            <p:ph idx="1"/>
          </p:nvPr>
        </p:nvSpPr>
        <p:spPr>
          <a:xfrm>
            <a:off x="187569" y="1657960"/>
            <a:ext cx="8780585" cy="3676040"/>
          </a:xfrm>
          <a:solidFill>
            <a:srgbClr val="000000">
              <a:alpha val="76078"/>
            </a:srgbClr>
          </a:solidFill>
        </p:spPr>
        <p:txBody>
          <a:bodyPr>
            <a:normAutofit/>
          </a:bodyPr>
          <a:lstStyle/>
          <a:p>
            <a:pPr>
              <a:buNone/>
            </a:pPr>
            <a:r>
              <a:rPr lang="en-US" b="1" u="sng" dirty="0">
                <a:solidFill>
                  <a:srgbClr val="FFC000"/>
                </a:solidFill>
                <a:sym typeface="Wingdings" pitchFamily="2" charset="2"/>
              </a:rPr>
              <a:t>Using Ethos or Ethical appeal</a:t>
            </a:r>
            <a:r>
              <a:rPr lang="en-US" b="1" dirty="0">
                <a:solidFill>
                  <a:srgbClr val="FFC000"/>
                </a:solidFill>
                <a:sym typeface="Wingdings" pitchFamily="2" charset="2"/>
              </a:rPr>
              <a:t>: </a:t>
            </a:r>
          </a:p>
          <a:p>
            <a:pPr lvl="1">
              <a:buFont typeface="Wingdings" pitchFamily="2" charset="2"/>
              <a:buChar char="§"/>
            </a:pPr>
            <a:r>
              <a:rPr lang="en-US" dirty="0">
                <a:solidFill>
                  <a:schemeClr val="bg1"/>
                </a:solidFill>
                <a:sym typeface="Wingdings" pitchFamily="2" charset="2"/>
              </a:rPr>
              <a:t>Acknowledge &amp; </a:t>
            </a:r>
            <a:r>
              <a:rPr lang="en-US" b="1" dirty="0">
                <a:solidFill>
                  <a:schemeClr val="bg1"/>
                </a:solidFill>
                <a:sym typeface="Wingdings" pitchFamily="2" charset="2"/>
              </a:rPr>
              <a:t>give credit</a:t>
            </a:r>
            <a:r>
              <a:rPr lang="en-US" dirty="0">
                <a:solidFill>
                  <a:schemeClr val="bg1"/>
                </a:solidFill>
                <a:sym typeface="Wingdings" pitchFamily="2" charset="2"/>
              </a:rPr>
              <a:t> to your opponent’s valid points</a:t>
            </a:r>
          </a:p>
          <a:p>
            <a:pPr lvl="1">
              <a:buFont typeface="Wingdings" pitchFamily="2" charset="2"/>
              <a:buChar char="§"/>
            </a:pPr>
            <a:r>
              <a:rPr lang="en-US" sz="3200" dirty="0">
                <a:solidFill>
                  <a:srgbClr val="C00000"/>
                </a:solidFill>
                <a:effectLst>
                  <a:outerShdw blurRad="38100" dist="38100" dir="2700000" algn="tl">
                    <a:srgbClr val="000000">
                      <a:alpha val="43137"/>
                    </a:srgbClr>
                  </a:outerShdw>
                </a:effectLst>
                <a:sym typeface="Wingdings" pitchFamily="2" charset="2"/>
              </a:rPr>
              <a:t>Use </a:t>
            </a:r>
            <a:r>
              <a:rPr lang="en-US" sz="3200" b="1" dirty="0">
                <a:solidFill>
                  <a:srgbClr val="C00000"/>
                </a:solidFill>
                <a:effectLst>
                  <a:outerShdw blurRad="38100" dist="38100" dir="2700000" algn="tl">
                    <a:srgbClr val="000000">
                      <a:alpha val="43137"/>
                    </a:srgbClr>
                  </a:outerShdw>
                </a:effectLst>
                <a:sym typeface="Wingdings" pitchFamily="2" charset="2"/>
              </a:rPr>
              <a:t>neutral words </a:t>
            </a:r>
            <a:r>
              <a:rPr lang="en-US" sz="3200" dirty="0">
                <a:solidFill>
                  <a:srgbClr val="C00000"/>
                </a:solidFill>
                <a:effectLst>
                  <a:outerShdw blurRad="38100" dist="38100" dir="2700000" algn="tl">
                    <a:srgbClr val="000000">
                      <a:alpha val="43137"/>
                    </a:srgbClr>
                  </a:outerShdw>
                </a:effectLst>
                <a:sym typeface="Wingdings" pitchFamily="2" charset="2"/>
              </a:rPr>
              <a:t>whenever possible</a:t>
            </a:r>
          </a:p>
          <a:p>
            <a:pPr lvl="1">
              <a:buFont typeface="Wingdings" pitchFamily="2" charset="2"/>
              <a:buChar char="§"/>
            </a:pPr>
            <a:r>
              <a:rPr lang="en-US" dirty="0">
                <a:solidFill>
                  <a:schemeClr val="bg1"/>
                </a:solidFill>
                <a:sym typeface="Wingdings" pitchFamily="2" charset="2"/>
              </a:rPr>
              <a:t>Point  out what you and your opponent </a:t>
            </a:r>
            <a:r>
              <a:rPr lang="en-US" b="1" dirty="0">
                <a:solidFill>
                  <a:schemeClr val="bg1"/>
                </a:solidFill>
                <a:sym typeface="Wingdings" pitchFamily="2" charset="2"/>
              </a:rPr>
              <a:t>have in common</a:t>
            </a:r>
          </a:p>
          <a:p>
            <a:pPr>
              <a:buNone/>
            </a:pPr>
            <a:endParaRPr lang="en-US" dirty="0"/>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#3: Ethical </a:t>
            </a:r>
          </a:p>
        </p:txBody>
      </p:sp>
      <p:sp>
        <p:nvSpPr>
          <p:cNvPr id="3" name="Content Placeholder 2"/>
          <p:cNvSpPr>
            <a:spLocks noGrp="1"/>
          </p:cNvSpPr>
          <p:nvPr>
            <p:ph idx="1"/>
          </p:nvPr>
        </p:nvSpPr>
        <p:spPr>
          <a:xfrm>
            <a:off x="3587262" y="1500555"/>
            <a:ext cx="5556738" cy="5357446"/>
          </a:xfrm>
        </p:spPr>
        <p:txBody>
          <a:bodyPr>
            <a:normAutofit/>
          </a:bodyPr>
          <a:lstStyle/>
          <a:p>
            <a:pPr>
              <a:buNone/>
            </a:pPr>
            <a:r>
              <a:rPr lang="en-US" b="1" dirty="0">
                <a:latin typeface="Arial" pitchFamily="34" charset="0"/>
                <a:cs typeface="Arial" pitchFamily="34" charset="0"/>
              </a:rPr>
              <a:t>The Ethical Appeal is especially important </a:t>
            </a:r>
            <a:r>
              <a:rPr lang="en-US" b="1" u="sng" dirty="0">
                <a:latin typeface="Arial" pitchFamily="34" charset="0"/>
                <a:cs typeface="Arial" pitchFamily="34" charset="0"/>
              </a:rPr>
              <a:t>when refuting </a:t>
            </a:r>
            <a:r>
              <a:rPr lang="en-US" b="1" dirty="0">
                <a:latin typeface="Arial" pitchFamily="34" charset="0"/>
                <a:cs typeface="Arial" pitchFamily="34" charset="0"/>
              </a:rPr>
              <a:t>the opposition. </a:t>
            </a:r>
          </a:p>
          <a:p>
            <a:pPr lvl="1"/>
            <a:r>
              <a:rPr lang="en-US" sz="3200" dirty="0">
                <a:solidFill>
                  <a:srgbClr val="0070C0"/>
                </a:solidFill>
                <a:latin typeface="Arial" pitchFamily="34" charset="0"/>
                <a:cs typeface="Arial" pitchFamily="34" charset="0"/>
              </a:rPr>
              <a:t>You should </a:t>
            </a:r>
            <a:r>
              <a:rPr lang="en-US" sz="3600" b="1" u="sng" dirty="0">
                <a:solidFill>
                  <a:srgbClr val="0070C0"/>
                </a:solidFill>
                <a:latin typeface="Arial" pitchFamily="34" charset="0"/>
                <a:cs typeface="Arial" pitchFamily="34" charset="0"/>
              </a:rPr>
              <a:t>not</a:t>
            </a:r>
            <a:r>
              <a:rPr lang="en-US" sz="3200" dirty="0">
                <a:solidFill>
                  <a:srgbClr val="0070C0"/>
                </a:solidFill>
                <a:latin typeface="Arial" pitchFamily="34" charset="0"/>
                <a:cs typeface="Arial" pitchFamily="34" charset="0"/>
              </a:rPr>
              <a:t> appear </a:t>
            </a:r>
            <a:r>
              <a:rPr lang="en-US" sz="3200" dirty="0">
                <a:solidFill>
                  <a:srgbClr val="C00000"/>
                </a:solidFill>
                <a:latin typeface="Arial" pitchFamily="34" charset="0"/>
                <a:cs typeface="Arial" pitchFamily="34" charset="0"/>
              </a:rPr>
              <a:t>angry</a:t>
            </a:r>
            <a:r>
              <a:rPr lang="en-US" sz="3200" dirty="0">
                <a:solidFill>
                  <a:srgbClr val="0070C0"/>
                </a:solidFill>
                <a:latin typeface="Arial" pitchFamily="34" charset="0"/>
                <a:cs typeface="Arial" pitchFamily="34" charset="0"/>
              </a:rPr>
              <a:t>,  </a:t>
            </a:r>
            <a:r>
              <a:rPr lang="en-US" sz="3200" dirty="0">
                <a:solidFill>
                  <a:srgbClr val="C00000"/>
                </a:solidFill>
                <a:latin typeface="Arial" pitchFamily="34" charset="0"/>
                <a:cs typeface="Arial" pitchFamily="34" charset="0"/>
              </a:rPr>
              <a:t>abusive</a:t>
            </a:r>
            <a:r>
              <a:rPr lang="en-US" sz="3200" dirty="0">
                <a:solidFill>
                  <a:srgbClr val="0070C0"/>
                </a:solidFill>
                <a:latin typeface="Arial" pitchFamily="34" charset="0"/>
                <a:cs typeface="Arial" pitchFamily="34" charset="0"/>
              </a:rPr>
              <a:t>,  </a:t>
            </a:r>
            <a:r>
              <a:rPr lang="en-US" sz="3200" dirty="0">
                <a:solidFill>
                  <a:srgbClr val="C00000"/>
                </a:solidFill>
                <a:latin typeface="Arial" pitchFamily="34" charset="0"/>
                <a:cs typeface="Arial" pitchFamily="34" charset="0"/>
              </a:rPr>
              <a:t>closed-minded</a:t>
            </a:r>
            <a:r>
              <a:rPr lang="en-US" sz="3200" dirty="0">
                <a:solidFill>
                  <a:srgbClr val="0070C0"/>
                </a:solidFill>
                <a:latin typeface="Arial" pitchFamily="34" charset="0"/>
                <a:cs typeface="Arial" pitchFamily="34" charset="0"/>
              </a:rPr>
              <a:t>, or </a:t>
            </a:r>
            <a:r>
              <a:rPr lang="en-US" sz="3200" dirty="0">
                <a:solidFill>
                  <a:srgbClr val="C00000"/>
                </a:solidFill>
                <a:latin typeface="Arial" pitchFamily="34" charset="0"/>
                <a:cs typeface="Arial" pitchFamily="34" charset="0"/>
              </a:rPr>
              <a:t>impulsive</a:t>
            </a:r>
            <a:r>
              <a:rPr lang="en-US" sz="3200" dirty="0">
                <a:solidFill>
                  <a:srgbClr val="0070C0"/>
                </a:solidFill>
                <a:latin typeface="Arial" pitchFamily="34" charset="0"/>
                <a:cs typeface="Arial" pitchFamily="34" charset="0"/>
              </a:rPr>
              <a:t> when arguing </a:t>
            </a:r>
            <a:r>
              <a:rPr lang="en-US" sz="3200" u="sng" dirty="0">
                <a:solidFill>
                  <a:srgbClr val="0070C0"/>
                </a:solidFill>
                <a:latin typeface="Arial" pitchFamily="34" charset="0"/>
                <a:cs typeface="Arial" pitchFamily="34" charset="0"/>
              </a:rPr>
              <a:t>against</a:t>
            </a:r>
            <a:r>
              <a:rPr lang="en-US" sz="3200" dirty="0">
                <a:solidFill>
                  <a:srgbClr val="0070C0"/>
                </a:solidFill>
                <a:latin typeface="Arial" pitchFamily="34" charset="0"/>
                <a:cs typeface="Arial" pitchFamily="34" charset="0"/>
              </a:rPr>
              <a:t> your opponent’s ideas. </a:t>
            </a:r>
          </a:p>
        </p:txBody>
      </p:sp>
      <p:pic>
        <p:nvPicPr>
          <p:cNvPr id="23554" name="Picture 2" descr="http://sphotos-b.xx.fbcdn.net/hphotos-frc1/c67.0.403.403/p403x403/734626_10151540048642089_1708174099_n.jpg"/>
          <p:cNvPicPr>
            <a:picLocks noChangeAspect="1" noChangeArrowheads="1"/>
          </p:cNvPicPr>
          <p:nvPr/>
        </p:nvPicPr>
        <p:blipFill>
          <a:blip r:embed="rId2" cstate="print"/>
          <a:srcRect/>
          <a:stretch>
            <a:fillRect/>
          </a:stretch>
        </p:blipFill>
        <p:spPr bwMode="auto">
          <a:xfrm>
            <a:off x="261083" y="1762246"/>
            <a:ext cx="3325818" cy="4052399"/>
          </a:xfrm>
          <a:prstGeom prst="rect">
            <a:avLst/>
          </a:prstGeom>
          <a:noFill/>
        </p:spPr>
      </p:pic>
      <p:sp>
        <p:nvSpPr>
          <p:cNvPr id="6" name="TextBox 5"/>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nSpc>
                <a:spcPct val="150000"/>
              </a:lnSpc>
            </a:pPr>
            <a:r>
              <a:rPr lang="en-US" sz="5400" b="1" dirty="0">
                <a:solidFill>
                  <a:schemeClr val="bg1"/>
                </a:solidFill>
                <a:latin typeface="Arial" pitchFamily="34" charset="0"/>
                <a:cs typeface="Arial" pitchFamily="34" charset="0"/>
              </a:rPr>
              <a:t>Arguments</a:t>
            </a:r>
            <a:r>
              <a:rPr lang="en-US" dirty="0">
                <a:solidFill>
                  <a:schemeClr val="bg1"/>
                </a:solidFill>
                <a:latin typeface="Arial Black" pitchFamily="34" charset="0"/>
              </a:rPr>
              <a:t>…</a:t>
            </a:r>
          </a:p>
        </p:txBody>
      </p:sp>
      <p:sp>
        <p:nvSpPr>
          <p:cNvPr id="7" name="Content Placeholder 6"/>
          <p:cNvSpPr>
            <a:spLocks noGrp="1"/>
          </p:cNvSpPr>
          <p:nvPr>
            <p:ph idx="1"/>
          </p:nvPr>
        </p:nvSpPr>
        <p:spPr/>
        <p:txBody>
          <a:bodyPr>
            <a:normAutofit/>
          </a:bodyPr>
          <a:lstStyle/>
          <a:p>
            <a:pPr>
              <a:lnSpc>
                <a:spcPct val="150000"/>
              </a:lnSpc>
              <a:buNone/>
            </a:pPr>
            <a:r>
              <a:rPr lang="en-US" sz="5400" dirty="0">
                <a:solidFill>
                  <a:srgbClr val="FFC000"/>
                </a:solidFill>
              </a:rPr>
              <a:t>    </a:t>
            </a:r>
            <a:r>
              <a:rPr lang="en-US" sz="3600" dirty="0">
                <a:solidFill>
                  <a:schemeClr val="bg1"/>
                </a:solidFill>
              </a:rPr>
              <a:t>Use </a:t>
            </a:r>
            <a:r>
              <a:rPr lang="en-US" sz="3600" u="sng" dirty="0">
                <a:solidFill>
                  <a:schemeClr val="bg1"/>
                </a:solidFill>
                <a:latin typeface="Arial Black" pitchFamily="34" charset="0"/>
              </a:rPr>
              <a:t>APPEALS</a:t>
            </a:r>
            <a:r>
              <a:rPr lang="en-US" sz="3600" dirty="0">
                <a:solidFill>
                  <a:schemeClr val="bg1"/>
                </a:solidFill>
              </a:rPr>
              <a:t> </a:t>
            </a:r>
            <a:endParaRPr lang="en-US" sz="5400" dirty="0">
              <a:solidFill>
                <a:schemeClr val="bg1"/>
              </a:solidFill>
            </a:endParaRPr>
          </a:p>
          <a:p>
            <a:pPr>
              <a:lnSpc>
                <a:spcPct val="150000"/>
              </a:lnSpc>
              <a:buNone/>
            </a:pPr>
            <a:r>
              <a:rPr lang="en-US" sz="6000" b="1" dirty="0">
                <a:solidFill>
                  <a:srgbClr val="FF0000"/>
                </a:solidFill>
                <a:latin typeface="Arial Black" pitchFamily="34" charset="0"/>
                <a:sym typeface="Wingdings" pitchFamily="2" charset="2"/>
              </a:rPr>
              <a:t></a:t>
            </a:r>
            <a:r>
              <a:rPr lang="en-US" sz="6000" dirty="0">
                <a:solidFill>
                  <a:srgbClr val="FFC000"/>
                </a:solidFill>
              </a:rPr>
              <a:t>Present </a:t>
            </a:r>
            <a:r>
              <a:rPr lang="en-US" sz="6000" u="sng" dirty="0">
                <a:solidFill>
                  <a:srgbClr val="FFC000"/>
                </a:solidFill>
                <a:latin typeface="Arial Black" pitchFamily="34" charset="0"/>
              </a:rPr>
              <a:t>EVIDENCE</a:t>
            </a:r>
            <a:endParaRPr lang="en-US" sz="5400" dirty="0">
              <a:solidFill>
                <a:srgbClr val="FFC000"/>
              </a:solidFill>
              <a:latin typeface="Arial Black" pitchFamily="34" charset="0"/>
            </a:endParaRPr>
          </a:p>
          <a:p>
            <a:pPr>
              <a:lnSpc>
                <a:spcPct val="150000"/>
              </a:lnSpc>
              <a:buNone/>
            </a:pPr>
            <a:r>
              <a:rPr lang="en-US" sz="2800" b="0" dirty="0">
                <a:solidFill>
                  <a:schemeClr val="bg1">
                    <a:lumMod val="65000"/>
                  </a:schemeClr>
                </a:solidFill>
                <a:sym typeface="Wingdings" pitchFamily="2" charset="2"/>
              </a:rPr>
              <a:t></a:t>
            </a:r>
            <a:r>
              <a:rPr lang="en-US" sz="3600" dirty="0">
                <a:solidFill>
                  <a:schemeClr val="bg1">
                    <a:lumMod val="65000"/>
                  </a:schemeClr>
                </a:solidFill>
              </a:rPr>
              <a:t>Treat Audiences </a:t>
            </a:r>
            <a:r>
              <a:rPr lang="en-US" sz="3600" u="sng" dirty="0">
                <a:solidFill>
                  <a:schemeClr val="bg1">
                    <a:lumMod val="65000"/>
                  </a:schemeClr>
                </a:solidFill>
                <a:latin typeface="Arial Black" pitchFamily="34" charset="0"/>
              </a:rPr>
              <a:t>FAIRLY</a:t>
            </a:r>
            <a:endParaRPr lang="en-US" sz="3600" dirty="0">
              <a:solidFill>
                <a:schemeClr val="bg1">
                  <a:lumMod val="65000"/>
                </a:schemeClr>
              </a:solidFill>
              <a:latin typeface="Arial Black" pitchFamily="34" charset="0"/>
            </a:endParaRPr>
          </a:p>
        </p:txBody>
      </p:sp>
      <p:pic>
        <p:nvPicPr>
          <p:cNvPr id="5" name="Picture 3" descr="C:\Users\tccampa\AppData\Local\Microsoft\Windows\Temporary Internet Files\Content.IE5\NYTCECHC\MC900441310[1].png"/>
          <p:cNvPicPr>
            <a:picLocks noChangeAspect="1" noChangeArrowheads="1"/>
          </p:cNvPicPr>
          <p:nvPr/>
        </p:nvPicPr>
        <p:blipFill>
          <a:blip r:embed="rId2" cstate="print"/>
          <a:srcRect/>
          <a:stretch>
            <a:fillRect/>
          </a:stretch>
        </p:blipFill>
        <p:spPr bwMode="auto">
          <a:xfrm>
            <a:off x="304800" y="1770183"/>
            <a:ext cx="967154" cy="967154"/>
          </a:xfrm>
          <a:prstGeom prst="rect">
            <a:avLst/>
          </a:prstGeom>
          <a:noFill/>
        </p:spPr>
      </p:pic>
      <p:sp>
        <p:nvSpPr>
          <p:cNvPr id="6" name="TextBox 5"/>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6600" dirty="0">
                <a:latin typeface="Arial Black" pitchFamily="34" charset="0"/>
              </a:rPr>
              <a:t>Evidence</a:t>
            </a:r>
            <a:r>
              <a:rPr lang="en-US" dirty="0"/>
              <a:t>	</a:t>
            </a:r>
          </a:p>
        </p:txBody>
      </p:sp>
      <p:sp>
        <p:nvSpPr>
          <p:cNvPr id="5" name="Text Placeholder 4"/>
          <p:cNvSpPr>
            <a:spLocks noGrp="1"/>
          </p:cNvSpPr>
          <p:nvPr>
            <p:ph type="body" idx="1"/>
          </p:nvPr>
        </p:nvSpPr>
        <p:spPr>
          <a:xfrm>
            <a:off x="246185" y="2782120"/>
            <a:ext cx="8487507" cy="1836772"/>
          </a:xfrm>
        </p:spPr>
        <p:txBody>
          <a:bodyPr>
            <a:noAutofit/>
          </a:bodyPr>
          <a:lstStyle/>
          <a:p>
            <a:r>
              <a:rPr lang="en-US" sz="5200" dirty="0">
                <a:latin typeface="Arial Black" pitchFamily="34" charset="0"/>
              </a:rPr>
              <a:t>A good argument must present </a:t>
            </a:r>
            <a:r>
              <a:rPr lang="en-US" sz="5200" u="sng" dirty="0">
                <a:solidFill>
                  <a:schemeClr val="bg1"/>
                </a:solidFill>
                <a:latin typeface="Arial Black" pitchFamily="34" charset="0"/>
              </a:rPr>
              <a:t>evidence</a:t>
            </a:r>
          </a:p>
        </p:txBody>
      </p:sp>
      <p:pic>
        <p:nvPicPr>
          <p:cNvPr id="1026" name="Picture 2" descr="C:\Users\tccampa\AppData\Local\Microsoft\Windows\Temporary Internet Files\Content.IE5\NYTCECHC\MC900056219[1].wmf"/>
          <p:cNvPicPr>
            <a:picLocks noChangeAspect="1" noChangeArrowheads="1"/>
          </p:cNvPicPr>
          <p:nvPr/>
        </p:nvPicPr>
        <p:blipFill>
          <a:blip r:embed="rId2" cstate="print"/>
          <a:srcRect/>
          <a:stretch>
            <a:fillRect/>
          </a:stretch>
        </p:blipFill>
        <p:spPr bwMode="auto">
          <a:xfrm>
            <a:off x="6806863" y="3621921"/>
            <a:ext cx="2337137" cy="2499472"/>
          </a:xfrm>
          <a:prstGeom prst="rect">
            <a:avLst/>
          </a:prstGeom>
          <a:noFill/>
        </p:spPr>
      </p:pic>
      <p:sp>
        <p:nvSpPr>
          <p:cNvPr id="6" name="TextBox 5"/>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pPr eaLnBrk="1" hangingPunct="1">
              <a:defRPr/>
            </a:pPr>
            <a:r>
              <a:rPr lang="en-US" dirty="0"/>
              <a:t>Effective Evidence</a:t>
            </a:r>
          </a:p>
        </p:txBody>
      </p:sp>
      <p:sp>
        <p:nvSpPr>
          <p:cNvPr id="72707" name="Rectangle 3"/>
          <p:cNvSpPr>
            <a:spLocks noGrp="1" noChangeArrowheads="1"/>
          </p:cNvSpPr>
          <p:nvPr>
            <p:ph idx="1"/>
          </p:nvPr>
        </p:nvSpPr>
        <p:spPr>
          <a:xfrm>
            <a:off x="445477" y="1828801"/>
            <a:ext cx="8458200" cy="2444495"/>
          </a:xfrm>
        </p:spPr>
        <p:txBody>
          <a:bodyPr>
            <a:normAutofit/>
          </a:bodyPr>
          <a:lstStyle/>
          <a:p>
            <a:pPr marL="533400" indent="-533400">
              <a:lnSpc>
                <a:spcPct val="90000"/>
              </a:lnSpc>
              <a:buNone/>
              <a:defRPr/>
            </a:pPr>
            <a:r>
              <a:rPr lang="en-US" sz="4400" b="1" u="sng" dirty="0">
                <a:solidFill>
                  <a:srgbClr val="FF0000"/>
                </a:solidFill>
              </a:rPr>
              <a:t>Evidence must be Relevant:</a:t>
            </a:r>
            <a:r>
              <a:rPr lang="en-US" sz="4000" u="sng" dirty="0"/>
              <a:t> </a:t>
            </a:r>
            <a:r>
              <a:rPr lang="en-US" sz="4000" dirty="0"/>
              <a:t>evidence should </a:t>
            </a:r>
            <a:r>
              <a:rPr lang="en-US" sz="4000" b="1" dirty="0"/>
              <a:t>support the essay’s thesis </a:t>
            </a:r>
            <a:r>
              <a:rPr lang="en-US" sz="4000" dirty="0"/>
              <a:t>and be pertinent to the argument being made.</a:t>
            </a:r>
          </a:p>
        </p:txBody>
      </p:sp>
      <p:pic>
        <p:nvPicPr>
          <p:cNvPr id="8197" name="Picture 5" descr="C:\Documents and Settings\lapadmin\Local Settings\Temporary Internet Files\Content.IE5\MHXK9XXC\MCj02958590000[1].wmf"/>
          <p:cNvPicPr>
            <a:picLocks noChangeAspect="1" noChangeArrowheads="1"/>
          </p:cNvPicPr>
          <p:nvPr/>
        </p:nvPicPr>
        <p:blipFill>
          <a:blip r:embed="rId2" cstate="print"/>
          <a:srcRect/>
          <a:stretch>
            <a:fillRect/>
          </a:stretch>
        </p:blipFill>
        <p:spPr bwMode="auto">
          <a:xfrm>
            <a:off x="2237617" y="4327938"/>
            <a:ext cx="2709521" cy="2342962"/>
          </a:xfrm>
          <a:prstGeom prst="rect">
            <a:avLst/>
          </a:prstGeom>
          <a:noFill/>
        </p:spPr>
      </p:pic>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2706"/>
                                        </p:tgtEl>
                                        <p:attrNameLst>
                                          <p:attrName>style.visibility</p:attrName>
                                        </p:attrNameLst>
                                      </p:cBhvr>
                                      <p:to>
                                        <p:strVal val="visible"/>
                                      </p:to>
                                    </p:set>
                                    <p:animEffect transition="in" filter="wipe(left)">
                                      <p:cBhvr>
                                        <p:cTn id="7" dur="500"/>
                                        <p:tgtEl>
                                          <p:spTgt spid="7270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2707">
                                            <p:txEl>
                                              <p:pRg st="0" end="0"/>
                                            </p:txEl>
                                          </p:spTgt>
                                        </p:tgtEl>
                                        <p:attrNameLst>
                                          <p:attrName>style.visibility</p:attrName>
                                        </p:attrNameLst>
                                      </p:cBhvr>
                                      <p:to>
                                        <p:strVal val="visible"/>
                                      </p:to>
                                    </p:set>
                                    <p:animEffect transition="in" filter="fade">
                                      <p:cBhvr>
                                        <p:cTn id="11" dur="500"/>
                                        <p:tgtEl>
                                          <p:spTgt spid="72707">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72707" grpId="0" build="p"/>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a:bodyPr>
          <a:lstStyle/>
          <a:p>
            <a:pPr>
              <a:defRPr/>
            </a:pPr>
            <a:r>
              <a:rPr lang="en-US" dirty="0"/>
              <a:t>Effective Evidence</a:t>
            </a:r>
          </a:p>
        </p:txBody>
      </p:sp>
      <p:sp>
        <p:nvSpPr>
          <p:cNvPr id="73731" name="Rectangle 3"/>
          <p:cNvSpPr>
            <a:spLocks noGrp="1" noChangeArrowheads="1"/>
          </p:cNvSpPr>
          <p:nvPr>
            <p:ph idx="1"/>
          </p:nvPr>
        </p:nvSpPr>
        <p:spPr>
          <a:xfrm>
            <a:off x="234461" y="1564176"/>
            <a:ext cx="8675077" cy="2515455"/>
          </a:xfrm>
        </p:spPr>
        <p:txBody>
          <a:bodyPr>
            <a:normAutofit/>
          </a:bodyPr>
          <a:lstStyle/>
          <a:p>
            <a:pPr marL="609600" indent="-609600">
              <a:lnSpc>
                <a:spcPct val="110000"/>
              </a:lnSpc>
              <a:defRPr/>
            </a:pPr>
            <a:r>
              <a:rPr lang="en-US" sz="3600" b="1" u="sng" dirty="0">
                <a:solidFill>
                  <a:srgbClr val="FF0000"/>
                </a:solidFill>
              </a:rPr>
              <a:t>Evidence must be Representative or Typical: </a:t>
            </a:r>
            <a:r>
              <a:rPr lang="en-US" sz="3600" dirty="0"/>
              <a:t> evidence should  represent the </a:t>
            </a:r>
            <a:r>
              <a:rPr lang="en-US" sz="3600" b="1" dirty="0"/>
              <a:t>full range of opinions </a:t>
            </a:r>
            <a:r>
              <a:rPr lang="en-US" sz="3600" dirty="0"/>
              <a:t>about the subject and not just one side or the other.  </a:t>
            </a:r>
          </a:p>
        </p:txBody>
      </p:sp>
      <p:pic>
        <p:nvPicPr>
          <p:cNvPr id="3074" name="Picture 2"/>
          <p:cNvPicPr>
            <a:picLocks noChangeAspect="1" noChangeArrowheads="1"/>
          </p:cNvPicPr>
          <p:nvPr/>
        </p:nvPicPr>
        <p:blipFill>
          <a:blip r:embed="rId2" cstate="print"/>
          <a:srcRect/>
          <a:stretch>
            <a:fillRect/>
          </a:stretch>
        </p:blipFill>
        <p:spPr bwMode="auto">
          <a:xfrm>
            <a:off x="5732585" y="4573863"/>
            <a:ext cx="1396278" cy="2098034"/>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7358064" y="4396153"/>
            <a:ext cx="1522936" cy="2288565"/>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4430591" y="4431323"/>
            <a:ext cx="893782" cy="2274277"/>
          </a:xfrm>
          <a:prstGeom prst="rect">
            <a:avLst/>
          </a:prstGeom>
          <a:noFill/>
          <a:ln w="9525">
            <a:noFill/>
            <a:miter lim="800000"/>
            <a:headEnd/>
            <a:tailEnd/>
          </a:ln>
        </p:spPr>
      </p:pic>
      <p:pic>
        <p:nvPicPr>
          <p:cNvPr id="3077" name="Picture 5"/>
          <p:cNvPicPr>
            <a:picLocks noChangeAspect="1" noChangeArrowheads="1"/>
          </p:cNvPicPr>
          <p:nvPr/>
        </p:nvPicPr>
        <p:blipFill>
          <a:blip r:embed="rId5" cstate="print"/>
          <a:srcRect r="54513"/>
          <a:stretch>
            <a:fillRect/>
          </a:stretch>
        </p:blipFill>
        <p:spPr bwMode="auto">
          <a:xfrm>
            <a:off x="2721220" y="4572000"/>
            <a:ext cx="1150218" cy="2115649"/>
          </a:xfrm>
          <a:prstGeom prst="rect">
            <a:avLst/>
          </a:prstGeom>
          <a:noFill/>
          <a:ln w="9525">
            <a:noFill/>
            <a:miter lim="800000"/>
            <a:headEnd/>
            <a:tailEnd/>
          </a:ln>
        </p:spPr>
      </p:pic>
      <p:pic>
        <p:nvPicPr>
          <p:cNvPr id="3078" name="Picture 6"/>
          <p:cNvPicPr>
            <a:picLocks noChangeAspect="1" noChangeArrowheads="1"/>
          </p:cNvPicPr>
          <p:nvPr/>
        </p:nvPicPr>
        <p:blipFill>
          <a:blip r:embed="rId6" cstate="print"/>
          <a:srcRect l="32621" r="30057"/>
          <a:stretch>
            <a:fillRect/>
          </a:stretch>
        </p:blipFill>
        <p:spPr bwMode="auto">
          <a:xfrm>
            <a:off x="386862" y="4607169"/>
            <a:ext cx="840054" cy="2250831"/>
          </a:xfrm>
          <a:prstGeom prst="rect">
            <a:avLst/>
          </a:prstGeom>
          <a:noFill/>
          <a:ln w="9525">
            <a:noFill/>
            <a:miter lim="800000"/>
            <a:headEnd/>
            <a:tailEnd/>
          </a:ln>
        </p:spPr>
      </p:pic>
      <p:pic>
        <p:nvPicPr>
          <p:cNvPr id="3079" name="Picture 7"/>
          <p:cNvPicPr>
            <a:picLocks noChangeAspect="1" noChangeArrowheads="1"/>
          </p:cNvPicPr>
          <p:nvPr/>
        </p:nvPicPr>
        <p:blipFill>
          <a:blip r:embed="rId7" cstate="print"/>
          <a:srcRect l="20014" r="22923"/>
          <a:stretch>
            <a:fillRect/>
          </a:stretch>
        </p:blipFill>
        <p:spPr bwMode="auto">
          <a:xfrm>
            <a:off x="1699847" y="4470202"/>
            <a:ext cx="879230" cy="2207556"/>
          </a:xfrm>
          <a:prstGeom prst="rect">
            <a:avLst/>
          </a:prstGeom>
          <a:noFill/>
          <a:ln w="9525">
            <a:noFill/>
            <a:miter lim="800000"/>
            <a:headEnd/>
            <a:tailEnd/>
          </a:ln>
        </p:spPr>
      </p:pic>
      <p:sp>
        <p:nvSpPr>
          <p:cNvPr id="10" name="Left Arrow 9"/>
          <p:cNvSpPr/>
          <p:nvPr/>
        </p:nvSpPr>
        <p:spPr>
          <a:xfrm>
            <a:off x="820615" y="3915508"/>
            <a:ext cx="3927231" cy="269631"/>
          </a:xfrm>
          <a:prstGeom prst="leftArrow">
            <a:avLst/>
          </a:prstGeom>
          <a:gradFill flip="none" rotWithShape="1">
            <a:gsLst>
              <a:gs pos="0">
                <a:srgbClr val="000082"/>
              </a:gs>
              <a:gs pos="30000">
                <a:srgbClr val="66008F"/>
              </a:gs>
              <a:gs pos="64999">
                <a:srgbClr val="BA0066"/>
              </a:gs>
              <a:gs pos="89999">
                <a:srgbClr val="FF0000"/>
              </a:gs>
              <a:gs pos="100000">
                <a:srgbClr val="FF82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flipH="1">
            <a:off x="4431322" y="3903784"/>
            <a:ext cx="3927231" cy="269631"/>
          </a:xfrm>
          <a:prstGeom prst="leftArrow">
            <a:avLst/>
          </a:prstGeom>
          <a:gradFill flip="none" rotWithShape="1">
            <a:gsLst>
              <a:gs pos="0">
                <a:srgbClr val="000082"/>
              </a:gs>
              <a:gs pos="30000">
                <a:srgbClr val="66008F"/>
              </a:gs>
              <a:gs pos="64999">
                <a:srgbClr val="BA0066"/>
              </a:gs>
              <a:gs pos="89999">
                <a:srgbClr val="FF0000"/>
              </a:gs>
              <a:gs pos="100000">
                <a:srgbClr val="FF82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3730"/>
                                        </p:tgtEl>
                                        <p:attrNameLst>
                                          <p:attrName>style.visibility</p:attrName>
                                        </p:attrNameLst>
                                      </p:cBhvr>
                                      <p:to>
                                        <p:strVal val="visible"/>
                                      </p:to>
                                    </p:set>
                                    <p:animEffect transition="in" filter="wipe(left)">
                                      <p:cBhvr>
                                        <p:cTn id="7" dur="500"/>
                                        <p:tgtEl>
                                          <p:spTgt spid="737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3731">
                                            <p:txEl>
                                              <p:pRg st="0" end="0"/>
                                            </p:txEl>
                                          </p:spTgt>
                                        </p:tgtEl>
                                        <p:attrNameLst>
                                          <p:attrName>style.visibility</p:attrName>
                                        </p:attrNameLst>
                                      </p:cBhvr>
                                      <p:to>
                                        <p:strVal val="visible"/>
                                      </p:to>
                                    </p:set>
                                    <p:animEffect transition="in" filter="fade">
                                      <p:cBhvr>
                                        <p:cTn id="11" dur="1000"/>
                                        <p:tgtEl>
                                          <p:spTgt spid="73731">
                                            <p:txEl>
                                              <p:pRg st="0" end="0"/>
                                            </p:txEl>
                                          </p:spTgt>
                                        </p:tgtEl>
                                      </p:cBhvr>
                                    </p:animEffect>
                                  </p:childTnLst>
                                </p:cTn>
                              </p:par>
                            </p:childTnLst>
                          </p:cTn>
                        </p:par>
                        <p:par>
                          <p:cTn id="12" fill="hold">
                            <p:stCondLst>
                              <p:cond delay="1500"/>
                            </p:stCondLst>
                            <p:childTnLst>
                              <p:par>
                                <p:cTn id="13" presetID="22" presetClass="entr" presetSubtype="2"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build="p"/>
      <p:bldP spid="10" grpId="0" animBg="1"/>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2" name="Picture 4" descr="C:\Users\tccampa\AppData\Local\Microsoft\Windows\Temporary Internet Files\Content.IE5\HA2CAETA\MC900287177[1].wmf"/>
          <p:cNvPicPr>
            <a:picLocks noChangeAspect="1" noChangeArrowheads="1"/>
          </p:cNvPicPr>
          <p:nvPr/>
        </p:nvPicPr>
        <p:blipFill>
          <a:blip r:embed="rId2" cstate="print"/>
          <a:srcRect/>
          <a:stretch>
            <a:fillRect/>
          </a:stretch>
        </p:blipFill>
        <p:spPr bwMode="auto">
          <a:xfrm>
            <a:off x="3165928" y="5064369"/>
            <a:ext cx="2464274" cy="1793631"/>
          </a:xfrm>
          <a:prstGeom prst="rect">
            <a:avLst/>
          </a:prstGeom>
          <a:noFill/>
        </p:spPr>
      </p:pic>
      <p:sp>
        <p:nvSpPr>
          <p:cNvPr id="73730" name="Rectangle 2"/>
          <p:cNvSpPr>
            <a:spLocks noGrp="1" noChangeArrowheads="1"/>
          </p:cNvSpPr>
          <p:nvPr>
            <p:ph type="title"/>
          </p:nvPr>
        </p:nvSpPr>
        <p:spPr/>
        <p:txBody>
          <a:bodyPr>
            <a:normAutofit/>
          </a:bodyPr>
          <a:lstStyle/>
          <a:p>
            <a:pPr>
              <a:defRPr/>
            </a:pPr>
            <a:r>
              <a:rPr lang="en-US" dirty="0"/>
              <a:t>Effective Evidence</a:t>
            </a:r>
          </a:p>
        </p:txBody>
      </p:sp>
      <p:sp>
        <p:nvSpPr>
          <p:cNvPr id="73731" name="Rectangle 3"/>
          <p:cNvSpPr>
            <a:spLocks noGrp="1" noChangeArrowheads="1"/>
          </p:cNvSpPr>
          <p:nvPr>
            <p:ph idx="1"/>
          </p:nvPr>
        </p:nvSpPr>
        <p:spPr>
          <a:xfrm>
            <a:off x="175845" y="1564175"/>
            <a:ext cx="8757139" cy="3887055"/>
          </a:xfrm>
        </p:spPr>
        <p:txBody>
          <a:bodyPr>
            <a:normAutofit/>
          </a:bodyPr>
          <a:lstStyle/>
          <a:p>
            <a:pPr marL="609600" indent="-609600">
              <a:lnSpc>
                <a:spcPct val="110000"/>
              </a:lnSpc>
              <a:defRPr/>
            </a:pPr>
            <a:r>
              <a:rPr lang="en-US" sz="3600" b="1" u="sng" dirty="0">
                <a:solidFill>
                  <a:srgbClr val="FF0000"/>
                </a:solidFill>
              </a:rPr>
              <a:t>Evidence must be Representative or Typical:</a:t>
            </a:r>
            <a:endParaRPr lang="en-US" sz="3600" dirty="0"/>
          </a:p>
          <a:p>
            <a:pPr marL="902208" lvl="1" indent="-609600">
              <a:lnSpc>
                <a:spcPct val="110000"/>
              </a:lnSpc>
              <a:defRPr/>
            </a:pPr>
            <a:r>
              <a:rPr lang="en-US" dirty="0"/>
              <a:t>You want a </a:t>
            </a:r>
            <a:r>
              <a:rPr lang="en-US" b="1" u="sng" dirty="0"/>
              <a:t>balanced</a:t>
            </a:r>
            <a:r>
              <a:rPr lang="en-US" dirty="0"/>
              <a:t> and </a:t>
            </a:r>
            <a:r>
              <a:rPr lang="en-US" b="1" u="sng" dirty="0"/>
              <a:t>convincing</a:t>
            </a:r>
            <a:r>
              <a:rPr lang="en-US" dirty="0"/>
              <a:t> discussion. </a:t>
            </a:r>
          </a:p>
          <a:p>
            <a:pPr marL="902208" lvl="1" indent="-609600">
              <a:lnSpc>
                <a:spcPct val="110000"/>
              </a:lnSpc>
              <a:defRPr/>
            </a:pPr>
            <a:r>
              <a:rPr lang="en-US" dirty="0"/>
              <a:t>In addition, the examples and expert opinions you include should be </a:t>
            </a:r>
            <a:r>
              <a:rPr lang="en-US" b="1" u="sng" dirty="0"/>
              <a:t>typical rather than extreme</a:t>
            </a:r>
            <a:r>
              <a:rPr lang="en-US" dirty="0"/>
              <a:t>.</a:t>
            </a:r>
          </a:p>
        </p:txBody>
      </p:sp>
      <p:sp>
        <p:nvSpPr>
          <p:cNvPr id="6" name="Cloud Callout 5"/>
          <p:cNvSpPr/>
          <p:nvPr/>
        </p:nvSpPr>
        <p:spPr>
          <a:xfrm>
            <a:off x="480646" y="4911970"/>
            <a:ext cx="2157046" cy="1324708"/>
          </a:xfrm>
          <a:prstGeom prst="cloudCallout">
            <a:avLst>
              <a:gd name="adj1" fmla="val 92210"/>
              <a:gd name="adj2" fmla="val 23731"/>
            </a:avLst>
          </a:prstGeom>
          <a:ln w="285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44062" y="5087815"/>
            <a:ext cx="1453662" cy="830997"/>
          </a:xfrm>
          <a:prstGeom prst="rect">
            <a:avLst/>
          </a:prstGeom>
          <a:noFill/>
        </p:spPr>
        <p:txBody>
          <a:bodyPr wrap="square" rtlCol="0">
            <a:spAutoFit/>
          </a:bodyPr>
          <a:lstStyle/>
          <a:p>
            <a:r>
              <a:rPr lang="en-US" sz="1600" b="1" dirty="0">
                <a:latin typeface="Arial Narrow" pitchFamily="34" charset="0"/>
              </a:rPr>
              <a:t>Oh yeah, that happens all the time…sure…</a:t>
            </a:r>
          </a:p>
        </p:txBody>
      </p:sp>
      <p:sp>
        <p:nvSpPr>
          <p:cNvPr id="9" name="Oval Callout 8"/>
          <p:cNvSpPr/>
          <p:nvPr/>
        </p:nvSpPr>
        <p:spPr>
          <a:xfrm>
            <a:off x="5990491" y="4888522"/>
            <a:ext cx="2485293" cy="1512278"/>
          </a:xfrm>
          <a:prstGeom prst="wedgeEllipseCallout">
            <a:avLst>
              <a:gd name="adj1" fmla="val -84329"/>
              <a:gd name="adj2" fmla="val 17038"/>
            </a:avLst>
          </a:prstGeom>
          <a:solidFill>
            <a:schemeClr val="accent2">
              <a:lumMod val="60000"/>
              <a:lumOff val="4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482862" y="5064369"/>
            <a:ext cx="1875692" cy="1077218"/>
          </a:xfrm>
          <a:prstGeom prst="rect">
            <a:avLst/>
          </a:prstGeom>
          <a:noFill/>
        </p:spPr>
        <p:txBody>
          <a:bodyPr wrap="square" rtlCol="0">
            <a:spAutoFit/>
          </a:bodyPr>
          <a:lstStyle/>
          <a:p>
            <a:r>
              <a:rPr lang="en-US" sz="1600" b="1" dirty="0">
                <a:latin typeface="Arial Narrow" pitchFamily="34" charset="0"/>
              </a:rPr>
              <a:t>You see, my client had amnesia and was in a “walking coma” …</a:t>
            </a:r>
          </a:p>
        </p:txBody>
      </p:sp>
      <p:sp>
        <p:nvSpPr>
          <p:cNvPr id="11" name="TextBox 10"/>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3730"/>
                                        </p:tgtEl>
                                        <p:attrNameLst>
                                          <p:attrName>style.visibility</p:attrName>
                                        </p:attrNameLst>
                                      </p:cBhvr>
                                      <p:to>
                                        <p:strVal val="visible"/>
                                      </p:to>
                                    </p:set>
                                    <p:animEffect transition="in" filter="wipe(left)">
                                      <p:cBhvr>
                                        <p:cTn id="7" dur="500"/>
                                        <p:tgtEl>
                                          <p:spTgt spid="737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3731">
                                            <p:txEl>
                                              <p:pRg st="0" end="0"/>
                                            </p:txEl>
                                          </p:spTgt>
                                        </p:tgtEl>
                                        <p:attrNameLst>
                                          <p:attrName>style.visibility</p:attrName>
                                        </p:attrNameLst>
                                      </p:cBhvr>
                                      <p:to>
                                        <p:strVal val="visible"/>
                                      </p:to>
                                    </p:set>
                                    <p:animEffect transition="in" filter="fade">
                                      <p:cBhvr>
                                        <p:cTn id="11" dur="1000"/>
                                        <p:tgtEl>
                                          <p:spTgt spid="73731">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3731">
                                            <p:txEl>
                                              <p:pRg st="1" end="1"/>
                                            </p:txEl>
                                          </p:spTgt>
                                        </p:tgtEl>
                                        <p:attrNameLst>
                                          <p:attrName>style.visibility</p:attrName>
                                        </p:attrNameLst>
                                      </p:cBhvr>
                                      <p:to>
                                        <p:strVal val="visible"/>
                                      </p:to>
                                    </p:set>
                                    <p:animEffect transition="in" filter="fade">
                                      <p:cBhvr>
                                        <p:cTn id="15" dur="1000"/>
                                        <p:tgtEl>
                                          <p:spTgt spid="73731">
                                            <p:txEl>
                                              <p:pRg st="1" end="1"/>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73731">
                                            <p:txEl>
                                              <p:pRg st="2" end="2"/>
                                            </p:txEl>
                                          </p:spTgt>
                                        </p:tgtEl>
                                        <p:attrNameLst>
                                          <p:attrName>style.visibility</p:attrName>
                                        </p:attrNameLst>
                                      </p:cBhvr>
                                      <p:to>
                                        <p:strVal val="visible"/>
                                      </p:to>
                                    </p:set>
                                    <p:animEffect transition="in" filter="fade">
                                      <p:cBhvr>
                                        <p:cTn id="19" dur="1000"/>
                                        <p:tgtEl>
                                          <p:spTgt spid="73731">
                                            <p:txEl>
                                              <p:pRg st="2" end="2"/>
                                            </p:txEl>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2000"/>
                                        <p:tgtEl>
                                          <p:spTgt spid="10"/>
                                        </p:tgtEl>
                                      </p:cBhvr>
                                    </p:animEffect>
                                  </p:childTnLst>
                                </p:cTn>
                              </p:par>
                            </p:childTnLst>
                          </p:cTn>
                        </p:par>
                        <p:par>
                          <p:cTn id="27" fill="hold">
                            <p:stCondLst>
                              <p:cond delay="5500"/>
                            </p:stCondLst>
                            <p:childTnLst>
                              <p:par>
                                <p:cTn id="28" presetID="10"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20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2000"/>
                                        <p:tgtEl>
                                          <p:spTgt spid="7"/>
                                        </p:tgtEl>
                                      </p:cBhvr>
                                    </p:animEffect>
                                  </p:childTnLst>
                                </p:cTn>
                              </p:par>
                            </p:childTnLst>
                          </p:cTn>
                        </p:par>
                        <p:par>
                          <p:cTn id="34" fill="hold">
                            <p:stCondLst>
                              <p:cond delay="750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uiExpand="1" build="p"/>
      <p:bldP spid="6" grpId="0" animBg="1"/>
      <p:bldP spid="7" grpId="0"/>
      <p:bldP spid="9" grpId="0" animBg="1"/>
      <p:bldP spid="10" grpId="0"/>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ounded Rectangular Callout 4"/>
          <p:cNvSpPr/>
          <p:nvPr/>
        </p:nvSpPr>
        <p:spPr>
          <a:xfrm>
            <a:off x="841248" y="5084064"/>
            <a:ext cx="4809744" cy="1463040"/>
          </a:xfrm>
          <a:prstGeom prst="wedgeRoundRectCallout">
            <a:avLst>
              <a:gd name="adj1" fmla="val 80105"/>
              <a:gd name="adj2" fmla="val -24433"/>
              <a:gd name="adj3" fmla="val 1666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54" name="Rectangle 2"/>
          <p:cNvSpPr>
            <a:spLocks noGrp="1" noChangeArrowheads="1"/>
          </p:cNvSpPr>
          <p:nvPr>
            <p:ph type="title"/>
          </p:nvPr>
        </p:nvSpPr>
        <p:spPr/>
        <p:txBody>
          <a:bodyPr>
            <a:normAutofit/>
          </a:bodyPr>
          <a:lstStyle/>
          <a:p>
            <a:pPr>
              <a:defRPr/>
            </a:pPr>
            <a:r>
              <a:rPr lang="en-US" dirty="0"/>
              <a:t>Effective Evidence</a:t>
            </a:r>
          </a:p>
        </p:txBody>
      </p:sp>
      <p:sp>
        <p:nvSpPr>
          <p:cNvPr id="74755" name="Rectangle 3"/>
          <p:cNvSpPr>
            <a:spLocks noGrp="1" noChangeArrowheads="1"/>
          </p:cNvSpPr>
          <p:nvPr>
            <p:ph idx="1"/>
          </p:nvPr>
        </p:nvSpPr>
        <p:spPr>
          <a:xfrm>
            <a:off x="457200" y="1775191"/>
            <a:ext cx="8229600" cy="3327161"/>
          </a:xfrm>
        </p:spPr>
        <p:txBody>
          <a:bodyPr>
            <a:normAutofit/>
          </a:bodyPr>
          <a:lstStyle/>
          <a:p>
            <a:pPr marL="347663" indent="-347663">
              <a:lnSpc>
                <a:spcPct val="90000"/>
              </a:lnSpc>
              <a:defRPr/>
            </a:pPr>
            <a:r>
              <a:rPr lang="en-US" sz="3600" b="1" u="sng" dirty="0">
                <a:solidFill>
                  <a:srgbClr val="FF0000"/>
                </a:solidFill>
              </a:rPr>
              <a:t>Evidence must be Sufficient: </a:t>
            </a:r>
            <a:r>
              <a:rPr lang="en-US" sz="3600" dirty="0"/>
              <a:t>there should be </a:t>
            </a:r>
            <a:r>
              <a:rPr lang="en-US" sz="3600" b="1" dirty="0"/>
              <a:t>enough evidence </a:t>
            </a:r>
            <a:r>
              <a:rPr lang="en-US" sz="3600" dirty="0"/>
              <a:t>to support the claim(s).  </a:t>
            </a:r>
          </a:p>
          <a:p>
            <a:pPr marL="640271" lvl="1" indent="-347663">
              <a:lnSpc>
                <a:spcPct val="90000"/>
              </a:lnSpc>
              <a:defRPr/>
            </a:pPr>
            <a:r>
              <a:rPr lang="en-US" dirty="0"/>
              <a:t>The </a:t>
            </a:r>
            <a:r>
              <a:rPr lang="en-US" b="1" u="sng" dirty="0"/>
              <a:t>amount of evidence </a:t>
            </a:r>
            <a:r>
              <a:rPr lang="en-US" dirty="0"/>
              <a:t>required depends upon the assignment requirements,  your audience, and the nature of your thesis. </a:t>
            </a:r>
          </a:p>
        </p:txBody>
      </p:sp>
      <p:pic>
        <p:nvPicPr>
          <p:cNvPr id="10244" name="Picture 4" descr="C:\Documents and Settings\lapadmin\Local Settings\Temporary Internet Files\Content.IE5\YVYIABQI\MCj02504160000[1].wmf"/>
          <p:cNvPicPr>
            <a:picLocks noChangeAspect="1" noChangeArrowheads="1"/>
          </p:cNvPicPr>
          <p:nvPr/>
        </p:nvPicPr>
        <p:blipFill>
          <a:blip r:embed="rId3" cstate="print"/>
          <a:srcRect/>
          <a:stretch>
            <a:fillRect/>
          </a:stretch>
        </p:blipFill>
        <p:spPr bwMode="auto">
          <a:xfrm>
            <a:off x="6775939" y="4713837"/>
            <a:ext cx="1916146" cy="1829491"/>
          </a:xfrm>
          <a:prstGeom prst="rect">
            <a:avLst/>
          </a:prstGeom>
          <a:noFill/>
        </p:spPr>
      </p:pic>
      <p:sp>
        <p:nvSpPr>
          <p:cNvPr id="6" name="TextBox 5"/>
          <p:cNvSpPr txBox="1"/>
          <p:nvPr/>
        </p:nvSpPr>
        <p:spPr>
          <a:xfrm>
            <a:off x="1170432" y="5230368"/>
            <a:ext cx="4315968" cy="1015663"/>
          </a:xfrm>
          <a:prstGeom prst="rect">
            <a:avLst/>
          </a:prstGeom>
          <a:noFill/>
        </p:spPr>
        <p:txBody>
          <a:bodyPr wrap="square" rtlCol="0">
            <a:spAutoFit/>
          </a:bodyPr>
          <a:lstStyle/>
          <a:p>
            <a:r>
              <a:rPr lang="en-US" sz="3200" b="1" u="sng" dirty="0">
                <a:solidFill>
                  <a:schemeClr val="bg1"/>
                </a:solidFill>
              </a:rPr>
              <a:t>One</a:t>
            </a:r>
            <a:r>
              <a:rPr lang="en-US" sz="2800" b="1" dirty="0">
                <a:solidFill>
                  <a:schemeClr val="bg1"/>
                </a:solidFill>
              </a:rPr>
              <a:t> UFO sighting </a:t>
            </a:r>
            <a:r>
              <a:rPr lang="en-US" sz="2800" dirty="0">
                <a:solidFill>
                  <a:schemeClr val="bg1"/>
                </a:solidFill>
              </a:rPr>
              <a:t>is not sufficient to prove I exist!</a:t>
            </a:r>
          </a:p>
        </p:txBody>
      </p:sp>
      <p:sp>
        <p:nvSpPr>
          <p:cNvPr id="7" name="TextBox 6"/>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754"/>
                                        </p:tgtEl>
                                        <p:attrNameLst>
                                          <p:attrName>style.visibility</p:attrName>
                                        </p:attrNameLst>
                                      </p:cBhvr>
                                      <p:to>
                                        <p:strVal val="visible"/>
                                      </p:to>
                                    </p:set>
                                    <p:animEffect transition="in" filter="wipe(left)">
                                      <p:cBhvr>
                                        <p:cTn id="7" dur="500"/>
                                        <p:tgtEl>
                                          <p:spTgt spid="7475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4755">
                                            <p:txEl>
                                              <p:pRg st="0" end="0"/>
                                            </p:txEl>
                                          </p:spTgt>
                                        </p:tgtEl>
                                        <p:attrNameLst>
                                          <p:attrName>style.visibility</p:attrName>
                                        </p:attrNameLst>
                                      </p:cBhvr>
                                      <p:to>
                                        <p:strVal val="visible"/>
                                      </p:to>
                                    </p:set>
                                    <p:animEffect transition="in" filter="fade">
                                      <p:cBhvr>
                                        <p:cTn id="11" dur="1000"/>
                                        <p:tgtEl>
                                          <p:spTgt spid="74755">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4755">
                                            <p:txEl>
                                              <p:pRg st="1" end="1"/>
                                            </p:txEl>
                                          </p:spTgt>
                                        </p:tgtEl>
                                        <p:attrNameLst>
                                          <p:attrName>style.visibility</p:attrName>
                                        </p:attrNameLst>
                                      </p:cBhvr>
                                      <p:to>
                                        <p:strVal val="visible"/>
                                      </p:to>
                                    </p:set>
                                    <p:animEffect transition="in" filter="fade">
                                      <p:cBhvr>
                                        <p:cTn id="15" dur="1000"/>
                                        <p:tgtEl>
                                          <p:spTgt spid="74755">
                                            <p:txEl>
                                              <p:pRg st="1" end="1"/>
                                            </p:txEl>
                                          </p:spTgt>
                                        </p:tgtEl>
                                      </p:cBhvr>
                                    </p:animEffect>
                                  </p:childTnLst>
                                </p:cTn>
                              </p:par>
                            </p:childTnLst>
                          </p:cTn>
                        </p:par>
                        <p:par>
                          <p:cTn id="16" fill="hold">
                            <p:stCondLst>
                              <p:cond delay="2500"/>
                            </p:stCondLst>
                            <p:childTnLst>
                              <p:par>
                                <p:cTn id="17" presetID="2" presetClass="entr" presetSubtype="2" fill="hold" nodeType="afterEffect">
                                  <p:stCondLst>
                                    <p:cond delay="1000"/>
                                  </p:stCondLst>
                                  <p:childTnLst>
                                    <p:set>
                                      <p:cBhvr>
                                        <p:cTn id="18" dur="1" fill="hold">
                                          <p:stCondLst>
                                            <p:cond delay="0"/>
                                          </p:stCondLst>
                                        </p:cTn>
                                        <p:tgtEl>
                                          <p:spTgt spid="10244"/>
                                        </p:tgtEl>
                                        <p:attrNameLst>
                                          <p:attrName>style.visibility</p:attrName>
                                        </p:attrNameLst>
                                      </p:cBhvr>
                                      <p:to>
                                        <p:strVal val="visible"/>
                                      </p:to>
                                    </p:set>
                                    <p:anim calcmode="lin" valueType="num">
                                      <p:cBhvr additive="base">
                                        <p:cTn id="19" dur="1000" fill="hold"/>
                                        <p:tgtEl>
                                          <p:spTgt spid="10244"/>
                                        </p:tgtEl>
                                        <p:attrNameLst>
                                          <p:attrName>ppt_x</p:attrName>
                                        </p:attrNameLst>
                                      </p:cBhvr>
                                      <p:tavLst>
                                        <p:tav tm="0">
                                          <p:val>
                                            <p:strVal val="1+#ppt_w/2"/>
                                          </p:val>
                                        </p:tav>
                                        <p:tav tm="100000">
                                          <p:val>
                                            <p:strVal val="#ppt_x"/>
                                          </p:val>
                                        </p:tav>
                                      </p:tavLst>
                                    </p:anim>
                                    <p:anim calcmode="lin" valueType="num">
                                      <p:cBhvr additive="base">
                                        <p:cTn id="20" dur="1000" fill="hold"/>
                                        <p:tgtEl>
                                          <p:spTgt spid="10244"/>
                                        </p:tgtEl>
                                        <p:attrNameLst>
                                          <p:attrName>ppt_y</p:attrName>
                                        </p:attrNameLst>
                                      </p:cBhvr>
                                      <p:tavLst>
                                        <p:tav tm="0">
                                          <p:val>
                                            <p:strVal val="#ppt_y"/>
                                          </p:val>
                                        </p:tav>
                                        <p:tav tm="100000">
                                          <p:val>
                                            <p:strVal val="#ppt_y"/>
                                          </p:val>
                                        </p:tav>
                                      </p:tavLst>
                                    </p:anim>
                                  </p:childTnLst>
                                </p:cTn>
                              </p:par>
                            </p:childTnLst>
                          </p:cTn>
                        </p:par>
                        <p:par>
                          <p:cTn id="21" fill="hold">
                            <p:stCondLst>
                              <p:cond delay="450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childTnLst>
                                </p:cTn>
                              </p:par>
                            </p:childTnLst>
                          </p:cTn>
                        </p:par>
                        <p:par>
                          <p:cTn id="25" fill="hold">
                            <p:stCondLst>
                              <p:cond delay="6500"/>
                            </p:stCondLst>
                            <p:childTnLst>
                              <p:par>
                                <p:cTn id="26" presetID="2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4754" grpId="0"/>
      <p:bldP spid="74755" grpId="0" uiExpand="1" build="p"/>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rmAutofit/>
          </a:bodyPr>
          <a:lstStyle/>
          <a:p>
            <a:pPr>
              <a:defRPr/>
            </a:pPr>
            <a:r>
              <a:rPr lang="en-US" dirty="0"/>
              <a:t>Effective Evidence</a:t>
            </a:r>
          </a:p>
        </p:txBody>
      </p:sp>
      <p:sp>
        <p:nvSpPr>
          <p:cNvPr id="76803" name="Rectangle 3"/>
          <p:cNvSpPr>
            <a:spLocks noGrp="1" noChangeArrowheads="1"/>
          </p:cNvSpPr>
          <p:nvPr>
            <p:ph idx="1"/>
          </p:nvPr>
        </p:nvSpPr>
        <p:spPr>
          <a:xfrm>
            <a:off x="457200" y="1775191"/>
            <a:ext cx="8229600" cy="2961401"/>
          </a:xfrm>
        </p:spPr>
        <p:txBody>
          <a:bodyPr>
            <a:normAutofit/>
          </a:bodyPr>
          <a:lstStyle/>
          <a:p>
            <a:pPr marL="347663" indent="-347663">
              <a:defRPr/>
            </a:pPr>
            <a:r>
              <a:rPr lang="en-US" sz="4400" b="1" u="sng" dirty="0">
                <a:solidFill>
                  <a:srgbClr val="FF0000"/>
                </a:solidFill>
              </a:rPr>
              <a:t>Evidence must be Accurate:</a:t>
            </a:r>
            <a:r>
              <a:rPr lang="en-US" sz="4400" b="1" dirty="0">
                <a:solidFill>
                  <a:srgbClr val="FF0000"/>
                </a:solidFill>
              </a:rPr>
              <a:t>  </a:t>
            </a:r>
            <a:r>
              <a:rPr lang="en-US" sz="4400" dirty="0"/>
              <a:t>Data should not be used unless it is accurate, up-to-date, and </a:t>
            </a:r>
            <a:r>
              <a:rPr lang="en-US" sz="4400" b="1" u="sng" dirty="0"/>
              <a:t>from credible sources</a:t>
            </a:r>
            <a:r>
              <a:rPr lang="en-US" sz="4400" dirty="0"/>
              <a:t>. </a:t>
            </a:r>
          </a:p>
        </p:txBody>
      </p:sp>
      <p:pic>
        <p:nvPicPr>
          <p:cNvPr id="11270" name="Picture 6" descr="C:\Documents and Settings\lapadmin\Local Settings\Temporary Internet Files\Content.IE5\L1NIITLL\MCj02317870000[1].wmf"/>
          <p:cNvPicPr>
            <a:picLocks noChangeAspect="1" noChangeArrowheads="1"/>
          </p:cNvPicPr>
          <p:nvPr/>
        </p:nvPicPr>
        <p:blipFill>
          <a:blip r:embed="rId3" cstate="print"/>
          <a:srcRect/>
          <a:stretch>
            <a:fillRect/>
          </a:stretch>
        </p:blipFill>
        <p:spPr bwMode="auto">
          <a:xfrm>
            <a:off x="5348002" y="4122525"/>
            <a:ext cx="2800539" cy="2307125"/>
          </a:xfrm>
          <a:prstGeom prst="rect">
            <a:avLst/>
          </a:prstGeom>
          <a:noFill/>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nSpc>
                <a:spcPct val="150000"/>
              </a:lnSpc>
            </a:pPr>
            <a:r>
              <a:rPr lang="en-US" sz="5400" b="1" dirty="0">
                <a:solidFill>
                  <a:schemeClr val="bg1"/>
                </a:solidFill>
                <a:latin typeface="Arial" pitchFamily="34" charset="0"/>
                <a:cs typeface="Arial" pitchFamily="34" charset="0"/>
              </a:rPr>
              <a:t>Arguments</a:t>
            </a:r>
            <a:r>
              <a:rPr lang="en-US" dirty="0">
                <a:solidFill>
                  <a:schemeClr val="bg1"/>
                </a:solidFill>
                <a:latin typeface="Arial Black" pitchFamily="34" charset="0"/>
              </a:rPr>
              <a:t>…</a:t>
            </a:r>
          </a:p>
        </p:txBody>
      </p:sp>
      <p:sp>
        <p:nvSpPr>
          <p:cNvPr id="7" name="Content Placeholder 6"/>
          <p:cNvSpPr>
            <a:spLocks noGrp="1"/>
          </p:cNvSpPr>
          <p:nvPr>
            <p:ph idx="1"/>
          </p:nvPr>
        </p:nvSpPr>
        <p:spPr/>
        <p:txBody>
          <a:bodyPr>
            <a:normAutofit/>
          </a:bodyPr>
          <a:lstStyle/>
          <a:p>
            <a:pPr>
              <a:lnSpc>
                <a:spcPct val="150000"/>
              </a:lnSpc>
              <a:buNone/>
            </a:pPr>
            <a:r>
              <a:rPr lang="en-US" dirty="0">
                <a:solidFill>
                  <a:schemeClr val="bg1"/>
                </a:solidFill>
              </a:rPr>
              <a:t>        Use </a:t>
            </a:r>
            <a:r>
              <a:rPr lang="en-US" u="sng" dirty="0">
                <a:solidFill>
                  <a:schemeClr val="bg1"/>
                </a:solidFill>
                <a:latin typeface="Arial Black" pitchFamily="34" charset="0"/>
              </a:rPr>
              <a:t>APPEALS</a:t>
            </a:r>
            <a:r>
              <a:rPr lang="en-US" dirty="0">
                <a:solidFill>
                  <a:schemeClr val="bg1"/>
                </a:solidFill>
              </a:rPr>
              <a:t> </a:t>
            </a:r>
          </a:p>
          <a:p>
            <a:pPr>
              <a:lnSpc>
                <a:spcPct val="150000"/>
              </a:lnSpc>
              <a:buNone/>
            </a:pPr>
            <a:r>
              <a:rPr lang="en-US" dirty="0">
                <a:solidFill>
                  <a:schemeClr val="bg1"/>
                </a:solidFill>
              </a:rPr>
              <a:t>        Present </a:t>
            </a:r>
            <a:r>
              <a:rPr lang="en-US" u="sng" dirty="0">
                <a:solidFill>
                  <a:schemeClr val="bg1"/>
                </a:solidFill>
                <a:latin typeface="Arial Black" pitchFamily="34" charset="0"/>
              </a:rPr>
              <a:t>EVIDENCE</a:t>
            </a:r>
            <a:endParaRPr lang="en-US" sz="4000" dirty="0">
              <a:solidFill>
                <a:schemeClr val="bg1"/>
              </a:solidFill>
              <a:latin typeface="Arial Black" pitchFamily="34" charset="0"/>
            </a:endParaRPr>
          </a:p>
          <a:p>
            <a:pPr>
              <a:lnSpc>
                <a:spcPct val="150000"/>
              </a:lnSpc>
              <a:buNone/>
            </a:pPr>
            <a:r>
              <a:rPr lang="en-US" sz="4400" b="0" dirty="0">
                <a:solidFill>
                  <a:srgbClr val="FF0000"/>
                </a:solidFill>
                <a:sym typeface="Wingdings" pitchFamily="2" charset="2"/>
              </a:rPr>
              <a:t></a:t>
            </a:r>
            <a:r>
              <a:rPr lang="en-US" sz="5400" dirty="0">
                <a:solidFill>
                  <a:srgbClr val="FFC000"/>
                </a:solidFill>
              </a:rPr>
              <a:t>Treat Audiences </a:t>
            </a:r>
            <a:r>
              <a:rPr lang="en-US" sz="5400" u="sng" dirty="0">
                <a:solidFill>
                  <a:srgbClr val="FFC000"/>
                </a:solidFill>
                <a:latin typeface="Arial Black" pitchFamily="34" charset="0"/>
              </a:rPr>
              <a:t>FAIRLY</a:t>
            </a:r>
            <a:endParaRPr lang="en-US" sz="5400" dirty="0">
              <a:solidFill>
                <a:srgbClr val="FFC000"/>
              </a:solidFill>
              <a:latin typeface="Arial Black" pitchFamily="34" charset="0"/>
            </a:endParaRPr>
          </a:p>
        </p:txBody>
      </p:sp>
      <p:pic>
        <p:nvPicPr>
          <p:cNvPr id="10243" name="Picture 3" descr="C:\Users\tccampa\AppData\Local\Microsoft\Windows\Temporary Internet Files\Content.IE5\NYTCECHC\MC900441310[1].png"/>
          <p:cNvPicPr>
            <a:picLocks noChangeAspect="1" noChangeArrowheads="1"/>
          </p:cNvPicPr>
          <p:nvPr/>
        </p:nvPicPr>
        <p:blipFill>
          <a:blip r:embed="rId2" cstate="print"/>
          <a:srcRect/>
          <a:stretch>
            <a:fillRect/>
          </a:stretch>
        </p:blipFill>
        <p:spPr bwMode="auto">
          <a:xfrm>
            <a:off x="363415" y="1465384"/>
            <a:ext cx="967154" cy="967154"/>
          </a:xfrm>
          <a:prstGeom prst="rect">
            <a:avLst/>
          </a:prstGeom>
          <a:noFill/>
        </p:spPr>
      </p:pic>
      <p:pic>
        <p:nvPicPr>
          <p:cNvPr id="6" name="Picture 3" descr="C:\Users\tccampa\AppData\Local\Microsoft\Windows\Temporary Internet Files\Content.IE5\NYTCECHC\MC900441310[1].png"/>
          <p:cNvPicPr>
            <a:picLocks noChangeAspect="1" noChangeArrowheads="1"/>
          </p:cNvPicPr>
          <p:nvPr/>
        </p:nvPicPr>
        <p:blipFill>
          <a:blip r:embed="rId2" cstate="print"/>
          <a:srcRect/>
          <a:stretch>
            <a:fillRect/>
          </a:stretch>
        </p:blipFill>
        <p:spPr bwMode="auto">
          <a:xfrm>
            <a:off x="328246" y="2497015"/>
            <a:ext cx="967154" cy="967154"/>
          </a:xfrm>
          <a:prstGeom prst="rect">
            <a:avLst/>
          </a:prstGeom>
          <a:noFill/>
        </p:spPr>
      </p:pic>
      <p:sp>
        <p:nvSpPr>
          <p:cNvPr id="8" name="TextBox 7"/>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Audience </a:t>
            </a:r>
          </a:p>
        </p:txBody>
      </p:sp>
      <p:sp>
        <p:nvSpPr>
          <p:cNvPr id="5" name="Text Placeholder 4"/>
          <p:cNvSpPr>
            <a:spLocks noGrp="1"/>
          </p:cNvSpPr>
          <p:nvPr>
            <p:ph type="body" idx="1"/>
          </p:nvPr>
        </p:nvSpPr>
        <p:spPr>
          <a:xfrm>
            <a:off x="539496" y="2633940"/>
            <a:ext cx="8022336" cy="2231136"/>
          </a:xfrm>
        </p:spPr>
        <p:txBody>
          <a:bodyPr>
            <a:normAutofit/>
          </a:bodyPr>
          <a:lstStyle/>
          <a:p>
            <a:r>
              <a:rPr lang="en-US" sz="4000" dirty="0"/>
              <a:t>When writing to or analyzing an audience for an argument, keep the following in mind…</a:t>
            </a:r>
          </a:p>
        </p:txBody>
      </p:sp>
      <p:pic>
        <p:nvPicPr>
          <p:cNvPr id="80898" name="Picture 2" descr="C:\Documents and Settings\lapadmin\Local Settings\Temporary Internet Files\Content.IE5\JXSXPC30\MCj01977780000[1].wmf"/>
          <p:cNvPicPr>
            <a:picLocks noChangeAspect="1" noChangeArrowheads="1"/>
          </p:cNvPicPr>
          <p:nvPr/>
        </p:nvPicPr>
        <p:blipFill>
          <a:blip r:embed="rId2" cstate="print"/>
          <a:srcRect/>
          <a:stretch>
            <a:fillRect/>
          </a:stretch>
        </p:blipFill>
        <p:spPr bwMode="auto">
          <a:xfrm>
            <a:off x="2993136" y="4662044"/>
            <a:ext cx="2469453" cy="2195956"/>
          </a:xfrm>
          <a:prstGeom prst="rect">
            <a:avLst/>
          </a:prstGeom>
          <a:noFill/>
        </p:spPr>
      </p:pic>
      <p:sp>
        <p:nvSpPr>
          <p:cNvPr id="6" name="TextBox 5"/>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eaLnBrk="1" hangingPunct="1">
              <a:defRPr/>
            </a:pPr>
            <a:r>
              <a:rPr lang="en-US" dirty="0"/>
              <a:t>Clear Sense of Audience</a:t>
            </a:r>
          </a:p>
        </p:txBody>
      </p:sp>
      <p:sp>
        <p:nvSpPr>
          <p:cNvPr id="20483" name="Rectangle 3"/>
          <p:cNvSpPr>
            <a:spLocks noGrp="1" noChangeArrowheads="1"/>
          </p:cNvSpPr>
          <p:nvPr>
            <p:ph idx="1"/>
          </p:nvPr>
        </p:nvSpPr>
        <p:spPr>
          <a:xfrm>
            <a:off x="148179" y="1775191"/>
            <a:ext cx="4443984" cy="4607321"/>
          </a:xfrm>
        </p:spPr>
        <p:txBody>
          <a:bodyPr>
            <a:normAutofit lnSpcReduction="10000"/>
          </a:bodyPr>
          <a:lstStyle/>
          <a:p>
            <a:pPr marL="58738" indent="-58738">
              <a:buNone/>
              <a:defRPr/>
            </a:pPr>
            <a:r>
              <a:rPr lang="en-US" sz="3600" dirty="0">
                <a:cs typeface="Times New Roman" pitchFamily="18" charset="0"/>
              </a:rPr>
              <a:t>In argumentative writing, the audience should be treated as if they are</a:t>
            </a:r>
          </a:p>
          <a:p>
            <a:pPr lvl="2">
              <a:buNone/>
              <a:defRPr/>
            </a:pPr>
            <a:r>
              <a:rPr lang="en-US" sz="3600" b="1" dirty="0">
                <a:solidFill>
                  <a:srgbClr val="0070C0"/>
                </a:solidFill>
                <a:latin typeface="Arial Black" pitchFamily="34" charset="0"/>
                <a:cs typeface="Times New Roman" pitchFamily="18" charset="0"/>
              </a:rPr>
              <a:t>educated</a:t>
            </a:r>
            <a:r>
              <a:rPr lang="en-US" sz="3600" b="1" dirty="0">
                <a:latin typeface="Arial Black" pitchFamily="34" charset="0"/>
                <a:cs typeface="Times New Roman" pitchFamily="18" charset="0"/>
              </a:rPr>
              <a:t> </a:t>
            </a:r>
          </a:p>
          <a:p>
            <a:pPr lvl="2">
              <a:buNone/>
              <a:defRPr/>
            </a:pPr>
            <a:r>
              <a:rPr lang="en-US" sz="3600" dirty="0">
                <a:cs typeface="Times New Roman" pitchFamily="18" charset="0"/>
              </a:rPr>
              <a:t>and </a:t>
            </a:r>
          </a:p>
          <a:p>
            <a:pPr lvl="2">
              <a:buNone/>
              <a:defRPr/>
            </a:pPr>
            <a:r>
              <a:rPr lang="en-US" sz="3600" b="1" dirty="0">
                <a:solidFill>
                  <a:srgbClr val="FF0000"/>
                </a:solidFill>
                <a:latin typeface="Arial Black" pitchFamily="34" charset="0"/>
                <a:cs typeface="Times New Roman" pitchFamily="18" charset="0"/>
              </a:rPr>
              <a:t>skeptically neutral</a:t>
            </a:r>
            <a:r>
              <a:rPr lang="en-US" sz="3600" dirty="0">
                <a:cs typeface="Times New Roman" pitchFamily="18" charset="0"/>
              </a:rPr>
              <a:t>. </a:t>
            </a:r>
          </a:p>
        </p:txBody>
      </p:sp>
      <p:pic>
        <p:nvPicPr>
          <p:cNvPr id="24585" name="Picture 9" descr="Eggplants: 'Now this I have to see.' by Carpenter, Dave"/>
          <p:cNvPicPr>
            <a:picLocks noChangeAspect="1" noChangeArrowheads="1"/>
          </p:cNvPicPr>
          <p:nvPr/>
        </p:nvPicPr>
        <p:blipFill>
          <a:blip r:embed="rId2" cstate="print">
            <a:lum bright="10000"/>
          </a:blip>
          <a:srcRect t="14334"/>
          <a:stretch>
            <a:fillRect/>
          </a:stretch>
        </p:blipFill>
        <p:spPr bwMode="auto">
          <a:xfrm>
            <a:off x="4980826" y="2297723"/>
            <a:ext cx="3825597" cy="2990469"/>
          </a:xfrm>
          <a:prstGeom prst="rect">
            <a:avLst/>
          </a:prstGeom>
          <a:noFill/>
          <a:ln w="38100">
            <a:solidFill>
              <a:schemeClr val="tx1">
                <a:lumMod val="95000"/>
                <a:lumOff val="5000"/>
              </a:schemeClr>
            </a:solidFill>
          </a:ln>
        </p:spPr>
      </p:pic>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wipe(left)">
                                      <p:cBhvr>
                                        <p:cTn id="7" dur="500"/>
                                        <p:tgtEl>
                                          <p:spTgt spid="2048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483">
                                            <p:txEl>
                                              <p:pRg st="0" end="0"/>
                                            </p:txEl>
                                          </p:spTgt>
                                        </p:tgtEl>
                                        <p:attrNameLst>
                                          <p:attrName>style.visibility</p:attrName>
                                        </p:attrNameLst>
                                      </p:cBhvr>
                                      <p:to>
                                        <p:strVal val="visible"/>
                                      </p:to>
                                    </p:set>
                                    <p:animEffect transition="in" filter="fade">
                                      <p:cBhvr>
                                        <p:cTn id="11" dur="1000"/>
                                        <p:tgtEl>
                                          <p:spTgt spid="20483">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0483">
                                            <p:txEl>
                                              <p:pRg st="1" end="1"/>
                                            </p:txEl>
                                          </p:spTgt>
                                        </p:tgtEl>
                                        <p:attrNameLst>
                                          <p:attrName>style.visibility</p:attrName>
                                        </p:attrNameLst>
                                      </p:cBhvr>
                                      <p:to>
                                        <p:strVal val="visible"/>
                                      </p:to>
                                    </p:set>
                                    <p:animEffect transition="in" filter="fade">
                                      <p:cBhvr>
                                        <p:cTn id="15" dur="1000"/>
                                        <p:tgtEl>
                                          <p:spTgt spid="20483">
                                            <p:txEl>
                                              <p:pRg st="1" end="1"/>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0483">
                                            <p:txEl>
                                              <p:pRg st="2" end="2"/>
                                            </p:txEl>
                                          </p:spTgt>
                                        </p:tgtEl>
                                        <p:attrNameLst>
                                          <p:attrName>style.visibility</p:attrName>
                                        </p:attrNameLst>
                                      </p:cBhvr>
                                      <p:to>
                                        <p:strVal val="visible"/>
                                      </p:to>
                                    </p:set>
                                    <p:animEffect transition="in" filter="fade">
                                      <p:cBhvr>
                                        <p:cTn id="19" dur="1000"/>
                                        <p:tgtEl>
                                          <p:spTgt spid="20483">
                                            <p:txEl>
                                              <p:pRg st="2" end="2"/>
                                            </p:txEl>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20483">
                                            <p:txEl>
                                              <p:pRg st="3" end="3"/>
                                            </p:txEl>
                                          </p:spTgt>
                                        </p:tgtEl>
                                        <p:attrNameLst>
                                          <p:attrName>style.visibility</p:attrName>
                                        </p:attrNameLst>
                                      </p:cBhvr>
                                      <p:to>
                                        <p:strVal val="visible"/>
                                      </p:to>
                                    </p:set>
                                    <p:animEffect transition="in" filter="fade">
                                      <p:cBhvr>
                                        <p:cTn id="23" dur="1000"/>
                                        <p:tgtEl>
                                          <p:spTgt spid="20483">
                                            <p:txEl>
                                              <p:pRg st="3" end="3"/>
                                            </p:txEl>
                                          </p:spTgt>
                                        </p:tgtEl>
                                      </p:cBhvr>
                                    </p:animEffect>
                                  </p:childTnLst>
                                </p:cTn>
                              </p:par>
                            </p:childTnLst>
                          </p:cTn>
                        </p:par>
                        <p:par>
                          <p:cTn id="24" fill="hold">
                            <p:stCondLst>
                              <p:cond delay="4500"/>
                            </p:stCondLst>
                            <p:childTnLst>
                              <p:par>
                                <p:cTn id="25" presetID="53" presetClass="entr" presetSubtype="0" fill="hold" nodeType="afterEffect">
                                  <p:stCondLst>
                                    <p:cond delay="0"/>
                                  </p:stCondLst>
                                  <p:childTnLst>
                                    <p:set>
                                      <p:cBhvr>
                                        <p:cTn id="26" dur="1" fill="hold">
                                          <p:stCondLst>
                                            <p:cond delay="0"/>
                                          </p:stCondLst>
                                        </p:cTn>
                                        <p:tgtEl>
                                          <p:spTgt spid="24585"/>
                                        </p:tgtEl>
                                        <p:attrNameLst>
                                          <p:attrName>style.visibility</p:attrName>
                                        </p:attrNameLst>
                                      </p:cBhvr>
                                      <p:to>
                                        <p:strVal val="visible"/>
                                      </p:to>
                                    </p:set>
                                    <p:anim calcmode="lin" valueType="num">
                                      <p:cBhvr>
                                        <p:cTn id="27" dur="1000" fill="hold"/>
                                        <p:tgtEl>
                                          <p:spTgt spid="24585"/>
                                        </p:tgtEl>
                                        <p:attrNameLst>
                                          <p:attrName>ppt_w</p:attrName>
                                        </p:attrNameLst>
                                      </p:cBhvr>
                                      <p:tavLst>
                                        <p:tav tm="0">
                                          <p:val>
                                            <p:fltVal val="0"/>
                                          </p:val>
                                        </p:tav>
                                        <p:tav tm="100000">
                                          <p:val>
                                            <p:strVal val="#ppt_w"/>
                                          </p:val>
                                        </p:tav>
                                      </p:tavLst>
                                    </p:anim>
                                    <p:anim calcmode="lin" valueType="num">
                                      <p:cBhvr>
                                        <p:cTn id="28" dur="1000" fill="hold"/>
                                        <p:tgtEl>
                                          <p:spTgt spid="24585"/>
                                        </p:tgtEl>
                                        <p:attrNameLst>
                                          <p:attrName>ppt_h</p:attrName>
                                        </p:attrNameLst>
                                      </p:cBhvr>
                                      <p:tavLst>
                                        <p:tav tm="0">
                                          <p:val>
                                            <p:fltVal val="0"/>
                                          </p:val>
                                        </p:tav>
                                        <p:tav tm="100000">
                                          <p:val>
                                            <p:strVal val="#ppt_h"/>
                                          </p:val>
                                        </p:tav>
                                      </p:tavLst>
                                    </p:anim>
                                    <p:animEffect transition="in" filter="fade">
                                      <p:cBhvr>
                                        <p:cTn id="29" dur="1000"/>
                                        <p:tgtEl>
                                          <p:spTgt spid="24585"/>
                                        </p:tgtEl>
                                      </p:cBhvr>
                                    </p:animEffect>
                                  </p:childTnLst>
                                </p:cTn>
                              </p:par>
                            </p:childTnLst>
                          </p:cTn>
                        </p:par>
                        <p:par>
                          <p:cTn id="30" fill="hold">
                            <p:stCondLst>
                              <p:cond delay="5500"/>
                            </p:stCondLst>
                            <p:childTnLst>
                              <p:par>
                                <p:cTn id="31" presetID="2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uiExpand="1" build="p"/>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Clear Sense of Audience</a:t>
            </a:r>
          </a:p>
        </p:txBody>
      </p:sp>
      <p:sp>
        <p:nvSpPr>
          <p:cNvPr id="3" name="Content Placeholder 2"/>
          <p:cNvSpPr>
            <a:spLocks noGrp="1"/>
          </p:cNvSpPr>
          <p:nvPr>
            <p:ph idx="1"/>
          </p:nvPr>
        </p:nvSpPr>
        <p:spPr>
          <a:xfrm>
            <a:off x="152400" y="1524000"/>
            <a:ext cx="8991600" cy="2461845"/>
          </a:xfrm>
        </p:spPr>
        <p:txBody>
          <a:bodyPr>
            <a:noAutofit/>
          </a:bodyPr>
          <a:lstStyle/>
          <a:p>
            <a:pPr>
              <a:buNone/>
            </a:pPr>
            <a:r>
              <a:rPr lang="en-US" sz="3600" dirty="0">
                <a:cs typeface="Times New Roman" pitchFamily="18" charset="0"/>
              </a:rPr>
              <a:t>An audience </a:t>
            </a:r>
            <a:r>
              <a:rPr lang="en-US" sz="3600" u="sng" dirty="0">
                <a:cs typeface="Times New Roman" pitchFamily="18" charset="0"/>
              </a:rPr>
              <a:t>may not be hostile </a:t>
            </a:r>
            <a:r>
              <a:rPr lang="en-US" sz="3600" dirty="0">
                <a:cs typeface="Times New Roman" pitchFamily="18" charset="0"/>
              </a:rPr>
              <a:t>to an argument’s thesis, but the </a:t>
            </a:r>
            <a:r>
              <a:rPr lang="en-US" sz="3600" b="1" dirty="0">
                <a:cs typeface="Times New Roman" pitchFamily="18" charset="0"/>
              </a:rPr>
              <a:t>audience needs to be convinced </a:t>
            </a:r>
            <a:r>
              <a:rPr lang="en-US" sz="3600" dirty="0">
                <a:cs typeface="Times New Roman" pitchFamily="18" charset="0"/>
              </a:rPr>
              <a:t>of the argument’s validity.  </a:t>
            </a:r>
          </a:p>
        </p:txBody>
      </p:sp>
      <p:pic>
        <p:nvPicPr>
          <p:cNvPr id="81922" name="Picture 2" descr="http://www.glenrowanrestaurant.co.uk/loch_ness_monster_2.jpg"/>
          <p:cNvPicPr>
            <a:picLocks noChangeAspect="1" noChangeArrowheads="1"/>
          </p:cNvPicPr>
          <p:nvPr/>
        </p:nvPicPr>
        <p:blipFill>
          <a:blip r:embed="rId2" cstate="print"/>
          <a:srcRect/>
          <a:stretch>
            <a:fillRect/>
          </a:stretch>
        </p:blipFill>
        <p:spPr bwMode="auto">
          <a:xfrm>
            <a:off x="2649415" y="3830215"/>
            <a:ext cx="3429703" cy="3027785"/>
          </a:xfrm>
          <a:prstGeom prst="rect">
            <a:avLst/>
          </a:prstGeom>
          <a:noFill/>
          <a:ln w="28575">
            <a:solidFill>
              <a:schemeClr val="tx1">
                <a:lumMod val="95000"/>
                <a:lumOff val="5000"/>
              </a:schemeClr>
            </a:solidFill>
          </a:ln>
        </p:spPr>
      </p:pic>
      <p:sp>
        <p:nvSpPr>
          <p:cNvPr id="5" name="TextBox 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a:bodyPr>
          <a:lstStyle/>
          <a:p>
            <a:pPr>
              <a:defRPr/>
            </a:pPr>
            <a:r>
              <a:rPr lang="en-US" dirty="0"/>
              <a:t>Clear Sense of Audience</a:t>
            </a:r>
          </a:p>
        </p:txBody>
      </p:sp>
      <p:sp>
        <p:nvSpPr>
          <p:cNvPr id="79875" name="Rectangle 3"/>
          <p:cNvSpPr>
            <a:spLocks noGrp="1" noChangeArrowheads="1"/>
          </p:cNvSpPr>
          <p:nvPr>
            <p:ph idx="1"/>
          </p:nvPr>
        </p:nvSpPr>
        <p:spPr>
          <a:xfrm>
            <a:off x="152399" y="1609345"/>
            <a:ext cx="8850923" cy="3017519"/>
          </a:xfrm>
        </p:spPr>
        <p:txBody>
          <a:bodyPr/>
          <a:lstStyle/>
          <a:p>
            <a:pPr>
              <a:buNone/>
              <a:defRPr/>
            </a:pPr>
            <a:r>
              <a:rPr lang="en-US" dirty="0">
                <a:cs typeface="Times New Roman" pitchFamily="18" charset="0"/>
              </a:rPr>
              <a:t>When presenting an argument </a:t>
            </a:r>
            <a:r>
              <a:rPr lang="en-US" b="1" dirty="0">
                <a:cs typeface="Times New Roman" pitchFamily="18" charset="0"/>
              </a:rPr>
              <a:t>to an opposing audience</a:t>
            </a:r>
            <a:r>
              <a:rPr lang="en-US" dirty="0">
                <a:cs typeface="Times New Roman" pitchFamily="18" charset="0"/>
              </a:rPr>
              <a:t>,  a writer must accommodate the views of that audience. </a:t>
            </a:r>
          </a:p>
          <a:p>
            <a:pPr lvl="1">
              <a:defRPr/>
            </a:pPr>
            <a:r>
              <a:rPr lang="en-US" b="1" dirty="0">
                <a:solidFill>
                  <a:srgbClr val="C00000"/>
                </a:solidFill>
                <a:latin typeface="Arial" pitchFamily="34" charset="0"/>
                <a:cs typeface="Arial" pitchFamily="34" charset="0"/>
              </a:rPr>
              <a:t>Nobody wants to be lectured to or to be told that he or she is a bad person for having certain views, beliefs. </a:t>
            </a:r>
          </a:p>
          <a:p>
            <a:pPr eaLnBrk="1" hangingPunct="1">
              <a:buFontTx/>
              <a:buNone/>
              <a:defRPr/>
            </a:pPr>
            <a:endParaRPr lang="en-US" dirty="0">
              <a:cs typeface="Times New Roman" pitchFamily="18" charset="0"/>
            </a:endParaRPr>
          </a:p>
        </p:txBody>
      </p:sp>
      <p:pic>
        <p:nvPicPr>
          <p:cNvPr id="26628" name="Picture 4" descr="C:\Documents and Settings\lapadmin\Local Settings\Temporary Internet Files\Content.IE5\JXSXPC30\MCj02810870000[1].wmf"/>
          <p:cNvPicPr>
            <a:picLocks noChangeAspect="1" noChangeArrowheads="1"/>
          </p:cNvPicPr>
          <p:nvPr/>
        </p:nvPicPr>
        <p:blipFill>
          <a:blip r:embed="rId2" cstate="print"/>
          <a:srcRect/>
          <a:stretch>
            <a:fillRect/>
          </a:stretch>
        </p:blipFill>
        <p:spPr bwMode="auto">
          <a:xfrm>
            <a:off x="2168505" y="4781377"/>
            <a:ext cx="1163834" cy="2076623"/>
          </a:xfrm>
          <a:prstGeom prst="rect">
            <a:avLst/>
          </a:prstGeom>
          <a:noFill/>
        </p:spPr>
      </p:pic>
      <p:sp>
        <p:nvSpPr>
          <p:cNvPr id="5" name="Rounded Rectangular Callout 4"/>
          <p:cNvSpPr/>
          <p:nvPr/>
        </p:nvSpPr>
        <p:spPr>
          <a:xfrm>
            <a:off x="4590288" y="4773168"/>
            <a:ext cx="4078224" cy="1097280"/>
          </a:xfrm>
          <a:prstGeom prst="wedgeRoundRectCallout">
            <a:avLst>
              <a:gd name="adj1" fmla="val -91523"/>
              <a:gd name="adj2" fmla="val -18006"/>
              <a:gd name="adj3" fmla="val 16667"/>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846319" y="4937760"/>
            <a:ext cx="3852203" cy="646331"/>
          </a:xfrm>
          <a:prstGeom prst="rect">
            <a:avLst/>
          </a:prstGeom>
          <a:noFill/>
        </p:spPr>
        <p:txBody>
          <a:bodyPr wrap="square" rtlCol="0">
            <a:spAutoFit/>
          </a:bodyPr>
          <a:lstStyle/>
          <a:p>
            <a:r>
              <a:rPr lang="en-US" dirty="0">
                <a:solidFill>
                  <a:schemeClr val="bg1"/>
                </a:solidFill>
                <a:latin typeface="Arial" pitchFamily="34" charset="0"/>
                <a:cs typeface="Arial" pitchFamily="34" charset="0"/>
              </a:rPr>
              <a:t>Bad, bad people!</a:t>
            </a:r>
          </a:p>
        </p:txBody>
      </p:sp>
      <p:sp>
        <p:nvSpPr>
          <p:cNvPr id="7" name="TextBox 6"/>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9874"/>
                                        </p:tgtEl>
                                        <p:attrNameLst>
                                          <p:attrName>style.visibility</p:attrName>
                                        </p:attrNameLst>
                                      </p:cBhvr>
                                      <p:to>
                                        <p:strVal val="visible"/>
                                      </p:to>
                                    </p:set>
                                    <p:animEffect transition="in" filter="wipe(left)">
                                      <p:cBhvr>
                                        <p:cTn id="7" dur="500"/>
                                        <p:tgtEl>
                                          <p:spTgt spid="7987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9875">
                                            <p:txEl>
                                              <p:pRg st="0" end="0"/>
                                            </p:txEl>
                                          </p:spTgt>
                                        </p:tgtEl>
                                        <p:attrNameLst>
                                          <p:attrName>style.visibility</p:attrName>
                                        </p:attrNameLst>
                                      </p:cBhvr>
                                      <p:to>
                                        <p:strVal val="visible"/>
                                      </p:to>
                                    </p:set>
                                    <p:animEffect transition="in" filter="fade">
                                      <p:cBhvr>
                                        <p:cTn id="11" dur="1000"/>
                                        <p:tgtEl>
                                          <p:spTgt spid="79875">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9875">
                                            <p:txEl>
                                              <p:pRg st="1" end="1"/>
                                            </p:txEl>
                                          </p:spTgt>
                                        </p:tgtEl>
                                        <p:attrNameLst>
                                          <p:attrName>style.visibility</p:attrName>
                                        </p:attrNameLst>
                                      </p:cBhvr>
                                      <p:to>
                                        <p:strVal val="visible"/>
                                      </p:to>
                                    </p:set>
                                    <p:animEffect transition="in" filter="fade">
                                      <p:cBhvr>
                                        <p:cTn id="15" dur="1000"/>
                                        <p:tgtEl>
                                          <p:spTgt spid="79875">
                                            <p:txEl>
                                              <p:pRg st="1" end="1"/>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p:bldP spid="79875" grpId="0" uiExpand="1" build="p"/>
      <p:bldP spid="5"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Inappropriate Appeals</a:t>
            </a:r>
          </a:p>
        </p:txBody>
      </p:sp>
      <p:sp>
        <p:nvSpPr>
          <p:cNvPr id="5" name="Text Placeholder 4"/>
          <p:cNvSpPr>
            <a:spLocks noGrp="1"/>
          </p:cNvSpPr>
          <p:nvPr>
            <p:ph type="body" idx="1"/>
          </p:nvPr>
        </p:nvSpPr>
        <p:spPr>
          <a:xfrm>
            <a:off x="433754" y="2911543"/>
            <a:ext cx="8710246" cy="2103120"/>
          </a:xfrm>
        </p:spPr>
        <p:txBody>
          <a:bodyPr>
            <a:normAutofit/>
          </a:bodyPr>
          <a:lstStyle/>
          <a:p>
            <a:r>
              <a:rPr lang="en-US" sz="4400" b="1" dirty="0"/>
              <a:t>Always problematic </a:t>
            </a:r>
            <a:r>
              <a:rPr lang="en-US" sz="4400" dirty="0"/>
              <a:t>in an argument…</a:t>
            </a:r>
          </a:p>
        </p:txBody>
      </p:sp>
      <p:pic>
        <p:nvPicPr>
          <p:cNvPr id="87042" name="Picture 2" descr="C:\Documents and Settings\lapadmin\Local Settings\Temporary Internet Files\Content.IE5\L1NIITLL\MCBD19768_0000[1].wmf"/>
          <p:cNvPicPr>
            <a:picLocks noChangeAspect="1" noChangeArrowheads="1"/>
          </p:cNvPicPr>
          <p:nvPr/>
        </p:nvPicPr>
        <p:blipFill>
          <a:blip r:embed="rId2" cstate="print"/>
          <a:srcRect/>
          <a:stretch>
            <a:fillRect/>
          </a:stretch>
        </p:blipFill>
        <p:spPr bwMode="auto">
          <a:xfrm>
            <a:off x="3722424" y="3681046"/>
            <a:ext cx="3975887" cy="2757361"/>
          </a:xfrm>
          <a:prstGeom prst="rect">
            <a:avLst/>
          </a:prstGeom>
          <a:noFill/>
        </p:spPr>
      </p:pic>
      <p:sp>
        <p:nvSpPr>
          <p:cNvPr id="6" name="TextBox 5"/>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Inappropriate Appeal</a:t>
            </a:r>
          </a:p>
        </p:txBody>
      </p:sp>
      <p:sp>
        <p:nvSpPr>
          <p:cNvPr id="3" name="Content Placeholder 2"/>
          <p:cNvSpPr>
            <a:spLocks noGrp="1"/>
          </p:cNvSpPr>
          <p:nvPr>
            <p:ph idx="1"/>
          </p:nvPr>
        </p:nvSpPr>
        <p:spPr>
          <a:xfrm>
            <a:off x="2997825" y="1634514"/>
            <a:ext cx="5724144" cy="4625609"/>
          </a:xfrm>
        </p:spPr>
        <p:txBody>
          <a:bodyPr/>
          <a:lstStyle/>
          <a:p>
            <a:pPr>
              <a:buNone/>
            </a:pPr>
            <a:r>
              <a:rPr lang="en-US" sz="3600" b="1" dirty="0">
                <a:solidFill>
                  <a:srgbClr val="FF0000"/>
                </a:solidFill>
              </a:rPr>
              <a:t>Too much emotion: </a:t>
            </a:r>
            <a:r>
              <a:rPr lang="en-US" dirty="0"/>
              <a:t>writers who feel strongly about a topic often become too wrapped up in it and begin to sound hysterical. </a:t>
            </a:r>
          </a:p>
          <a:p>
            <a:pPr lvl="1"/>
            <a:r>
              <a:rPr lang="en-US" dirty="0">
                <a:solidFill>
                  <a:srgbClr val="0070C0"/>
                </a:solidFill>
              </a:rPr>
              <a:t>Writers must </a:t>
            </a:r>
            <a:r>
              <a:rPr lang="en-US" b="1" dirty="0">
                <a:solidFill>
                  <a:srgbClr val="0070C0"/>
                </a:solidFill>
              </a:rPr>
              <a:t>balance</a:t>
            </a:r>
            <a:r>
              <a:rPr lang="en-US" dirty="0">
                <a:solidFill>
                  <a:srgbClr val="0070C0"/>
                </a:solidFill>
              </a:rPr>
              <a:t> their passion and their dedication to a fair argument.  </a:t>
            </a:r>
          </a:p>
        </p:txBody>
      </p:sp>
      <p:pic>
        <p:nvPicPr>
          <p:cNvPr id="4098" name="Picture 2"/>
          <p:cNvPicPr>
            <a:picLocks noChangeAspect="1" noChangeArrowheads="1"/>
          </p:cNvPicPr>
          <p:nvPr/>
        </p:nvPicPr>
        <p:blipFill>
          <a:blip r:embed="rId2" cstate="print"/>
          <a:srcRect/>
          <a:stretch>
            <a:fillRect/>
          </a:stretch>
        </p:blipFill>
        <p:spPr bwMode="auto">
          <a:xfrm>
            <a:off x="0" y="4435021"/>
            <a:ext cx="3247292" cy="2422979"/>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304800" y="1565030"/>
            <a:ext cx="2502877" cy="2502877"/>
          </a:xfrm>
          <a:prstGeom prst="rect">
            <a:avLst/>
          </a:prstGeom>
          <a:noFill/>
          <a:ln w="9525">
            <a:noFill/>
            <a:miter lim="800000"/>
            <a:headEnd/>
            <a:tailEnd/>
          </a:ln>
        </p:spPr>
      </p:pic>
      <p:sp>
        <p:nvSpPr>
          <p:cNvPr id="6" name="TextBox 5"/>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89090" name="Picture 2" descr="C:\Documents and Settings\lapadmin\Local Settings\Temporary Internet Files\Content.IE5\C3UM4JZR\MPj04372050000[1].jpg"/>
          <p:cNvPicPr>
            <a:picLocks noChangeAspect="1" noChangeArrowheads="1"/>
          </p:cNvPicPr>
          <p:nvPr/>
        </p:nvPicPr>
        <p:blipFill>
          <a:blip r:embed="rId2" cstate="print">
            <a:lum bright="10000"/>
          </a:blip>
          <a:srcRect/>
          <a:stretch>
            <a:fillRect/>
          </a:stretch>
        </p:blipFill>
        <p:spPr bwMode="auto">
          <a:xfrm>
            <a:off x="844060" y="1629508"/>
            <a:ext cx="7866185" cy="5228492"/>
          </a:xfrm>
          <a:prstGeom prst="rect">
            <a:avLst/>
          </a:prstGeom>
          <a:noFill/>
        </p:spPr>
      </p:pic>
      <p:sp>
        <p:nvSpPr>
          <p:cNvPr id="2" name="Title 1"/>
          <p:cNvSpPr>
            <a:spLocks noGrp="1"/>
          </p:cNvSpPr>
          <p:nvPr>
            <p:ph type="title"/>
          </p:nvPr>
        </p:nvSpPr>
        <p:spPr/>
        <p:txBody>
          <a:bodyPr/>
          <a:lstStyle/>
          <a:p>
            <a:r>
              <a:rPr lang="en-US" dirty="0"/>
              <a:t>Inappropriate Appeal</a:t>
            </a:r>
          </a:p>
        </p:txBody>
      </p:sp>
      <p:sp>
        <p:nvSpPr>
          <p:cNvPr id="3" name="Content Placeholder 2"/>
          <p:cNvSpPr>
            <a:spLocks noGrp="1"/>
          </p:cNvSpPr>
          <p:nvPr>
            <p:ph idx="1"/>
          </p:nvPr>
        </p:nvSpPr>
        <p:spPr>
          <a:xfrm>
            <a:off x="1230924" y="1564176"/>
            <a:ext cx="7326922" cy="2540777"/>
          </a:xfrm>
        </p:spPr>
        <p:txBody>
          <a:bodyPr>
            <a:normAutofit/>
          </a:bodyPr>
          <a:lstStyle/>
          <a:p>
            <a:pPr>
              <a:buNone/>
            </a:pPr>
            <a:r>
              <a:rPr lang="en-US" sz="4000" b="1" u="sng" dirty="0">
                <a:solidFill>
                  <a:srgbClr val="000000"/>
                </a:solidFill>
              </a:rPr>
              <a:t>Appeal to FEAR:  </a:t>
            </a:r>
            <a:r>
              <a:rPr lang="en-US" b="1" dirty="0">
                <a:solidFill>
                  <a:srgbClr val="000000"/>
                </a:solidFill>
              </a:rPr>
              <a:t>Attempting to scare the audience with predictions of doom is rarely effective. </a:t>
            </a:r>
          </a:p>
        </p:txBody>
      </p:sp>
      <p:pic>
        <p:nvPicPr>
          <p:cNvPr id="5122" name="Picture 2" descr="C:\Users\tccampa\AppData\Local\Microsoft\Windows\Temporary Internet Files\Content.IE5\C0T826DX\MC900390794[1].wmf"/>
          <p:cNvPicPr>
            <a:picLocks noChangeAspect="1" noChangeArrowheads="1"/>
          </p:cNvPicPr>
          <p:nvPr/>
        </p:nvPicPr>
        <p:blipFill>
          <a:blip r:embed="rId3" cstate="print"/>
          <a:srcRect/>
          <a:stretch>
            <a:fillRect/>
          </a:stretch>
        </p:blipFill>
        <p:spPr bwMode="auto">
          <a:xfrm>
            <a:off x="0" y="3640972"/>
            <a:ext cx="2557578" cy="3217028"/>
          </a:xfrm>
          <a:prstGeom prst="rect">
            <a:avLst/>
          </a:prstGeom>
          <a:noFill/>
        </p:spPr>
      </p:pic>
      <p:sp>
        <p:nvSpPr>
          <p:cNvPr id="6" name="Oval Callout 5"/>
          <p:cNvSpPr/>
          <p:nvPr/>
        </p:nvSpPr>
        <p:spPr>
          <a:xfrm>
            <a:off x="2133601" y="3739661"/>
            <a:ext cx="2731477" cy="1230923"/>
          </a:xfrm>
          <a:prstGeom prst="wedgeEllipseCallout">
            <a:avLst>
              <a:gd name="adj1" fmla="val -83924"/>
              <a:gd name="adj2" fmla="val -2262"/>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414954" y="4044462"/>
            <a:ext cx="2297723" cy="646331"/>
          </a:xfrm>
          <a:prstGeom prst="rect">
            <a:avLst/>
          </a:prstGeom>
          <a:noFill/>
        </p:spPr>
        <p:txBody>
          <a:bodyPr wrap="square" rtlCol="0">
            <a:spAutoFit/>
          </a:bodyPr>
          <a:lstStyle/>
          <a:p>
            <a:r>
              <a:rPr lang="en-US" sz="1800" dirty="0">
                <a:solidFill>
                  <a:srgbClr val="FF0000"/>
                </a:solidFill>
                <a:latin typeface="Arial Black" pitchFamily="34" charset="0"/>
              </a:rPr>
              <a:t>You are facing  a grim future! </a:t>
            </a:r>
          </a:p>
        </p:txBody>
      </p:sp>
      <p:sp>
        <p:nvSpPr>
          <p:cNvPr id="9" name="TextBox 8"/>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89090"/>
                                        </p:tgtEl>
                                        <p:attrNameLst>
                                          <p:attrName>style.visibility</p:attrName>
                                        </p:attrNameLst>
                                      </p:cBhvr>
                                      <p:to>
                                        <p:strVal val="visible"/>
                                      </p:to>
                                    </p:set>
                                    <p:animEffect transition="in" filter="fade">
                                      <p:cBhvr>
                                        <p:cTn id="14" dur="500"/>
                                        <p:tgtEl>
                                          <p:spTgt spid="89090"/>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Inappropriate Appeal</a:t>
            </a:r>
          </a:p>
        </p:txBody>
      </p:sp>
      <p:sp>
        <p:nvSpPr>
          <p:cNvPr id="3" name="Content Placeholder 2"/>
          <p:cNvSpPr>
            <a:spLocks noGrp="1"/>
          </p:cNvSpPr>
          <p:nvPr>
            <p:ph idx="1"/>
          </p:nvPr>
        </p:nvSpPr>
        <p:spPr>
          <a:xfrm>
            <a:off x="0" y="1622792"/>
            <a:ext cx="9144000" cy="2574070"/>
          </a:xfrm>
        </p:spPr>
        <p:txBody>
          <a:bodyPr>
            <a:normAutofit/>
          </a:bodyPr>
          <a:lstStyle/>
          <a:p>
            <a:pPr>
              <a:buNone/>
            </a:pPr>
            <a:r>
              <a:rPr lang="en-US" b="1" u="sng" dirty="0">
                <a:solidFill>
                  <a:srgbClr val="FF0000"/>
                </a:solidFill>
                <a:latin typeface="Arial Black" pitchFamily="34" charset="0"/>
              </a:rPr>
              <a:t>Exploiting readers’ insecurities:</a:t>
            </a:r>
          </a:p>
          <a:p>
            <a:pPr lvl="1"/>
            <a:r>
              <a:rPr lang="en-US" sz="4000" b="1" dirty="0">
                <a:solidFill>
                  <a:srgbClr val="0070C0"/>
                </a:solidFill>
                <a:latin typeface="Arial Black" pitchFamily="34" charset="0"/>
              </a:rPr>
              <a:t>Isolating readers  </a:t>
            </a:r>
            <a:r>
              <a:rPr lang="en-US" sz="3200" dirty="0"/>
              <a:t>- implying that </a:t>
            </a:r>
            <a:r>
              <a:rPr lang="en-US" sz="3200" b="1" dirty="0"/>
              <a:t>readers who disagree</a:t>
            </a:r>
            <a:r>
              <a:rPr lang="en-US" sz="3200" dirty="0"/>
              <a:t> are “outside the norm” or “left behind”</a:t>
            </a:r>
          </a:p>
        </p:txBody>
      </p:sp>
      <p:pic>
        <p:nvPicPr>
          <p:cNvPr id="6147" name="Picture 3" descr="C:\Users\tccampa\AppData\Local\Microsoft\Windows\Temporary Internet Files\Content.IE5\NYTCECHC\MC900439612[1].png"/>
          <p:cNvPicPr>
            <a:picLocks noChangeAspect="1" noChangeArrowheads="1"/>
          </p:cNvPicPr>
          <p:nvPr/>
        </p:nvPicPr>
        <p:blipFill>
          <a:blip r:embed="rId2" cstate="print"/>
          <a:srcRect b="35868"/>
          <a:stretch>
            <a:fillRect/>
          </a:stretch>
        </p:blipFill>
        <p:spPr bwMode="auto">
          <a:xfrm>
            <a:off x="-164121" y="4677508"/>
            <a:ext cx="3753017" cy="1711569"/>
          </a:xfrm>
          <a:prstGeom prst="rect">
            <a:avLst/>
          </a:prstGeom>
          <a:noFill/>
        </p:spPr>
      </p:pic>
      <p:pic>
        <p:nvPicPr>
          <p:cNvPr id="9" name="Picture 3" descr="C:\Users\tccampa\AppData\Local\Microsoft\Windows\Temporary Internet Files\Content.IE5\NYTCECHC\MC900439612[1].png"/>
          <p:cNvPicPr>
            <a:picLocks noChangeAspect="1" noChangeArrowheads="1"/>
          </p:cNvPicPr>
          <p:nvPr/>
        </p:nvPicPr>
        <p:blipFill>
          <a:blip r:embed="rId2" cstate="print"/>
          <a:srcRect l="43730" r="38465" b="35868"/>
          <a:stretch>
            <a:fillRect/>
          </a:stretch>
        </p:blipFill>
        <p:spPr bwMode="auto">
          <a:xfrm>
            <a:off x="4548556" y="4162516"/>
            <a:ext cx="855783" cy="2192006"/>
          </a:xfrm>
          <a:prstGeom prst="rect">
            <a:avLst/>
          </a:prstGeom>
          <a:noFill/>
        </p:spPr>
      </p:pic>
      <p:pic>
        <p:nvPicPr>
          <p:cNvPr id="6149" name="Picture 5" descr="C:\Users\tccampa\AppData\Local\Microsoft\Windows\Temporary Internet Files\Content.IE5\C0T826DX\MC900078710[1].wmf"/>
          <p:cNvPicPr>
            <a:picLocks noChangeAspect="1" noChangeArrowheads="1"/>
          </p:cNvPicPr>
          <p:nvPr/>
        </p:nvPicPr>
        <p:blipFill>
          <a:blip r:embed="rId3" cstate="print"/>
          <a:srcRect/>
          <a:stretch>
            <a:fillRect/>
          </a:stretch>
        </p:blipFill>
        <p:spPr bwMode="auto">
          <a:xfrm flipH="1">
            <a:off x="5615353" y="4622379"/>
            <a:ext cx="1770184" cy="2235621"/>
          </a:xfrm>
          <a:prstGeom prst="rect">
            <a:avLst/>
          </a:prstGeom>
          <a:noFill/>
        </p:spPr>
      </p:pic>
      <p:sp>
        <p:nvSpPr>
          <p:cNvPr id="11" name="Oval Callout 10"/>
          <p:cNvSpPr/>
          <p:nvPr/>
        </p:nvSpPr>
        <p:spPr>
          <a:xfrm>
            <a:off x="6635262" y="3493477"/>
            <a:ext cx="2332892" cy="1172308"/>
          </a:xfrm>
          <a:prstGeom prst="wedgeEllipseCallout">
            <a:avLst>
              <a:gd name="adj1" fmla="val -33396"/>
              <a:gd name="adj2" fmla="val 715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811107" y="3774831"/>
            <a:ext cx="1875693" cy="646331"/>
          </a:xfrm>
          <a:prstGeom prst="rect">
            <a:avLst/>
          </a:prstGeom>
          <a:noFill/>
        </p:spPr>
        <p:txBody>
          <a:bodyPr wrap="square" rtlCol="0">
            <a:spAutoFit/>
          </a:bodyPr>
          <a:lstStyle/>
          <a:p>
            <a:r>
              <a:rPr lang="en-US" sz="1800" dirty="0">
                <a:latin typeface="Arial" pitchFamily="34" charset="0"/>
                <a:cs typeface="Arial" pitchFamily="34" charset="0"/>
              </a:rPr>
              <a:t>If you disagree, this will be you!</a:t>
            </a:r>
          </a:p>
        </p:txBody>
      </p:sp>
      <p:sp>
        <p:nvSpPr>
          <p:cNvPr id="13" name="TextBox 12"/>
          <p:cNvSpPr txBox="1"/>
          <p:nvPr/>
        </p:nvSpPr>
        <p:spPr>
          <a:xfrm>
            <a:off x="597877" y="6330462"/>
            <a:ext cx="2801816" cy="338554"/>
          </a:xfrm>
          <a:prstGeom prst="rect">
            <a:avLst/>
          </a:prstGeom>
          <a:noFill/>
        </p:spPr>
        <p:txBody>
          <a:bodyPr wrap="square" rtlCol="0">
            <a:spAutoFit/>
          </a:bodyPr>
          <a:lstStyle/>
          <a:p>
            <a:pPr algn="ctr"/>
            <a:r>
              <a:rPr lang="en-US" sz="1600" dirty="0">
                <a:latin typeface="Arial Black" pitchFamily="34" charset="0"/>
              </a:rPr>
              <a:t>Normal people </a:t>
            </a:r>
          </a:p>
        </p:txBody>
      </p:sp>
      <p:sp>
        <p:nvSpPr>
          <p:cNvPr id="14" name="TextBox 13"/>
          <p:cNvSpPr txBox="1"/>
          <p:nvPr/>
        </p:nvSpPr>
        <p:spPr>
          <a:xfrm>
            <a:off x="4478216" y="6318739"/>
            <a:ext cx="1113692" cy="338554"/>
          </a:xfrm>
          <a:prstGeom prst="rect">
            <a:avLst/>
          </a:prstGeom>
          <a:noFill/>
        </p:spPr>
        <p:txBody>
          <a:bodyPr wrap="square" rtlCol="0">
            <a:spAutoFit/>
          </a:bodyPr>
          <a:lstStyle/>
          <a:p>
            <a:pPr algn="ctr"/>
            <a:r>
              <a:rPr lang="en-US" sz="1600" dirty="0">
                <a:latin typeface="Arial Black" pitchFamily="34" charset="0"/>
              </a:rPr>
              <a:t>YOU</a:t>
            </a:r>
          </a:p>
        </p:txBody>
      </p:sp>
      <p:sp>
        <p:nvSpPr>
          <p:cNvPr id="15" name="TextBox 14"/>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fade">
                                      <p:cBhvr>
                                        <p:cTn id="7" dur="1000"/>
                                        <p:tgtEl>
                                          <p:spTgt spid="61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childTnLst>
                          </p:cTn>
                        </p:par>
                        <p:par>
                          <p:cTn id="11" fill="hold">
                            <p:stCondLst>
                              <p:cond delay="1000"/>
                            </p:stCondLst>
                            <p:childTnLst>
                              <p:par>
                                <p:cTn id="12" presetID="53"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Effect transition="in" filter="fade">
                                      <p:cBhvr>
                                        <p:cTn id="16" dur="10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149"/>
                                        </p:tgtEl>
                                        <p:attrNameLst>
                                          <p:attrName>style.visibility</p:attrName>
                                        </p:attrNameLst>
                                      </p:cBhvr>
                                      <p:to>
                                        <p:strVal val="visible"/>
                                      </p:to>
                                    </p:set>
                                    <p:animEffect transition="in" filter="fade">
                                      <p:cBhvr>
                                        <p:cTn id="23" dur="500"/>
                                        <p:tgtEl>
                                          <p:spTgt spid="614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P spid="1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Inappropriate Appeal</a:t>
            </a:r>
          </a:p>
        </p:txBody>
      </p:sp>
      <p:sp>
        <p:nvSpPr>
          <p:cNvPr id="3" name="Content Placeholder 2"/>
          <p:cNvSpPr>
            <a:spLocks noGrp="1"/>
          </p:cNvSpPr>
          <p:nvPr>
            <p:ph idx="1"/>
          </p:nvPr>
        </p:nvSpPr>
        <p:spPr>
          <a:xfrm>
            <a:off x="164123" y="1775192"/>
            <a:ext cx="8979877" cy="2280994"/>
          </a:xfrm>
        </p:spPr>
        <p:txBody>
          <a:bodyPr>
            <a:normAutofit fontScale="92500"/>
          </a:bodyPr>
          <a:lstStyle/>
          <a:p>
            <a:pPr>
              <a:buNone/>
            </a:pPr>
            <a:r>
              <a:rPr lang="en-US" b="1" u="sng" dirty="0">
                <a:solidFill>
                  <a:srgbClr val="FF0000"/>
                </a:solidFill>
              </a:rPr>
              <a:t>Exploiting readers’ insecurities:</a:t>
            </a:r>
          </a:p>
          <a:p>
            <a:r>
              <a:rPr lang="en-US" sz="4800" b="1" dirty="0">
                <a:solidFill>
                  <a:schemeClr val="tx1">
                    <a:lumMod val="95000"/>
                    <a:lumOff val="5000"/>
                  </a:schemeClr>
                </a:solidFill>
                <a:latin typeface="Arial Black" pitchFamily="34" charset="0"/>
              </a:rPr>
              <a:t>Flattering readers </a:t>
            </a:r>
            <a:r>
              <a:rPr lang="en-US" sz="4400" dirty="0">
                <a:solidFill>
                  <a:srgbClr val="0070C0"/>
                </a:solidFill>
              </a:rPr>
              <a:t>– giving false compliments to those who agree</a:t>
            </a:r>
          </a:p>
        </p:txBody>
      </p:sp>
      <p:pic>
        <p:nvPicPr>
          <p:cNvPr id="7170" name="Picture 2"/>
          <p:cNvPicPr>
            <a:picLocks noChangeAspect="1" noChangeArrowheads="1"/>
          </p:cNvPicPr>
          <p:nvPr/>
        </p:nvPicPr>
        <p:blipFill>
          <a:blip r:embed="rId2" cstate="print"/>
          <a:srcRect/>
          <a:stretch>
            <a:fillRect/>
          </a:stretch>
        </p:blipFill>
        <p:spPr bwMode="auto">
          <a:xfrm>
            <a:off x="4964725" y="3886202"/>
            <a:ext cx="2971798" cy="2971798"/>
          </a:xfrm>
          <a:prstGeom prst="rect">
            <a:avLst/>
          </a:prstGeom>
          <a:noFill/>
          <a:ln w="9525">
            <a:noFill/>
            <a:miter lim="800000"/>
            <a:headEnd/>
            <a:tailEnd/>
          </a:ln>
        </p:spPr>
      </p:pic>
      <p:sp>
        <p:nvSpPr>
          <p:cNvPr id="5" name="Oval Callout 4"/>
          <p:cNvSpPr/>
          <p:nvPr/>
        </p:nvSpPr>
        <p:spPr>
          <a:xfrm>
            <a:off x="527539" y="4091353"/>
            <a:ext cx="4208584" cy="1582616"/>
          </a:xfrm>
          <a:prstGeom prst="wedgeEllipseCallout">
            <a:avLst>
              <a:gd name="adj1" fmla="val 87802"/>
              <a:gd name="adj2" fmla="val 471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125415" y="4419600"/>
            <a:ext cx="3470031" cy="984885"/>
          </a:xfrm>
          <a:prstGeom prst="rect">
            <a:avLst/>
          </a:prstGeom>
          <a:noFill/>
        </p:spPr>
        <p:txBody>
          <a:bodyPr wrap="square" rtlCol="0">
            <a:spAutoFit/>
          </a:bodyPr>
          <a:lstStyle/>
          <a:p>
            <a:r>
              <a:rPr lang="en-US" sz="1800" dirty="0">
                <a:solidFill>
                  <a:schemeClr val="bg1"/>
                </a:solidFill>
                <a:latin typeface="Arial" pitchFamily="34" charset="0"/>
                <a:cs typeface="Arial" pitchFamily="34" charset="0"/>
              </a:rPr>
              <a:t>Supporters of  this argument are the </a:t>
            </a:r>
            <a:r>
              <a:rPr lang="en-US" sz="2000" b="1" dirty="0">
                <a:solidFill>
                  <a:schemeClr val="bg1"/>
                </a:solidFill>
                <a:latin typeface="Arial" pitchFamily="34" charset="0"/>
                <a:cs typeface="Arial" pitchFamily="34" charset="0"/>
              </a:rPr>
              <a:t>intelligent, successful people—like you! </a:t>
            </a:r>
            <a:endParaRPr lang="en-US" sz="1800" b="1" dirty="0">
              <a:solidFill>
                <a:schemeClr val="bg1"/>
              </a:solidFill>
              <a:latin typeface="Arial" pitchFamily="34" charset="0"/>
              <a:cs typeface="Arial" pitchFamily="34" charset="0"/>
            </a:endParaRPr>
          </a:p>
        </p:txBody>
      </p:sp>
      <p:sp>
        <p:nvSpPr>
          <p:cNvPr id="7" name="TextBox 6"/>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Inappropriate Appeal</a:t>
            </a:r>
          </a:p>
        </p:txBody>
      </p:sp>
      <p:sp>
        <p:nvSpPr>
          <p:cNvPr id="3" name="Content Placeholder 2"/>
          <p:cNvSpPr>
            <a:spLocks noGrp="1"/>
          </p:cNvSpPr>
          <p:nvPr>
            <p:ph idx="1"/>
          </p:nvPr>
        </p:nvSpPr>
        <p:spPr>
          <a:xfrm>
            <a:off x="398585" y="1470392"/>
            <a:ext cx="8428892" cy="2152040"/>
          </a:xfrm>
        </p:spPr>
        <p:txBody>
          <a:bodyPr>
            <a:normAutofit/>
          </a:bodyPr>
          <a:lstStyle/>
          <a:p>
            <a:pPr>
              <a:buNone/>
            </a:pPr>
            <a:r>
              <a:rPr lang="en-US" b="1" u="sng" dirty="0">
                <a:solidFill>
                  <a:srgbClr val="FF0000"/>
                </a:solidFill>
              </a:rPr>
              <a:t>Exploiting readers’ insecurities:</a:t>
            </a:r>
          </a:p>
          <a:p>
            <a:r>
              <a:rPr lang="en-US" sz="4000" b="1" dirty="0">
                <a:solidFill>
                  <a:srgbClr val="0070C0"/>
                </a:solidFill>
                <a:latin typeface="Arial Black" pitchFamily="34" charset="0"/>
              </a:rPr>
              <a:t>Angering readers </a:t>
            </a:r>
            <a:r>
              <a:rPr lang="en-US" sz="3600" dirty="0"/>
              <a:t>– inciting anger in an audience to prevent critical thinking </a:t>
            </a:r>
          </a:p>
        </p:txBody>
      </p:sp>
      <p:pic>
        <p:nvPicPr>
          <p:cNvPr id="8196" name="Picture 4"/>
          <p:cNvPicPr>
            <a:picLocks noChangeAspect="1" noChangeArrowheads="1"/>
          </p:cNvPicPr>
          <p:nvPr/>
        </p:nvPicPr>
        <p:blipFill>
          <a:blip r:embed="rId2" cstate="print"/>
          <a:srcRect/>
          <a:stretch>
            <a:fillRect/>
          </a:stretch>
        </p:blipFill>
        <p:spPr bwMode="auto">
          <a:xfrm>
            <a:off x="4960239" y="4888525"/>
            <a:ext cx="3773448" cy="1781906"/>
          </a:xfrm>
          <a:prstGeom prst="rect">
            <a:avLst/>
          </a:prstGeom>
          <a:noFill/>
          <a:ln w="9525">
            <a:noFill/>
            <a:miter lim="800000"/>
            <a:headEnd/>
            <a:tailEnd/>
          </a:ln>
        </p:spPr>
      </p:pic>
      <p:pic>
        <p:nvPicPr>
          <p:cNvPr id="8197" name="Picture 5"/>
          <p:cNvPicPr>
            <a:picLocks noChangeAspect="1" noChangeArrowheads="1"/>
          </p:cNvPicPr>
          <p:nvPr/>
        </p:nvPicPr>
        <p:blipFill>
          <a:blip r:embed="rId3" cstate="print"/>
          <a:srcRect/>
          <a:stretch>
            <a:fillRect/>
          </a:stretch>
        </p:blipFill>
        <p:spPr bwMode="auto">
          <a:xfrm>
            <a:off x="2148256" y="4924508"/>
            <a:ext cx="1392114" cy="1933492"/>
          </a:xfrm>
          <a:prstGeom prst="rect">
            <a:avLst/>
          </a:prstGeom>
          <a:noFill/>
          <a:ln w="9525">
            <a:noFill/>
            <a:miter lim="800000"/>
            <a:headEnd/>
            <a:tailEnd/>
          </a:ln>
        </p:spPr>
      </p:pic>
      <p:sp>
        <p:nvSpPr>
          <p:cNvPr id="8" name="Oval Callout 7"/>
          <p:cNvSpPr/>
          <p:nvPr/>
        </p:nvSpPr>
        <p:spPr>
          <a:xfrm>
            <a:off x="0" y="3645877"/>
            <a:ext cx="2965938" cy="1922585"/>
          </a:xfrm>
          <a:prstGeom prst="wedgeEllipseCallout">
            <a:avLst>
              <a:gd name="adj1" fmla="val 44773"/>
              <a:gd name="adj2" fmla="val 53017"/>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75137" y="3856892"/>
            <a:ext cx="2473570" cy="1477328"/>
          </a:xfrm>
          <a:prstGeom prst="rect">
            <a:avLst/>
          </a:prstGeom>
          <a:noFill/>
        </p:spPr>
        <p:txBody>
          <a:bodyPr wrap="square" rtlCol="0">
            <a:spAutoFit/>
          </a:bodyPr>
          <a:lstStyle/>
          <a:p>
            <a:r>
              <a:rPr lang="en-US" sz="1800" b="1" dirty="0">
                <a:solidFill>
                  <a:schemeClr val="bg1"/>
                </a:solidFill>
                <a:latin typeface="Arial" pitchFamily="34" charset="0"/>
                <a:cs typeface="Arial" pitchFamily="34" charset="0"/>
              </a:rPr>
              <a:t>Foreign countries </a:t>
            </a:r>
            <a:r>
              <a:rPr lang="en-US" sz="1800" dirty="0">
                <a:solidFill>
                  <a:schemeClr val="bg1"/>
                </a:solidFill>
                <a:latin typeface="Arial" pitchFamily="34" charset="0"/>
                <a:cs typeface="Arial" pitchFamily="34" charset="0"/>
              </a:rPr>
              <a:t>just take handouts from the U.S. and </a:t>
            </a:r>
            <a:r>
              <a:rPr lang="en-US" sz="1800" b="1" u="sng" dirty="0">
                <a:solidFill>
                  <a:schemeClr val="bg1"/>
                </a:solidFill>
                <a:latin typeface="Arial" pitchFamily="34" charset="0"/>
                <a:cs typeface="Arial" pitchFamily="34" charset="0"/>
              </a:rPr>
              <a:t>never  work for anything</a:t>
            </a:r>
            <a:r>
              <a:rPr lang="en-US" sz="1800" dirty="0">
                <a:solidFill>
                  <a:schemeClr val="bg1"/>
                </a:solidFill>
                <a:latin typeface="Arial" pitchFamily="34" charset="0"/>
                <a:cs typeface="Arial" pitchFamily="34" charset="0"/>
              </a:rPr>
              <a:t>! </a:t>
            </a:r>
          </a:p>
        </p:txBody>
      </p:sp>
      <p:sp>
        <p:nvSpPr>
          <p:cNvPr id="10" name="TextBox 9"/>
          <p:cNvSpPr txBox="1"/>
          <p:nvPr/>
        </p:nvSpPr>
        <p:spPr>
          <a:xfrm>
            <a:off x="3950676" y="4337538"/>
            <a:ext cx="1207478" cy="830997"/>
          </a:xfrm>
          <a:prstGeom prst="rect">
            <a:avLst/>
          </a:prstGeom>
          <a:noFill/>
        </p:spPr>
        <p:txBody>
          <a:bodyPr wrap="square" rtlCol="0">
            <a:spAutoFit/>
          </a:bodyPr>
          <a:lstStyle/>
          <a:p>
            <a:r>
              <a:rPr lang="en-US" sz="1600" dirty="0">
                <a:latin typeface="Comic Sans MS" pitchFamily="66" charset="0"/>
              </a:rPr>
              <a:t>I hate foreign countries! </a:t>
            </a:r>
          </a:p>
        </p:txBody>
      </p:sp>
      <p:sp>
        <p:nvSpPr>
          <p:cNvPr id="11" name="TextBox 10"/>
          <p:cNvSpPr txBox="1"/>
          <p:nvPr/>
        </p:nvSpPr>
        <p:spPr>
          <a:xfrm>
            <a:off x="5580186" y="4841632"/>
            <a:ext cx="914400" cy="338554"/>
          </a:xfrm>
          <a:prstGeom prst="rect">
            <a:avLst/>
          </a:prstGeom>
          <a:noFill/>
        </p:spPr>
        <p:txBody>
          <a:bodyPr wrap="square" rtlCol="0">
            <a:spAutoFit/>
          </a:bodyPr>
          <a:lstStyle/>
          <a:p>
            <a:r>
              <a:rPr lang="en-US" sz="1600" dirty="0">
                <a:latin typeface="Comic Sans MS" pitchFamily="66" charset="0"/>
              </a:rPr>
              <a:t>Me too! </a:t>
            </a:r>
          </a:p>
        </p:txBody>
      </p:sp>
      <p:sp>
        <p:nvSpPr>
          <p:cNvPr id="12" name="TextBox 11"/>
          <p:cNvSpPr txBox="1"/>
          <p:nvPr/>
        </p:nvSpPr>
        <p:spPr>
          <a:xfrm>
            <a:off x="6248400" y="4126524"/>
            <a:ext cx="1418492" cy="584775"/>
          </a:xfrm>
          <a:prstGeom prst="rect">
            <a:avLst/>
          </a:prstGeom>
          <a:noFill/>
        </p:spPr>
        <p:txBody>
          <a:bodyPr wrap="square" rtlCol="0">
            <a:spAutoFit/>
          </a:bodyPr>
          <a:lstStyle/>
          <a:p>
            <a:r>
              <a:rPr lang="en-US" sz="1600" dirty="0">
                <a:latin typeface="Comic Sans MS" pitchFamily="66" charset="0"/>
              </a:rPr>
              <a:t>Lazy freeloaders</a:t>
            </a:r>
            <a:r>
              <a:rPr lang="en-US" sz="1600" dirty="0"/>
              <a:t>!</a:t>
            </a:r>
          </a:p>
        </p:txBody>
      </p:sp>
      <p:sp>
        <p:nvSpPr>
          <p:cNvPr id="13" name="TextBox 12"/>
          <p:cNvSpPr txBox="1"/>
          <p:nvPr/>
        </p:nvSpPr>
        <p:spPr>
          <a:xfrm>
            <a:off x="7760677" y="4337538"/>
            <a:ext cx="1207477" cy="830997"/>
          </a:xfrm>
          <a:prstGeom prst="rect">
            <a:avLst/>
          </a:prstGeom>
          <a:noFill/>
        </p:spPr>
        <p:txBody>
          <a:bodyPr wrap="square" rtlCol="0">
            <a:spAutoFit/>
          </a:bodyPr>
          <a:lstStyle/>
          <a:p>
            <a:r>
              <a:rPr lang="en-US" sz="1600" dirty="0">
                <a:latin typeface="Comic Sans MS" pitchFamily="66" charset="0"/>
              </a:rPr>
              <a:t>We should bomb them!</a:t>
            </a:r>
          </a:p>
        </p:txBody>
      </p:sp>
      <p:cxnSp>
        <p:nvCxnSpPr>
          <p:cNvPr id="15" name="Straight Connector 14"/>
          <p:cNvCxnSpPr/>
          <p:nvPr/>
        </p:nvCxnSpPr>
        <p:spPr>
          <a:xfrm>
            <a:off x="4911969" y="5158154"/>
            <a:ext cx="386862" cy="26963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119446" y="5216769"/>
            <a:ext cx="58616" cy="2227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8299938" y="5111262"/>
            <a:ext cx="46893" cy="2696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3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45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1" grpId="0"/>
      <p:bldP spid="12" grpId="0"/>
      <p:bldP spid="13" grpId="0"/>
      <p:bldP spid="1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Inappropriate Appeal</a:t>
            </a:r>
          </a:p>
        </p:txBody>
      </p:sp>
      <p:sp>
        <p:nvSpPr>
          <p:cNvPr id="3" name="Content Placeholder 2"/>
          <p:cNvSpPr>
            <a:spLocks noGrp="1"/>
          </p:cNvSpPr>
          <p:nvPr>
            <p:ph idx="1"/>
          </p:nvPr>
        </p:nvSpPr>
        <p:spPr>
          <a:xfrm>
            <a:off x="199292" y="1775191"/>
            <a:ext cx="8487508" cy="2540777"/>
          </a:xfrm>
        </p:spPr>
        <p:txBody>
          <a:bodyPr>
            <a:normAutofit fontScale="92500"/>
          </a:bodyPr>
          <a:lstStyle/>
          <a:p>
            <a:pPr>
              <a:buNone/>
            </a:pPr>
            <a:r>
              <a:rPr lang="en-US" sz="3600" b="1" u="sng" dirty="0">
                <a:solidFill>
                  <a:srgbClr val="FF0000"/>
                </a:solidFill>
              </a:rPr>
              <a:t>Presenting fallacies as evidence: </a:t>
            </a:r>
          </a:p>
          <a:p>
            <a:r>
              <a:rPr lang="en-US" sz="3600" dirty="0"/>
              <a:t>Please be familiar with the </a:t>
            </a:r>
            <a:r>
              <a:rPr lang="en-US" sz="4000" b="1" u="sng" dirty="0">
                <a:solidFill>
                  <a:srgbClr val="0070C0"/>
                </a:solidFill>
                <a:latin typeface="Arial Black" pitchFamily="34" charset="0"/>
              </a:rPr>
              <a:t>Fallacies of Argument</a:t>
            </a:r>
            <a:r>
              <a:rPr lang="en-US" sz="4000" b="1" u="sng" dirty="0">
                <a:solidFill>
                  <a:srgbClr val="0070C0"/>
                </a:solidFill>
              </a:rPr>
              <a:t> </a:t>
            </a:r>
            <a:r>
              <a:rPr lang="en-US" sz="3600" dirty="0"/>
              <a:t>– </a:t>
            </a:r>
            <a:r>
              <a:rPr lang="en-US" sz="3600" b="1" dirty="0"/>
              <a:t>Recognize</a:t>
            </a:r>
            <a:r>
              <a:rPr lang="en-US" sz="3600" dirty="0"/>
              <a:t> them in others’ arguments and </a:t>
            </a:r>
            <a:r>
              <a:rPr lang="en-US" sz="3600" b="1" dirty="0"/>
              <a:t>avoid them </a:t>
            </a:r>
            <a:r>
              <a:rPr lang="en-US" sz="3600" dirty="0"/>
              <a:t>in your own!</a:t>
            </a:r>
          </a:p>
        </p:txBody>
      </p:sp>
      <p:pic>
        <p:nvPicPr>
          <p:cNvPr id="90114" name="Picture 2" descr="C:\Documents and Settings\lapadmin\Local Settings\Temporary Internet Files\Content.IE5\8X656UWU\MPj03961000000[1].jpg"/>
          <p:cNvPicPr>
            <a:picLocks noChangeAspect="1" noChangeArrowheads="1"/>
          </p:cNvPicPr>
          <p:nvPr/>
        </p:nvPicPr>
        <p:blipFill>
          <a:blip r:embed="rId2" cstate="print"/>
          <a:srcRect/>
          <a:stretch>
            <a:fillRect/>
          </a:stretch>
        </p:blipFill>
        <p:spPr bwMode="auto">
          <a:xfrm>
            <a:off x="1517904" y="5077968"/>
            <a:ext cx="2340864" cy="1524000"/>
          </a:xfrm>
          <a:prstGeom prst="rect">
            <a:avLst/>
          </a:prstGeom>
          <a:noFill/>
        </p:spPr>
      </p:pic>
      <p:pic>
        <p:nvPicPr>
          <p:cNvPr id="5" name="Picture 2" descr="C:\Documents and Settings\lapadmin\Local Settings\Temporary Internet Files\Content.IE5\8X656UWU\MPj03961000000[1].jpg"/>
          <p:cNvPicPr>
            <a:picLocks noChangeAspect="1" noChangeArrowheads="1"/>
          </p:cNvPicPr>
          <p:nvPr/>
        </p:nvPicPr>
        <p:blipFill>
          <a:blip r:embed="rId2" cstate="print"/>
          <a:srcRect/>
          <a:stretch>
            <a:fillRect/>
          </a:stretch>
        </p:blipFill>
        <p:spPr bwMode="auto">
          <a:xfrm rot="10800000">
            <a:off x="3608832" y="4968240"/>
            <a:ext cx="2340864" cy="1524000"/>
          </a:xfrm>
          <a:prstGeom prst="rect">
            <a:avLst/>
          </a:prstGeom>
          <a:noFill/>
        </p:spPr>
      </p:pic>
      <p:pic>
        <p:nvPicPr>
          <p:cNvPr id="6" name="Picture 2" descr="C:\Documents and Settings\lapadmin\Local Settings\Temporary Internet Files\Content.IE5\8X656UWU\MPj03961000000[1].jpg"/>
          <p:cNvPicPr>
            <a:picLocks noChangeAspect="1" noChangeArrowheads="1"/>
          </p:cNvPicPr>
          <p:nvPr/>
        </p:nvPicPr>
        <p:blipFill>
          <a:blip r:embed="rId2" cstate="print"/>
          <a:srcRect/>
          <a:stretch>
            <a:fillRect/>
          </a:stretch>
        </p:blipFill>
        <p:spPr bwMode="auto">
          <a:xfrm>
            <a:off x="5839968" y="4956048"/>
            <a:ext cx="2340864" cy="1524000"/>
          </a:xfrm>
          <a:prstGeom prst="rect">
            <a:avLst/>
          </a:prstGeom>
          <a:noFill/>
        </p:spPr>
      </p:pic>
      <p:pic>
        <p:nvPicPr>
          <p:cNvPr id="7" name="Picture 2" descr="C:\Documents and Settings\lapadmin\Local Settings\Temporary Internet Files\Content.IE5\8X656UWU\MPj03961000000[1].jpg"/>
          <p:cNvPicPr>
            <a:picLocks noChangeAspect="1" noChangeArrowheads="1"/>
          </p:cNvPicPr>
          <p:nvPr/>
        </p:nvPicPr>
        <p:blipFill>
          <a:blip r:embed="rId2" cstate="print"/>
          <a:srcRect r="38802"/>
          <a:stretch>
            <a:fillRect/>
          </a:stretch>
        </p:blipFill>
        <p:spPr bwMode="auto">
          <a:xfrm rot="10800000">
            <a:off x="292608" y="5102352"/>
            <a:ext cx="1432560" cy="1524000"/>
          </a:xfrm>
          <a:prstGeom prst="rect">
            <a:avLst/>
          </a:prstGeom>
          <a:noFill/>
        </p:spPr>
      </p:pic>
      <p:pic>
        <p:nvPicPr>
          <p:cNvPr id="8" name="Picture 2" descr="C:\Documents and Settings\lapadmin\Local Settings\Temporary Internet Files\Content.IE5\8X656UWU\MPj03961000000[1].jpg"/>
          <p:cNvPicPr>
            <a:picLocks noChangeAspect="1" noChangeArrowheads="1"/>
          </p:cNvPicPr>
          <p:nvPr/>
        </p:nvPicPr>
        <p:blipFill>
          <a:blip r:embed="rId2" cstate="print"/>
          <a:srcRect l="66921"/>
          <a:stretch>
            <a:fillRect/>
          </a:stretch>
        </p:blipFill>
        <p:spPr bwMode="auto">
          <a:xfrm rot="10989429">
            <a:off x="8102895" y="4839715"/>
            <a:ext cx="774333" cy="1583589"/>
          </a:xfrm>
          <a:prstGeom prst="rect">
            <a:avLst/>
          </a:prstGeom>
          <a:noFill/>
        </p:spPr>
      </p:pic>
      <p:sp>
        <p:nvSpPr>
          <p:cNvPr id="9" name="TextBox 8"/>
          <p:cNvSpPr txBox="1"/>
          <p:nvPr/>
        </p:nvSpPr>
        <p:spPr>
          <a:xfrm>
            <a:off x="6295293" y="6457890"/>
            <a:ext cx="2848708" cy="400110"/>
          </a:xfrm>
          <a:prstGeom prst="rect">
            <a:avLst/>
          </a:prstGeom>
          <a:solidFill>
            <a:srgbClr val="FF0000"/>
          </a:solidFill>
        </p:spPr>
        <p:txBody>
          <a:bodyPr wrap="square" rtlCol="0">
            <a:spAutoFit/>
          </a:bodyPr>
          <a:lstStyle/>
          <a:p>
            <a:pPr algn="r"/>
            <a:r>
              <a:rPr lang="en-US" sz="2000" b="1" dirty="0">
                <a:latin typeface="Arial" pitchFamily="34" charset="0"/>
                <a:cs typeface="Arial" pitchFamily="34" charset="0"/>
              </a:rPr>
              <a:t>Click for next slide</a:t>
            </a:r>
            <a:r>
              <a:rPr lang="en-US" sz="2000" b="1" dirty="0">
                <a:latin typeface="Arial" pitchFamily="34" charset="0"/>
                <a:cs typeface="Arial" pitchFamily="34" charset="0"/>
                <a:sym typeface="Wingdings" pitchFamily="2" charset="2"/>
              </a:rPr>
              <a:t> </a:t>
            </a:r>
            <a:endParaRPr lang="en-US" sz="20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04088" y="512063"/>
            <a:ext cx="8077200" cy="3930983"/>
          </a:xfrm>
        </p:spPr>
        <p:txBody>
          <a:bodyPr>
            <a:normAutofit fontScale="90000"/>
          </a:bodyPr>
          <a:lstStyle/>
          <a:p>
            <a:pPr>
              <a:lnSpc>
                <a:spcPct val="150000"/>
              </a:lnSpc>
            </a:pPr>
            <a:r>
              <a:rPr lang="en-US" u="sng" dirty="0">
                <a:solidFill>
                  <a:schemeClr val="tx1"/>
                </a:solidFill>
              </a:rPr>
              <a:t>Review – Arguments…</a:t>
            </a:r>
            <a:br>
              <a:rPr lang="en-US" dirty="0"/>
            </a:br>
            <a:r>
              <a:rPr lang="en-US" dirty="0"/>
              <a:t>  </a:t>
            </a:r>
            <a:r>
              <a:rPr lang="en-US" dirty="0">
                <a:solidFill>
                  <a:srgbClr val="FFC000"/>
                </a:solidFill>
              </a:rPr>
              <a:t>Use </a:t>
            </a:r>
            <a:r>
              <a:rPr lang="en-US" u="sng" dirty="0">
                <a:solidFill>
                  <a:srgbClr val="FFC000"/>
                </a:solidFill>
                <a:latin typeface="Arial Black" pitchFamily="34" charset="0"/>
              </a:rPr>
              <a:t>APPEALS</a:t>
            </a:r>
            <a:r>
              <a:rPr lang="en-US" dirty="0">
                <a:solidFill>
                  <a:srgbClr val="FFC000"/>
                </a:solidFill>
              </a:rPr>
              <a:t> </a:t>
            </a:r>
            <a:br>
              <a:rPr lang="en-US" dirty="0">
                <a:solidFill>
                  <a:schemeClr val="tx1"/>
                </a:solidFill>
              </a:rPr>
            </a:br>
            <a:r>
              <a:rPr lang="en-US" dirty="0">
                <a:solidFill>
                  <a:schemeClr val="tx1"/>
                </a:solidFill>
              </a:rPr>
              <a:t>  </a:t>
            </a:r>
            <a:r>
              <a:rPr lang="en-US" dirty="0">
                <a:solidFill>
                  <a:srgbClr val="FFC000"/>
                </a:solidFill>
              </a:rPr>
              <a:t>Present </a:t>
            </a:r>
            <a:r>
              <a:rPr lang="en-US" u="sng" dirty="0">
                <a:solidFill>
                  <a:srgbClr val="FFC000"/>
                </a:solidFill>
                <a:latin typeface="Arial Black" pitchFamily="34" charset="0"/>
              </a:rPr>
              <a:t>EVIDENCE</a:t>
            </a:r>
            <a:br>
              <a:rPr lang="en-US" dirty="0">
                <a:solidFill>
                  <a:schemeClr val="tx1"/>
                </a:solidFill>
              </a:rPr>
            </a:br>
            <a:r>
              <a:rPr lang="en-US" dirty="0">
                <a:solidFill>
                  <a:schemeClr val="tx1"/>
                </a:solidFill>
              </a:rPr>
              <a:t>  </a:t>
            </a:r>
            <a:r>
              <a:rPr lang="en-US" dirty="0">
                <a:solidFill>
                  <a:srgbClr val="FFC000"/>
                </a:solidFill>
              </a:rPr>
              <a:t>Treat Audiences </a:t>
            </a:r>
            <a:r>
              <a:rPr lang="en-US" sz="4900" u="sng" dirty="0">
                <a:solidFill>
                  <a:srgbClr val="FFC000"/>
                </a:solidFill>
                <a:latin typeface="Arial Black" pitchFamily="34" charset="0"/>
              </a:rPr>
              <a:t>FAIRLY</a:t>
            </a:r>
            <a:br>
              <a:rPr lang="en-US" dirty="0"/>
            </a:br>
            <a:endParaRPr lang="en-US" dirty="0"/>
          </a:p>
        </p:txBody>
      </p:sp>
      <p:sp>
        <p:nvSpPr>
          <p:cNvPr id="5" name="Subtitle 4"/>
          <p:cNvSpPr>
            <a:spLocks noGrp="1"/>
          </p:cNvSpPr>
          <p:nvPr>
            <p:ph type="subTitle" idx="1"/>
          </p:nvPr>
        </p:nvSpPr>
        <p:spPr>
          <a:xfrm>
            <a:off x="739257" y="5615353"/>
            <a:ext cx="8077200" cy="553798"/>
          </a:xfrm>
        </p:spPr>
        <p:txBody>
          <a:bodyPr>
            <a:normAutofit/>
          </a:bodyPr>
          <a:lstStyle/>
          <a:p>
            <a:pPr algn="ctr"/>
            <a:r>
              <a:rPr lang="en-US" sz="2800" dirty="0">
                <a:solidFill>
                  <a:schemeClr val="tx1"/>
                </a:solidFill>
                <a:latin typeface="Arial Black" pitchFamily="34" charset="0"/>
              </a:rPr>
              <a:t>End of Presentation. </a:t>
            </a:r>
          </a:p>
        </p:txBody>
      </p:sp>
      <p:pic>
        <p:nvPicPr>
          <p:cNvPr id="6" name="Picture 3" descr="C:\Users\tccampa\AppData\Local\Microsoft\Windows\Temporary Internet Files\Content.IE5\NYTCECHC\MC900441310[1].png"/>
          <p:cNvPicPr>
            <a:picLocks noChangeAspect="1" noChangeArrowheads="1"/>
          </p:cNvPicPr>
          <p:nvPr/>
        </p:nvPicPr>
        <p:blipFill>
          <a:blip r:embed="rId2" cstate="print"/>
          <a:srcRect/>
          <a:stretch>
            <a:fillRect/>
          </a:stretch>
        </p:blipFill>
        <p:spPr bwMode="auto">
          <a:xfrm>
            <a:off x="164124" y="1512277"/>
            <a:ext cx="967154" cy="967154"/>
          </a:xfrm>
          <a:prstGeom prst="rect">
            <a:avLst/>
          </a:prstGeom>
          <a:noFill/>
        </p:spPr>
      </p:pic>
      <p:pic>
        <p:nvPicPr>
          <p:cNvPr id="7" name="Picture 3" descr="C:\Users\tccampa\AppData\Local\Microsoft\Windows\Temporary Internet Files\Content.IE5\NYTCECHC\MC900441310[1].png"/>
          <p:cNvPicPr>
            <a:picLocks noChangeAspect="1" noChangeArrowheads="1"/>
          </p:cNvPicPr>
          <p:nvPr/>
        </p:nvPicPr>
        <p:blipFill>
          <a:blip r:embed="rId2" cstate="print"/>
          <a:srcRect/>
          <a:stretch>
            <a:fillRect/>
          </a:stretch>
        </p:blipFill>
        <p:spPr bwMode="auto">
          <a:xfrm>
            <a:off x="140678" y="2497016"/>
            <a:ext cx="967154" cy="967154"/>
          </a:xfrm>
          <a:prstGeom prst="rect">
            <a:avLst/>
          </a:prstGeom>
          <a:noFill/>
        </p:spPr>
      </p:pic>
      <p:pic>
        <p:nvPicPr>
          <p:cNvPr id="8" name="Picture 3" descr="C:\Users\tccampa\AppData\Local\Microsoft\Windows\Temporary Internet Files\Content.IE5\NYTCECHC\MC900441310[1].png"/>
          <p:cNvPicPr>
            <a:picLocks noChangeAspect="1" noChangeArrowheads="1"/>
          </p:cNvPicPr>
          <p:nvPr/>
        </p:nvPicPr>
        <p:blipFill>
          <a:blip r:embed="rId2" cstate="print"/>
          <a:srcRect/>
          <a:stretch>
            <a:fillRect/>
          </a:stretch>
        </p:blipFill>
        <p:spPr bwMode="auto">
          <a:xfrm>
            <a:off x="164123" y="3458308"/>
            <a:ext cx="967154" cy="967154"/>
          </a:xfrm>
          <a:prstGeom prst="rect">
            <a:avLst/>
          </a:prstGeom>
          <a:noFill/>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EA3A8-6C6A-44DE-8B29-E7270354E2B8}"/>
              </a:ext>
            </a:extLst>
          </p:cNvPr>
          <p:cNvSpPr>
            <a:spLocks noGrp="1"/>
          </p:cNvSpPr>
          <p:nvPr>
            <p:ph type="title"/>
          </p:nvPr>
        </p:nvSpPr>
        <p:spPr/>
        <p:txBody>
          <a:bodyPr>
            <a:normAutofit fontScale="90000"/>
          </a:bodyPr>
          <a:lstStyle/>
          <a:p>
            <a:pPr algn="ctr"/>
            <a:r>
              <a:rPr lang="en-US" dirty="0"/>
              <a:t>Essay 4: HIP/SLICE "Fix-It" Call‐to‐Action</a:t>
            </a:r>
          </a:p>
        </p:txBody>
      </p:sp>
      <p:sp>
        <p:nvSpPr>
          <p:cNvPr id="3" name="Content Placeholder 2">
            <a:extLst>
              <a:ext uri="{FF2B5EF4-FFF2-40B4-BE49-F238E27FC236}">
                <a16:creationId xmlns:a16="http://schemas.microsoft.com/office/drawing/2014/main" id="{A56BEE07-FD20-4C4B-A438-EF1D2DEF4459}"/>
              </a:ext>
            </a:extLst>
          </p:cNvPr>
          <p:cNvSpPr>
            <a:spLocks noGrp="1"/>
          </p:cNvSpPr>
          <p:nvPr>
            <p:ph idx="1"/>
          </p:nvPr>
        </p:nvSpPr>
        <p:spPr/>
        <p:txBody>
          <a:bodyPr>
            <a:normAutofit fontScale="85000" lnSpcReduction="10000"/>
          </a:bodyPr>
          <a:lstStyle/>
          <a:p>
            <a:r>
              <a:rPr lang="en-US" dirty="0"/>
              <a:t>Objective- this Call to Action essay examines a community issue (like the challenges the characters face in our class novel), and proposes solutions (Rogerian style argument) to those problems.</a:t>
            </a:r>
          </a:p>
          <a:p>
            <a:r>
              <a:rPr lang="en-US" dirty="0"/>
              <a:t>Primary Source- your HIP/SLICE “Fix-It” journal (20 pages of interviews and observations) about this community issue is your primary source for Essay 4.</a:t>
            </a:r>
          </a:p>
          <a:p>
            <a:r>
              <a:rPr lang="en-US" dirty="0"/>
              <a:t>Using your journal and research argue for reasonable solutions (the call-to-action, or “Fix-It” as Sonia Sanchez recommends) that can be implemented.</a:t>
            </a:r>
          </a:p>
          <a:p>
            <a:r>
              <a:rPr lang="en-US" dirty="0"/>
              <a:t>Presentation- you will share in class a 5 slide presentation from your journal. </a:t>
            </a:r>
          </a:p>
          <a:p>
            <a:endParaRPr lang="en-US" dirty="0"/>
          </a:p>
        </p:txBody>
      </p:sp>
    </p:spTree>
    <p:extLst>
      <p:ext uri="{BB962C8B-B14F-4D97-AF65-F5344CB8AC3E}">
        <p14:creationId xmlns:p14="http://schemas.microsoft.com/office/powerpoint/2010/main" val="3053514571"/>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7A7DF-7F08-44A3-AEDA-7430AAE26DAB}"/>
              </a:ext>
            </a:extLst>
          </p:cNvPr>
          <p:cNvSpPr>
            <a:spLocks noGrp="1"/>
          </p:cNvSpPr>
          <p:nvPr>
            <p:ph type="title"/>
          </p:nvPr>
        </p:nvSpPr>
        <p:spPr/>
        <p:txBody>
          <a:bodyPr/>
          <a:lstStyle/>
          <a:p>
            <a:pPr algn="ctr"/>
            <a:r>
              <a:rPr lang="en-US" dirty="0"/>
              <a:t>Outline </a:t>
            </a:r>
          </a:p>
        </p:txBody>
      </p:sp>
      <p:sp>
        <p:nvSpPr>
          <p:cNvPr id="3" name="Content Placeholder 2">
            <a:extLst>
              <a:ext uri="{FF2B5EF4-FFF2-40B4-BE49-F238E27FC236}">
                <a16:creationId xmlns:a16="http://schemas.microsoft.com/office/drawing/2014/main" id="{FF742719-15BC-4917-BFF3-EEF952642238}"/>
              </a:ext>
            </a:extLst>
          </p:cNvPr>
          <p:cNvSpPr>
            <a:spLocks noGrp="1"/>
          </p:cNvSpPr>
          <p:nvPr>
            <p:ph idx="1"/>
          </p:nvPr>
        </p:nvSpPr>
        <p:spPr/>
        <p:txBody>
          <a:bodyPr>
            <a:normAutofit fontScale="70000" lnSpcReduction="20000"/>
          </a:bodyPr>
          <a:lstStyle/>
          <a:p>
            <a:r>
              <a:rPr lang="en-US" dirty="0"/>
              <a:t>Thesis statement-  clearly specify the crisis (problem) and your call-to-action (proposed solutions)</a:t>
            </a:r>
          </a:p>
          <a:p>
            <a:r>
              <a:rPr lang="en-US" dirty="0"/>
              <a:t>Supporting paragraphs- organized subject by subject or alternating style.</a:t>
            </a:r>
          </a:p>
          <a:p>
            <a:r>
              <a:rPr lang="en-US" b="1" dirty="0">
                <a:solidFill>
                  <a:srgbClr val="FF0000"/>
                </a:solidFill>
              </a:rPr>
              <a:t>One half of the essay should explain the crisis:</a:t>
            </a:r>
          </a:p>
          <a:p>
            <a:pPr lvl="1"/>
            <a:r>
              <a:rPr lang="en-US" dirty="0"/>
              <a:t>What is the problem?		What are the causes?</a:t>
            </a:r>
          </a:p>
          <a:p>
            <a:pPr lvl="1"/>
            <a:r>
              <a:rPr lang="en-US" dirty="0"/>
              <a:t>What or who is most affected?	Who might not see it as a problem?</a:t>
            </a:r>
          </a:p>
          <a:p>
            <a:r>
              <a:rPr lang="en-US" b="1" dirty="0">
                <a:solidFill>
                  <a:srgbClr val="FF0000"/>
                </a:solidFill>
              </a:rPr>
              <a:t>The other half of the essay should include your call to action:</a:t>
            </a:r>
          </a:p>
          <a:p>
            <a:pPr lvl="1"/>
            <a:r>
              <a:rPr lang="en-US" dirty="0"/>
              <a:t>What are the possible solutions?	What are the benefits of the solutions?</a:t>
            </a:r>
          </a:p>
          <a:p>
            <a:pPr lvl="1"/>
            <a:r>
              <a:rPr lang="en-US" dirty="0"/>
              <a:t>What are possible limitations of the solutions?	</a:t>
            </a:r>
          </a:p>
          <a:p>
            <a:pPr lvl="1"/>
            <a:r>
              <a:rPr lang="en-US" dirty="0"/>
              <a:t>How much will the solutions cost? 	Who will pay for them?</a:t>
            </a:r>
          </a:p>
          <a:p>
            <a:pPr lvl="1"/>
            <a:r>
              <a:rPr lang="en-US" dirty="0"/>
              <a:t>Who might best solve the problem? 	Individuals, government, businesses, or a combination?</a:t>
            </a:r>
          </a:p>
          <a:p>
            <a:endParaRPr lang="en-US" dirty="0"/>
          </a:p>
        </p:txBody>
      </p:sp>
    </p:spTree>
    <p:extLst>
      <p:ext uri="{BB962C8B-B14F-4D97-AF65-F5344CB8AC3E}">
        <p14:creationId xmlns:p14="http://schemas.microsoft.com/office/powerpoint/2010/main" val="2452879623"/>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ACB25-8068-45F8-B49B-E6140C974F10}"/>
              </a:ext>
            </a:extLst>
          </p:cNvPr>
          <p:cNvSpPr>
            <a:spLocks noGrp="1"/>
          </p:cNvSpPr>
          <p:nvPr>
            <p:ph type="title"/>
          </p:nvPr>
        </p:nvSpPr>
        <p:spPr/>
        <p:txBody>
          <a:bodyPr/>
          <a:lstStyle/>
          <a:p>
            <a:r>
              <a:rPr lang="en-US" dirty="0"/>
              <a:t>Rhetorical Analysis</a:t>
            </a:r>
          </a:p>
        </p:txBody>
      </p:sp>
      <p:sp>
        <p:nvSpPr>
          <p:cNvPr id="3" name="Content Placeholder 2">
            <a:extLst>
              <a:ext uri="{FF2B5EF4-FFF2-40B4-BE49-F238E27FC236}">
                <a16:creationId xmlns:a16="http://schemas.microsoft.com/office/drawing/2014/main" id="{75551E43-0BAF-414E-AF0D-BEC932190D86}"/>
              </a:ext>
            </a:extLst>
          </p:cNvPr>
          <p:cNvSpPr>
            <a:spLocks noGrp="1"/>
          </p:cNvSpPr>
          <p:nvPr>
            <p:ph idx="1"/>
          </p:nvPr>
        </p:nvSpPr>
        <p:spPr/>
        <p:txBody>
          <a:bodyPr>
            <a:normAutofit fontScale="47500" lnSpcReduction="20000"/>
          </a:bodyPr>
          <a:lstStyle/>
          <a:p>
            <a:r>
              <a:rPr lang="en-US" dirty="0"/>
              <a:t>Audience- who do you think is the intended reader</a:t>
            </a:r>
          </a:p>
          <a:p>
            <a:endParaRPr lang="en-US" dirty="0"/>
          </a:p>
          <a:p>
            <a:r>
              <a:rPr lang="en-US" dirty="0"/>
              <a:t>Purpose- what do you think was the author's objective</a:t>
            </a:r>
          </a:p>
          <a:p>
            <a:endParaRPr lang="en-US" dirty="0"/>
          </a:p>
          <a:p>
            <a:r>
              <a:rPr lang="en-US" dirty="0"/>
              <a:t>Context- When, Where, Why, Who, What happened, and How did it happen?</a:t>
            </a:r>
          </a:p>
          <a:p>
            <a:endParaRPr lang="en-US" dirty="0"/>
          </a:p>
          <a:p>
            <a:r>
              <a:rPr lang="en-US" dirty="0"/>
              <a:t>Stance- What do you think is the author's attitude or opinion is about the topic?</a:t>
            </a:r>
          </a:p>
          <a:p>
            <a:pPr marL="118872" indent="0">
              <a:buNone/>
            </a:pPr>
            <a:endParaRPr lang="en-US" dirty="0"/>
          </a:p>
          <a:p>
            <a:r>
              <a:rPr lang="en-US" dirty="0"/>
              <a:t>Media- what publishing format do you think was used for the quote? Tweet, Blog, Article, Interview, Book?</a:t>
            </a:r>
          </a:p>
          <a:p>
            <a:endParaRPr lang="en-US" dirty="0"/>
          </a:p>
          <a:p>
            <a:r>
              <a:rPr lang="en-US" dirty="0"/>
              <a:t>Design- what is the structure of the quote? Ethos(ethics), Pathos(emotion), Logos(logic)? What is the style? </a:t>
            </a:r>
          </a:p>
          <a:p>
            <a:endParaRPr lang="en-US" dirty="0"/>
          </a:p>
          <a:p>
            <a:r>
              <a:rPr lang="en-US" dirty="0"/>
              <a:t>Inclusive Topic Sentence- [write]to make paragraph unified, coherent, and clear (reference the prompt in this sentence here...)</a:t>
            </a:r>
          </a:p>
          <a:p>
            <a:pPr marL="118872" indent="0">
              <a:buNone/>
            </a:pPr>
            <a:endParaRPr lang="en-US" dirty="0"/>
          </a:p>
          <a:p>
            <a:r>
              <a:rPr lang="en-US" dirty="0"/>
              <a:t>Transitions [write]– advance your argument smoothly (or reference the prompt in this sentence here)</a:t>
            </a:r>
          </a:p>
          <a:p>
            <a:endParaRPr lang="en-US" dirty="0"/>
          </a:p>
          <a:p>
            <a:r>
              <a:rPr lang="en-US" dirty="0"/>
              <a:t>Summation and Prediction write]– what is the future with or without this prompt’s Thesis?</a:t>
            </a:r>
          </a:p>
          <a:p>
            <a:endParaRPr lang="en-US" dirty="0"/>
          </a:p>
        </p:txBody>
      </p:sp>
    </p:spTree>
    <p:extLst>
      <p:ext uri="{BB962C8B-B14F-4D97-AF65-F5344CB8AC3E}">
        <p14:creationId xmlns:p14="http://schemas.microsoft.com/office/powerpoint/2010/main" val="946454782"/>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E7CBE-DA42-4330-8F0A-F18A48433F2A}"/>
              </a:ext>
            </a:extLst>
          </p:cNvPr>
          <p:cNvSpPr>
            <a:spLocks noGrp="1"/>
          </p:cNvSpPr>
          <p:nvPr>
            <p:ph type="title"/>
          </p:nvPr>
        </p:nvSpPr>
        <p:spPr/>
        <p:txBody>
          <a:bodyPr>
            <a:normAutofit fontScale="90000"/>
          </a:bodyPr>
          <a:lstStyle/>
          <a:p>
            <a:pPr algn="ctr"/>
            <a:r>
              <a:rPr lang="en-US" dirty="0"/>
              <a:t>Structure &amp; Content Checklist</a:t>
            </a:r>
          </a:p>
        </p:txBody>
      </p:sp>
      <p:sp>
        <p:nvSpPr>
          <p:cNvPr id="3" name="Content Placeholder 2">
            <a:extLst>
              <a:ext uri="{FF2B5EF4-FFF2-40B4-BE49-F238E27FC236}">
                <a16:creationId xmlns:a16="http://schemas.microsoft.com/office/drawing/2014/main" id="{67DD985F-5697-43F3-ABFE-FE7F78FD5786}"/>
              </a:ext>
            </a:extLst>
          </p:cNvPr>
          <p:cNvSpPr>
            <a:spLocks noGrp="1"/>
          </p:cNvSpPr>
          <p:nvPr>
            <p:ph idx="1"/>
          </p:nvPr>
        </p:nvSpPr>
        <p:spPr/>
        <p:txBody>
          <a:bodyPr>
            <a:normAutofit fontScale="70000" lnSpcReduction="20000"/>
          </a:bodyPr>
          <a:lstStyle/>
          <a:p>
            <a:r>
              <a:rPr lang="en-US" dirty="0"/>
              <a:t>Title- creative and informative, plus inventive hook</a:t>
            </a:r>
          </a:p>
          <a:p>
            <a:r>
              <a:rPr lang="en-US" dirty="0"/>
              <a:t>Introduction- identify the topic, debate, and potential controversy</a:t>
            </a:r>
          </a:p>
          <a:p>
            <a:r>
              <a:rPr lang="en-US" dirty="0"/>
              <a:t>Thesis- specifically state the problem, reactions to the problem, and your proposed solutions for the problem</a:t>
            </a:r>
          </a:p>
          <a:p>
            <a:r>
              <a:rPr lang="en-US" dirty="0"/>
              <a:t>Topic sentences- clearly identify the topic</a:t>
            </a:r>
          </a:p>
          <a:p>
            <a:r>
              <a:rPr lang="en-US" dirty="0"/>
              <a:t>Supporting sentences- supports topic and connects to thesis; sentences and transitions provide structure for your essay</a:t>
            </a:r>
          </a:p>
          <a:p>
            <a:r>
              <a:rPr lang="en-US" dirty="0"/>
              <a:t>Incorporate logical reasons, analysis of examples, and research to support your thesis</a:t>
            </a:r>
          </a:p>
          <a:p>
            <a:r>
              <a:rPr lang="en-US" dirty="0"/>
              <a:t>Use HIP/SLICE “Fix-It” Journal of observations and Interviews in every supporting paragraph</a:t>
            </a:r>
          </a:p>
          <a:p>
            <a:r>
              <a:rPr lang="en-US" dirty="0"/>
              <a:t>ICE: introduce, cite, and explain each quotation, example, or paraphrase</a:t>
            </a:r>
          </a:p>
          <a:p>
            <a:r>
              <a:rPr lang="en-US" dirty="0"/>
              <a:t>Conclusion- summarizes essay and its thesis, and predicts next conversation on this problem</a:t>
            </a:r>
          </a:p>
          <a:p>
            <a:endParaRPr lang="en-US" dirty="0"/>
          </a:p>
        </p:txBody>
      </p:sp>
    </p:spTree>
    <p:extLst>
      <p:ext uri="{BB962C8B-B14F-4D97-AF65-F5344CB8AC3E}">
        <p14:creationId xmlns:p14="http://schemas.microsoft.com/office/powerpoint/2010/main" val="1939760234"/>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694BE-55F8-41F1-9FEF-C9EAB1D90ACB}"/>
              </a:ext>
            </a:extLst>
          </p:cNvPr>
          <p:cNvSpPr>
            <a:spLocks noGrp="1"/>
          </p:cNvSpPr>
          <p:nvPr>
            <p:ph type="title"/>
          </p:nvPr>
        </p:nvSpPr>
        <p:spPr/>
        <p:txBody>
          <a:bodyPr>
            <a:normAutofit fontScale="90000"/>
          </a:bodyPr>
          <a:lstStyle/>
          <a:p>
            <a:pPr algn="ctr"/>
            <a:r>
              <a:rPr lang="en-US" dirty="0"/>
              <a:t>Research Notes / Problem-Solution Worksheet</a:t>
            </a:r>
          </a:p>
        </p:txBody>
      </p:sp>
      <p:graphicFrame>
        <p:nvGraphicFramePr>
          <p:cNvPr id="4" name="Content Placeholder 3">
            <a:extLst>
              <a:ext uri="{FF2B5EF4-FFF2-40B4-BE49-F238E27FC236}">
                <a16:creationId xmlns:a16="http://schemas.microsoft.com/office/drawing/2014/main" id="{3ABD7123-9BB0-4C02-9B83-8BBCF6CA44DD}"/>
              </a:ext>
            </a:extLst>
          </p:cNvPr>
          <p:cNvGraphicFramePr>
            <a:graphicFrameLocks noGrp="1"/>
          </p:cNvGraphicFramePr>
          <p:nvPr>
            <p:ph idx="1"/>
            <p:extLst/>
          </p:nvPr>
        </p:nvGraphicFramePr>
        <p:xfrm>
          <a:off x="628650" y="2226469"/>
          <a:ext cx="7886700" cy="20574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1261673578"/>
                    </a:ext>
                  </a:extLst>
                </a:gridCol>
                <a:gridCol w="2628900">
                  <a:extLst>
                    <a:ext uri="{9D8B030D-6E8A-4147-A177-3AD203B41FA5}">
                      <a16:colId xmlns:a16="http://schemas.microsoft.com/office/drawing/2014/main" val="2171399757"/>
                    </a:ext>
                  </a:extLst>
                </a:gridCol>
                <a:gridCol w="2628900">
                  <a:extLst>
                    <a:ext uri="{9D8B030D-6E8A-4147-A177-3AD203B41FA5}">
                      <a16:colId xmlns:a16="http://schemas.microsoft.com/office/drawing/2014/main" val="171517302"/>
                    </a:ext>
                  </a:extLst>
                </a:gridCol>
              </a:tblGrid>
              <a:tr h="480060">
                <a:tc>
                  <a:txBody>
                    <a:bodyPr/>
                    <a:lstStyle/>
                    <a:p>
                      <a:r>
                        <a:rPr lang="en-US" sz="1400" dirty="0"/>
                        <a:t>the crisis</a:t>
                      </a:r>
                    </a:p>
                  </a:txBody>
                  <a:tcPr marL="68580" marR="68580" marT="34290" marB="34290"/>
                </a:tc>
                <a:tc>
                  <a:txBody>
                    <a:bodyPr/>
                    <a:lstStyle/>
                    <a:p>
                      <a:r>
                        <a:rPr lang="en-US" sz="1400" dirty="0"/>
                        <a:t>potential objections to this explanation</a:t>
                      </a:r>
                    </a:p>
                  </a:txBody>
                  <a:tcPr marL="68580" marR="68580" marT="34290" marB="34290"/>
                </a:tc>
                <a:tc>
                  <a:txBody>
                    <a:bodyPr/>
                    <a:lstStyle/>
                    <a:p>
                      <a:r>
                        <a:rPr lang="en-US" sz="1400" dirty="0"/>
                        <a:t>evidence to illustrate the problem</a:t>
                      </a:r>
                    </a:p>
                  </a:txBody>
                  <a:tcPr marL="68580" marR="68580" marT="34290" marB="34290"/>
                </a:tc>
                <a:extLst>
                  <a:ext uri="{0D108BD9-81ED-4DB2-BD59-A6C34878D82A}">
                    <a16:rowId xmlns:a16="http://schemas.microsoft.com/office/drawing/2014/main" val="4277848515"/>
                  </a:ext>
                </a:extLst>
              </a:tr>
              <a:tr h="1508760">
                <a:tc>
                  <a:txBody>
                    <a:bodyPr/>
                    <a:lstStyle/>
                    <a:p>
                      <a:r>
                        <a:rPr lang="en-US" sz="1400" dirty="0"/>
                        <a:t>• What is the problem or crisis?</a:t>
                      </a:r>
                    </a:p>
                    <a:p>
                      <a:endParaRPr lang="en-US" sz="1400" dirty="0"/>
                    </a:p>
                    <a:p>
                      <a:r>
                        <a:rPr lang="en-US" sz="1400" dirty="0"/>
                        <a:t>• What are the causes?</a:t>
                      </a:r>
                    </a:p>
                    <a:p>
                      <a:endParaRPr lang="en-US" sz="1400" dirty="0"/>
                    </a:p>
                    <a:p>
                      <a:r>
                        <a:rPr lang="en-US" sz="1400" dirty="0"/>
                        <a:t>• What or whom is most affected?</a:t>
                      </a:r>
                    </a:p>
                    <a:p>
                      <a:endParaRPr lang="en-US" sz="1400" dirty="0"/>
                    </a:p>
                  </a:txBody>
                  <a:tcPr marL="68580" marR="68580" marT="34290" marB="34290"/>
                </a:tc>
                <a:tc>
                  <a:txBody>
                    <a:bodyPr/>
                    <a:lstStyle/>
                    <a:p>
                      <a:r>
                        <a:rPr lang="en-US" sz="1400" dirty="0"/>
                        <a:t>• Would anyone say this is not a crisis? </a:t>
                      </a:r>
                    </a:p>
                    <a:p>
                      <a:endParaRPr lang="en-US" sz="1400" dirty="0"/>
                    </a:p>
                    <a:p>
                      <a:r>
                        <a:rPr lang="en-US" sz="1400" dirty="0"/>
                        <a:t>• Who?</a:t>
                      </a:r>
                    </a:p>
                    <a:p>
                      <a:endParaRPr lang="en-US" sz="1400" dirty="0"/>
                    </a:p>
                    <a:p>
                      <a:r>
                        <a:rPr lang="en-US" sz="1400" dirty="0"/>
                        <a:t>• Why?</a:t>
                      </a:r>
                    </a:p>
                    <a:p>
                      <a:endParaRPr lang="en-US" sz="1400" dirty="0"/>
                    </a:p>
                  </a:txBody>
                  <a:tcPr marL="68580" marR="68580" marT="34290" marB="34290"/>
                </a:tc>
                <a:tc>
                  <a:txBody>
                    <a:bodyPr/>
                    <a:lstStyle/>
                    <a:p>
                      <a:r>
                        <a:rPr lang="en-US" sz="1400" dirty="0"/>
                        <a:t>List &amp; cite research that will explain the crisis &amp; overcome potential objections [facts, statistics, examples, etc.]:</a:t>
                      </a:r>
                    </a:p>
                  </a:txBody>
                  <a:tcPr marL="68580" marR="68580" marT="34290" marB="34290"/>
                </a:tc>
                <a:extLst>
                  <a:ext uri="{0D108BD9-81ED-4DB2-BD59-A6C34878D82A}">
                    <a16:rowId xmlns:a16="http://schemas.microsoft.com/office/drawing/2014/main" val="1423255255"/>
                  </a:ext>
                </a:extLst>
              </a:tr>
            </a:tbl>
          </a:graphicData>
        </a:graphic>
      </p:graphicFrame>
    </p:spTree>
    <p:extLst>
      <p:ext uri="{BB962C8B-B14F-4D97-AF65-F5344CB8AC3E}">
        <p14:creationId xmlns:p14="http://schemas.microsoft.com/office/powerpoint/2010/main" val="3952179203"/>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08AE7-6200-445D-B1CC-305F0342936A}"/>
              </a:ext>
            </a:extLst>
          </p:cNvPr>
          <p:cNvSpPr>
            <a:spLocks noGrp="1"/>
          </p:cNvSpPr>
          <p:nvPr>
            <p:ph type="title"/>
          </p:nvPr>
        </p:nvSpPr>
        <p:spPr/>
        <p:txBody>
          <a:bodyPr>
            <a:normAutofit fontScale="90000"/>
          </a:bodyPr>
          <a:lstStyle/>
          <a:p>
            <a:pPr algn="ctr"/>
            <a:br>
              <a:rPr lang="en-US" sz="1800" dirty="0"/>
            </a:br>
            <a:r>
              <a:rPr lang="en-US" sz="4000" dirty="0"/>
              <a:t>Research Notes / Problem-Solution Worksheet</a:t>
            </a:r>
          </a:p>
        </p:txBody>
      </p:sp>
      <p:graphicFrame>
        <p:nvGraphicFramePr>
          <p:cNvPr id="4" name="Content Placeholder 3">
            <a:extLst>
              <a:ext uri="{FF2B5EF4-FFF2-40B4-BE49-F238E27FC236}">
                <a16:creationId xmlns:a16="http://schemas.microsoft.com/office/drawing/2014/main" id="{2EB8C2E9-1033-4B9F-9F77-C03A4405F6BA}"/>
              </a:ext>
            </a:extLst>
          </p:cNvPr>
          <p:cNvGraphicFramePr>
            <a:graphicFrameLocks noGrp="1"/>
          </p:cNvGraphicFramePr>
          <p:nvPr>
            <p:ph idx="1"/>
            <p:extLst/>
          </p:nvPr>
        </p:nvGraphicFramePr>
        <p:xfrm>
          <a:off x="628650" y="1888769"/>
          <a:ext cx="7886700" cy="41910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844134143"/>
                    </a:ext>
                  </a:extLst>
                </a:gridCol>
                <a:gridCol w="2628900">
                  <a:extLst>
                    <a:ext uri="{9D8B030D-6E8A-4147-A177-3AD203B41FA5}">
                      <a16:colId xmlns:a16="http://schemas.microsoft.com/office/drawing/2014/main" val="2942469805"/>
                    </a:ext>
                  </a:extLst>
                </a:gridCol>
                <a:gridCol w="2628900">
                  <a:extLst>
                    <a:ext uri="{9D8B030D-6E8A-4147-A177-3AD203B41FA5}">
                      <a16:colId xmlns:a16="http://schemas.microsoft.com/office/drawing/2014/main" val="500109088"/>
                    </a:ext>
                  </a:extLst>
                </a:gridCol>
              </a:tblGrid>
              <a:tr h="480060">
                <a:tc>
                  <a:txBody>
                    <a:bodyPr/>
                    <a:lstStyle/>
                    <a:p>
                      <a:r>
                        <a:rPr lang="en-US" sz="1400" dirty="0"/>
                        <a:t>possible solutions (the call to action)</a:t>
                      </a:r>
                    </a:p>
                  </a:txBody>
                  <a:tcPr marL="68580" marR="68580" marT="34290" marB="34290"/>
                </a:tc>
                <a:tc>
                  <a:txBody>
                    <a:bodyPr/>
                    <a:lstStyle/>
                    <a:p>
                      <a:r>
                        <a:rPr lang="en-US" sz="1400" dirty="0"/>
                        <a:t>potential objections to these solutions</a:t>
                      </a:r>
                    </a:p>
                  </a:txBody>
                  <a:tcPr marL="68580" marR="68580" marT="34290" marB="34290"/>
                </a:tc>
                <a:tc>
                  <a:txBody>
                    <a:bodyPr/>
                    <a:lstStyle/>
                    <a:p>
                      <a:r>
                        <a:rPr lang="en-US" sz="1400" dirty="0"/>
                        <a:t>evidence to illustrate the solutions</a:t>
                      </a:r>
                    </a:p>
                  </a:txBody>
                  <a:tcPr marL="68580" marR="68580" marT="34290" marB="34290"/>
                </a:tc>
                <a:extLst>
                  <a:ext uri="{0D108BD9-81ED-4DB2-BD59-A6C34878D82A}">
                    <a16:rowId xmlns:a16="http://schemas.microsoft.com/office/drawing/2014/main" val="3773061121"/>
                  </a:ext>
                </a:extLst>
              </a:tr>
              <a:tr h="3388142">
                <a:tc>
                  <a:txBody>
                    <a:bodyPr/>
                    <a:lstStyle/>
                    <a:p>
                      <a:r>
                        <a:rPr lang="en-US" sz="1400" dirty="0"/>
                        <a:t>• What are the possible solutions?</a:t>
                      </a:r>
                    </a:p>
                    <a:p>
                      <a:endParaRPr lang="en-US" sz="1400" dirty="0"/>
                    </a:p>
                    <a:p>
                      <a:r>
                        <a:rPr lang="en-US" sz="1400" dirty="0"/>
                        <a:t>• What are the benefits of those?</a:t>
                      </a:r>
                    </a:p>
                    <a:p>
                      <a:endParaRPr lang="en-US" sz="1400" dirty="0"/>
                    </a:p>
                    <a:p>
                      <a:r>
                        <a:rPr lang="en-US" sz="1400" dirty="0"/>
                        <a:t>• What are the possible limitations?</a:t>
                      </a:r>
                    </a:p>
                    <a:p>
                      <a:endParaRPr lang="en-US" sz="1400" dirty="0"/>
                    </a:p>
                    <a:p>
                      <a:r>
                        <a:rPr lang="en-US" sz="1400" dirty="0"/>
                        <a:t>• How much will they cost?</a:t>
                      </a:r>
                    </a:p>
                    <a:p>
                      <a:endParaRPr lang="en-US" sz="1400" dirty="0"/>
                    </a:p>
                    <a:p>
                      <a:r>
                        <a:rPr lang="en-US" sz="1400" dirty="0"/>
                        <a:t>• Who or what will pay for them?</a:t>
                      </a:r>
                    </a:p>
                    <a:p>
                      <a:endParaRPr lang="en-US" sz="1400" dirty="0"/>
                    </a:p>
                    <a:p>
                      <a:r>
                        <a:rPr lang="en-US" sz="1400" dirty="0"/>
                        <a:t>• What solutions have not worked in the past?</a:t>
                      </a:r>
                    </a:p>
                    <a:p>
                      <a:endParaRPr lang="en-US" sz="1400" dirty="0"/>
                    </a:p>
                    <a:p>
                      <a:r>
                        <a:rPr lang="en-US" sz="1400" dirty="0"/>
                        <a:t>• What solutions have worked in other places?</a:t>
                      </a:r>
                    </a:p>
                    <a:p>
                      <a:endParaRPr lang="en-US" sz="1400" dirty="0"/>
                    </a:p>
                  </a:txBody>
                  <a:tcPr marL="68580" marR="68580" marT="34290" marB="34290"/>
                </a:tc>
                <a:tc>
                  <a:txBody>
                    <a:bodyPr/>
                    <a:lstStyle/>
                    <a:p>
                      <a:r>
                        <a:rPr lang="en-US" sz="1400" dirty="0"/>
                        <a:t>• Would anyone disagree with the solutions?</a:t>
                      </a:r>
                    </a:p>
                    <a:p>
                      <a:endParaRPr lang="en-US" sz="1400" dirty="0"/>
                    </a:p>
                    <a:p>
                      <a:r>
                        <a:rPr lang="en-US" sz="1400" dirty="0"/>
                        <a:t>• Who?</a:t>
                      </a:r>
                    </a:p>
                    <a:p>
                      <a:endParaRPr lang="en-US" sz="1400" dirty="0"/>
                    </a:p>
                    <a:p>
                      <a:r>
                        <a:rPr lang="en-US" sz="1400" dirty="0"/>
                        <a:t>• Why?</a:t>
                      </a:r>
                    </a:p>
                    <a:p>
                      <a:endParaRPr lang="en-US" sz="1400" dirty="0"/>
                    </a:p>
                  </a:txBody>
                  <a:tcPr marL="68580" marR="68580" marT="34290" marB="34290"/>
                </a:tc>
                <a:tc>
                  <a:txBody>
                    <a:bodyPr/>
                    <a:lstStyle/>
                    <a:p>
                      <a:r>
                        <a:rPr lang="en-US" sz="1400" dirty="0"/>
                        <a:t>List &amp; cite research that will support your solutions &amp; overcome potential objections [facts, statistics, examples, etc.]:</a:t>
                      </a:r>
                    </a:p>
                  </a:txBody>
                  <a:tcPr marL="68580" marR="68580" marT="34290" marB="34290"/>
                </a:tc>
                <a:extLst>
                  <a:ext uri="{0D108BD9-81ED-4DB2-BD59-A6C34878D82A}">
                    <a16:rowId xmlns:a16="http://schemas.microsoft.com/office/drawing/2014/main" val="2308892486"/>
                  </a:ext>
                </a:extLst>
              </a:tr>
            </a:tbl>
          </a:graphicData>
        </a:graphic>
      </p:graphicFrame>
    </p:spTree>
    <p:extLst>
      <p:ext uri="{BB962C8B-B14F-4D97-AF65-F5344CB8AC3E}">
        <p14:creationId xmlns:p14="http://schemas.microsoft.com/office/powerpoint/2010/main" val="4259350370"/>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182FA-02F4-4657-85C2-039E5CC6B945}"/>
              </a:ext>
            </a:extLst>
          </p:cNvPr>
          <p:cNvSpPr>
            <a:spLocks noGrp="1"/>
          </p:cNvSpPr>
          <p:nvPr>
            <p:ph type="title"/>
          </p:nvPr>
        </p:nvSpPr>
        <p:spPr/>
        <p:txBody>
          <a:bodyPr/>
          <a:lstStyle/>
          <a:p>
            <a:r>
              <a:rPr lang="en-US" dirty="0"/>
              <a:t>Writing an Effective Thesis</a:t>
            </a:r>
          </a:p>
        </p:txBody>
      </p:sp>
      <p:sp>
        <p:nvSpPr>
          <p:cNvPr id="3" name="Content Placeholder 2">
            <a:extLst>
              <a:ext uri="{FF2B5EF4-FFF2-40B4-BE49-F238E27FC236}">
                <a16:creationId xmlns:a16="http://schemas.microsoft.com/office/drawing/2014/main" id="{98139A70-CB89-46EF-BBB3-2AB720FB0329}"/>
              </a:ext>
            </a:extLst>
          </p:cNvPr>
          <p:cNvSpPr>
            <a:spLocks noGrp="1"/>
          </p:cNvSpPr>
          <p:nvPr>
            <p:ph idx="1"/>
          </p:nvPr>
        </p:nvSpPr>
        <p:spPr/>
        <p:txBody>
          <a:bodyPr>
            <a:normAutofit fontScale="92500" lnSpcReduction="20000"/>
          </a:bodyPr>
          <a:lstStyle/>
          <a:p>
            <a:r>
              <a:rPr lang="en-US" dirty="0"/>
              <a:t>Clearly state the Problem</a:t>
            </a:r>
          </a:p>
          <a:p>
            <a:r>
              <a:rPr lang="en-US" dirty="0"/>
              <a:t>Include what others are saying about the problem</a:t>
            </a:r>
          </a:p>
          <a:p>
            <a:r>
              <a:rPr lang="en-US" dirty="0"/>
              <a:t>Contrast your opinion</a:t>
            </a:r>
          </a:p>
          <a:p>
            <a:r>
              <a:rPr lang="en-US" dirty="0"/>
              <a:t>Begin with a subordinate (“Although”)</a:t>
            </a:r>
          </a:p>
          <a:p>
            <a:r>
              <a:rPr lang="en-US" dirty="0"/>
              <a:t>Transition to your opinion (“however”)</a:t>
            </a:r>
          </a:p>
          <a:p>
            <a:r>
              <a:rPr lang="en-US" dirty="0"/>
              <a:t>Thesis Statements tell your readers exactly what topic you will be discussing and where you stand on the issue. Thesis statements are usually one sentence long and found at the end of the introduction paragraph. </a:t>
            </a:r>
          </a:p>
          <a:p>
            <a:endParaRPr lang="en-US" dirty="0"/>
          </a:p>
        </p:txBody>
      </p:sp>
    </p:spTree>
    <p:extLst>
      <p:ext uri="{BB962C8B-B14F-4D97-AF65-F5344CB8AC3E}">
        <p14:creationId xmlns:p14="http://schemas.microsoft.com/office/powerpoint/2010/main" val="1308789758"/>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00507-3D67-4DF6-8442-3E292517FEB9}"/>
              </a:ext>
            </a:extLst>
          </p:cNvPr>
          <p:cNvSpPr>
            <a:spLocks noGrp="1"/>
          </p:cNvSpPr>
          <p:nvPr>
            <p:ph type="title"/>
          </p:nvPr>
        </p:nvSpPr>
        <p:spPr/>
        <p:txBody>
          <a:bodyPr/>
          <a:lstStyle/>
          <a:p>
            <a:pPr algn="ctr"/>
            <a:r>
              <a:rPr lang="en-US" dirty="0"/>
              <a:t>Testing a Working Thesis</a:t>
            </a:r>
          </a:p>
        </p:txBody>
      </p:sp>
      <p:sp>
        <p:nvSpPr>
          <p:cNvPr id="3" name="Content Placeholder 2">
            <a:extLst>
              <a:ext uri="{FF2B5EF4-FFF2-40B4-BE49-F238E27FC236}">
                <a16:creationId xmlns:a16="http://schemas.microsoft.com/office/drawing/2014/main" id="{67ED3535-B90B-4CA8-9F12-76D99318D0F9}"/>
              </a:ext>
            </a:extLst>
          </p:cNvPr>
          <p:cNvSpPr>
            <a:spLocks noGrp="1"/>
          </p:cNvSpPr>
          <p:nvPr>
            <p:ph idx="1"/>
          </p:nvPr>
        </p:nvSpPr>
        <p:spPr/>
        <p:txBody>
          <a:bodyPr>
            <a:normAutofit fontScale="40000" lnSpcReduction="20000"/>
          </a:bodyPr>
          <a:lstStyle/>
          <a:p>
            <a:r>
              <a:rPr lang="en-US" sz="5100" dirty="0"/>
              <a:t>Does your thesis answer a question, propose a solution to a problem, or take a position in a debate?</a:t>
            </a:r>
          </a:p>
          <a:p>
            <a:pPr marL="118872" indent="0">
              <a:buNone/>
            </a:pPr>
            <a:endParaRPr lang="en-US" sz="5100" dirty="0"/>
          </a:p>
          <a:p>
            <a:r>
              <a:rPr lang="en-US" sz="5100" dirty="0"/>
              <a:t>Does the thesis require an essay’s worth of development? Or will you run out of points too quickly?</a:t>
            </a:r>
          </a:p>
          <a:p>
            <a:endParaRPr lang="en-US" sz="5100" dirty="0"/>
          </a:p>
          <a:p>
            <a:r>
              <a:rPr lang="en-US" sz="5100" dirty="0"/>
              <a:t>Is the thesis too obvious? If you cannot come up with interpretations that oppose your own, consider revising your thesis.</a:t>
            </a:r>
          </a:p>
          <a:p>
            <a:endParaRPr lang="en-US" sz="5100" dirty="0"/>
          </a:p>
          <a:p>
            <a:r>
              <a:rPr lang="en-US" sz="5100" dirty="0"/>
              <a:t>Can you support your thesis with the evidence available?</a:t>
            </a:r>
          </a:p>
          <a:p>
            <a:endParaRPr lang="en-US" sz="5100" dirty="0"/>
          </a:p>
          <a:p>
            <a:r>
              <a:rPr lang="en-US" sz="5100" dirty="0"/>
              <a:t>Can you explain why readers will want to read an essay with this thesis? Can you respond when a reader asks “So what?”</a:t>
            </a:r>
          </a:p>
          <a:p>
            <a:endParaRPr lang="en-US" dirty="0"/>
          </a:p>
          <a:p>
            <a:pPr marL="118872" indent="0">
              <a:buNone/>
            </a:pPr>
            <a:endParaRPr lang="en-US" dirty="0"/>
          </a:p>
          <a:p>
            <a:pPr marL="118872" indent="0">
              <a:buNone/>
            </a:pPr>
            <a:endParaRPr lang="en-US" dirty="0"/>
          </a:p>
          <a:p>
            <a:pPr lvl="1"/>
            <a:r>
              <a:rPr lang="en-US" sz="3500" dirty="0"/>
              <a:t>*Hacker/Sommers </a:t>
            </a:r>
            <a:r>
              <a:rPr lang="en-US" sz="3500" i="1" dirty="0"/>
              <a:t>A Writer’s Reference, 7</a:t>
            </a:r>
            <a:r>
              <a:rPr lang="en-US" sz="3500" i="1" baseline="30000" dirty="0"/>
              <a:t>th</a:t>
            </a:r>
            <a:r>
              <a:rPr lang="en-US" sz="3500" i="1" dirty="0"/>
              <a:t> edition </a:t>
            </a:r>
            <a:r>
              <a:rPr lang="en-US" sz="3500" dirty="0"/>
              <a:t>(Boston: Bedford, 2011)</a:t>
            </a:r>
          </a:p>
        </p:txBody>
      </p:sp>
    </p:spTree>
    <p:extLst>
      <p:ext uri="{BB962C8B-B14F-4D97-AF65-F5344CB8AC3E}">
        <p14:creationId xmlns:p14="http://schemas.microsoft.com/office/powerpoint/2010/main" val="1563870117"/>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12107-BF94-46F3-9040-BB96300A64D7}"/>
              </a:ext>
            </a:extLst>
          </p:cNvPr>
          <p:cNvSpPr>
            <a:spLocks noGrp="1"/>
          </p:cNvSpPr>
          <p:nvPr>
            <p:ph type="title"/>
          </p:nvPr>
        </p:nvSpPr>
        <p:spPr/>
        <p:txBody>
          <a:bodyPr>
            <a:normAutofit fontScale="90000"/>
          </a:bodyPr>
          <a:lstStyle/>
          <a:p>
            <a:pPr algn="ctr"/>
            <a:r>
              <a:rPr lang="en-US" dirty="0"/>
              <a:t>Classical Argument Strategy</a:t>
            </a:r>
          </a:p>
        </p:txBody>
      </p:sp>
      <p:sp>
        <p:nvSpPr>
          <p:cNvPr id="3" name="Content Placeholder 2">
            <a:extLst>
              <a:ext uri="{FF2B5EF4-FFF2-40B4-BE49-F238E27FC236}">
                <a16:creationId xmlns:a16="http://schemas.microsoft.com/office/drawing/2014/main" id="{1C5C3112-7F92-4410-B8F1-8E018F56C769}"/>
              </a:ext>
            </a:extLst>
          </p:cNvPr>
          <p:cNvSpPr>
            <a:spLocks noGrp="1"/>
          </p:cNvSpPr>
          <p:nvPr>
            <p:ph idx="1"/>
          </p:nvPr>
        </p:nvSpPr>
        <p:spPr>
          <a:xfrm>
            <a:off x="628650" y="1862463"/>
            <a:ext cx="7886700" cy="4556443"/>
          </a:xfrm>
        </p:spPr>
        <p:txBody>
          <a:bodyPr>
            <a:normAutofit fontScale="55000" lnSpcReduction="20000"/>
          </a:bodyPr>
          <a:lstStyle/>
          <a:p>
            <a:r>
              <a:rPr lang="en-US" dirty="0"/>
              <a:t>This strategy that you feel strongly about and when you feel you have a good chance of convincing your audience to agree with you. Your audience may be uninformed, or they may not have a strong opinion. Your job is to make them care about the topic and agree with your position. Here is the basic outline of a classical argument paper:</a:t>
            </a:r>
          </a:p>
          <a:p>
            <a:endParaRPr lang="en-US" dirty="0"/>
          </a:p>
          <a:p>
            <a:r>
              <a:rPr lang="en-US" dirty="0"/>
              <a:t>Introduction: announces subject, gets readers interest and attention, makes writer seem trustworthy</a:t>
            </a:r>
          </a:p>
          <a:p>
            <a:endParaRPr lang="en-US" dirty="0"/>
          </a:p>
          <a:p>
            <a:r>
              <a:rPr lang="en-US" dirty="0"/>
              <a:t>Narration: gives background, context, statement of problem or definition</a:t>
            </a:r>
          </a:p>
          <a:p>
            <a:endParaRPr lang="en-US" dirty="0"/>
          </a:p>
          <a:p>
            <a:r>
              <a:rPr lang="en-US" dirty="0"/>
              <a:t>Partition: states thesis or claim and outlines arguments</a:t>
            </a:r>
          </a:p>
          <a:p>
            <a:endParaRPr lang="en-US" dirty="0"/>
          </a:p>
          <a:p>
            <a:r>
              <a:rPr lang="en-US" dirty="0"/>
              <a:t>Argument: makes arguments to support thesis and gives evidence (largest section of paper—the main body)</a:t>
            </a:r>
          </a:p>
          <a:p>
            <a:pPr marL="118872" indent="0">
              <a:buNone/>
            </a:pPr>
            <a:endParaRPr lang="en-US" dirty="0"/>
          </a:p>
          <a:p>
            <a:r>
              <a:rPr lang="en-US" dirty="0"/>
              <a:t>Refutation: shows why opposing arguments are not true or valid</a:t>
            </a:r>
          </a:p>
          <a:p>
            <a:pPr marL="118872" indent="0">
              <a:buNone/>
            </a:pPr>
            <a:endParaRPr lang="en-US" dirty="0"/>
          </a:p>
          <a:p>
            <a:r>
              <a:rPr lang="en-US" dirty="0"/>
              <a:t>Conclusion: Summarizes arguments, suggests solution and ties into the introduction or background.</a:t>
            </a:r>
          </a:p>
        </p:txBody>
      </p:sp>
      <p:sp>
        <p:nvSpPr>
          <p:cNvPr id="4" name="Rectangle 3">
            <a:extLst>
              <a:ext uri="{FF2B5EF4-FFF2-40B4-BE49-F238E27FC236}">
                <a16:creationId xmlns:a16="http://schemas.microsoft.com/office/drawing/2014/main" id="{13590379-9A70-4726-9BF2-BF5313DDF34F}"/>
              </a:ext>
            </a:extLst>
          </p:cNvPr>
          <p:cNvSpPr/>
          <p:nvPr/>
        </p:nvSpPr>
        <p:spPr>
          <a:xfrm>
            <a:off x="5074467" y="6302442"/>
            <a:ext cx="4721383" cy="1323439"/>
          </a:xfrm>
          <a:prstGeom prst="rect">
            <a:avLst/>
          </a:prstGeom>
        </p:spPr>
        <p:txBody>
          <a:bodyPr wrap="square">
            <a:spAutoFit/>
          </a:bodyPr>
          <a:lstStyle/>
          <a:p>
            <a:r>
              <a:rPr lang="en-US" sz="2000" b="1" dirty="0">
                <a:solidFill>
                  <a:srgbClr val="FF0000"/>
                </a:solidFill>
              </a:rPr>
              <a:t>How to Write an Argument Essay Step by Step</a:t>
            </a:r>
          </a:p>
          <a:p>
            <a:r>
              <a:rPr lang="en-US" sz="2000" b="1" dirty="0">
                <a:solidFill>
                  <a:srgbClr val="FF0000"/>
                </a:solidFill>
              </a:rPr>
              <a:t>May 24, 2018</a:t>
            </a:r>
          </a:p>
          <a:p>
            <a:r>
              <a:rPr lang="en-US" sz="2000" b="1">
                <a:solidFill>
                  <a:srgbClr val="FF0000"/>
                </a:solidFill>
              </a:rPr>
              <a:t>Virginia Kearney </a:t>
            </a:r>
            <a:endParaRPr lang="en-US" sz="2000" b="1" dirty="0">
              <a:solidFill>
                <a:srgbClr val="FF0000"/>
              </a:solidFill>
            </a:endParaRPr>
          </a:p>
        </p:txBody>
      </p:sp>
    </p:spTree>
    <p:extLst>
      <p:ext uri="{BB962C8B-B14F-4D97-AF65-F5344CB8AC3E}">
        <p14:creationId xmlns:p14="http://schemas.microsoft.com/office/powerpoint/2010/main" val="3557825635"/>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52267-F329-4C87-963A-0AD64F251219}"/>
              </a:ext>
            </a:extLst>
          </p:cNvPr>
          <p:cNvSpPr>
            <a:spLocks noGrp="1"/>
          </p:cNvSpPr>
          <p:nvPr>
            <p:ph type="title"/>
          </p:nvPr>
        </p:nvSpPr>
        <p:spPr/>
        <p:txBody>
          <a:bodyPr/>
          <a:lstStyle/>
          <a:p>
            <a:pPr algn="ctr"/>
            <a:r>
              <a:rPr lang="en-US" dirty="0"/>
              <a:t>Rogerian Strategy</a:t>
            </a:r>
          </a:p>
        </p:txBody>
      </p:sp>
      <p:sp>
        <p:nvSpPr>
          <p:cNvPr id="3" name="Content Placeholder 2">
            <a:extLst>
              <a:ext uri="{FF2B5EF4-FFF2-40B4-BE49-F238E27FC236}">
                <a16:creationId xmlns:a16="http://schemas.microsoft.com/office/drawing/2014/main" id="{42EC8A9A-5256-4A65-BB65-4679AA22D025}"/>
              </a:ext>
            </a:extLst>
          </p:cNvPr>
          <p:cNvSpPr>
            <a:spLocks noGrp="1"/>
          </p:cNvSpPr>
          <p:nvPr>
            <p:ph idx="1"/>
          </p:nvPr>
        </p:nvSpPr>
        <p:spPr>
          <a:xfrm>
            <a:off x="457200" y="1775191"/>
            <a:ext cx="8229600" cy="4788571"/>
          </a:xfrm>
        </p:spPr>
        <p:txBody>
          <a:bodyPr>
            <a:normAutofit fontScale="55000" lnSpcReduction="20000"/>
          </a:bodyPr>
          <a:lstStyle/>
          <a:p>
            <a:r>
              <a:rPr lang="en-US" dirty="0"/>
              <a:t>Rogerian argument strategy attempts to persuade by finding points of compromise and agreement. It is an appropriate technique to use in highly polarized debates, but you must be sincere about willingness to compromise and change your point of view for the reader to take you seriously. Qualities of this strategy:</a:t>
            </a:r>
          </a:p>
          <a:p>
            <a:endParaRPr lang="en-US" dirty="0"/>
          </a:p>
          <a:p>
            <a:r>
              <a:rPr lang="en-US" dirty="0"/>
              <a:t>The author is Reasonable: Present your character as a person who understands and empathizes with the opposition. Often this means you state opposing position fairly and sympathetically. Example: it is not fair that animals are subjected to painful experimentation to help humans find new cures.</a:t>
            </a:r>
          </a:p>
          <a:p>
            <a:pPr marL="118872" indent="0">
              <a:buNone/>
            </a:pPr>
            <a:endParaRPr lang="en-US" dirty="0"/>
          </a:p>
          <a:p>
            <a:r>
              <a:rPr lang="en-US" dirty="0"/>
              <a:t>Common Ground: Establish common ground in beliefs and values you share Example: As the dominant species, we do have responsibilities.</a:t>
            </a:r>
          </a:p>
          <a:p>
            <a:endParaRPr lang="en-US" dirty="0"/>
          </a:p>
          <a:p>
            <a:r>
              <a:rPr lang="en-US" dirty="0"/>
              <a:t>Willingness to Change: Be willing to change views and show where your position could be modified. Example: It is a good idea to invest in trying to find ways to get information without using live animals in experiments.</a:t>
            </a:r>
          </a:p>
          <a:p>
            <a:endParaRPr lang="en-US" dirty="0"/>
          </a:p>
          <a:p>
            <a:r>
              <a:rPr lang="en-US" dirty="0"/>
              <a:t>Compromise: Direct your argument toward a compromise or workable solution. Example: let’s look for other ways to get information without using animals, but until we do, we probably need to continue experimentation.</a:t>
            </a:r>
          </a:p>
        </p:txBody>
      </p:sp>
      <p:sp>
        <p:nvSpPr>
          <p:cNvPr id="4" name="Rectangle 3">
            <a:extLst>
              <a:ext uri="{FF2B5EF4-FFF2-40B4-BE49-F238E27FC236}">
                <a16:creationId xmlns:a16="http://schemas.microsoft.com/office/drawing/2014/main" id="{13516D3F-7E1B-46F2-BAB9-48CCAAE4B094}"/>
              </a:ext>
            </a:extLst>
          </p:cNvPr>
          <p:cNvSpPr/>
          <p:nvPr/>
        </p:nvSpPr>
        <p:spPr>
          <a:xfrm>
            <a:off x="5074468" y="6302442"/>
            <a:ext cx="3381470" cy="1323439"/>
          </a:xfrm>
          <a:prstGeom prst="rect">
            <a:avLst/>
          </a:prstGeom>
        </p:spPr>
        <p:txBody>
          <a:bodyPr wrap="square">
            <a:spAutoFit/>
          </a:bodyPr>
          <a:lstStyle/>
          <a:p>
            <a:r>
              <a:rPr lang="en-US" sz="2000" b="1" dirty="0">
                <a:solidFill>
                  <a:srgbClr val="FF0000"/>
                </a:solidFill>
              </a:rPr>
              <a:t>How to Write an Argument Essay Step by Step</a:t>
            </a:r>
          </a:p>
          <a:p>
            <a:r>
              <a:rPr lang="en-US" sz="2000" b="1" dirty="0">
                <a:solidFill>
                  <a:srgbClr val="FF0000"/>
                </a:solidFill>
              </a:rPr>
              <a:t>May 24, 2018</a:t>
            </a:r>
          </a:p>
          <a:p>
            <a:r>
              <a:rPr lang="en-US" sz="2000" b="1" dirty="0">
                <a:solidFill>
                  <a:srgbClr val="FF0000"/>
                </a:solidFill>
              </a:rPr>
              <a:t>Virginia Kearney </a:t>
            </a:r>
          </a:p>
        </p:txBody>
      </p:sp>
    </p:spTree>
    <p:extLst>
      <p:ext uri="{BB962C8B-B14F-4D97-AF65-F5344CB8AC3E}">
        <p14:creationId xmlns:p14="http://schemas.microsoft.com/office/powerpoint/2010/main" val="70071408"/>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52FCC-8D27-4FB6-8A2F-05D7D07562E5}"/>
              </a:ext>
            </a:extLst>
          </p:cNvPr>
          <p:cNvSpPr>
            <a:spLocks noGrp="1"/>
          </p:cNvSpPr>
          <p:nvPr>
            <p:ph type="title"/>
          </p:nvPr>
        </p:nvSpPr>
        <p:spPr/>
        <p:txBody>
          <a:bodyPr/>
          <a:lstStyle/>
          <a:p>
            <a:r>
              <a:rPr lang="en-US" dirty="0"/>
              <a:t>Toulmin Strategy</a:t>
            </a:r>
          </a:p>
        </p:txBody>
      </p:sp>
      <p:sp>
        <p:nvSpPr>
          <p:cNvPr id="3" name="Content Placeholder 2">
            <a:extLst>
              <a:ext uri="{FF2B5EF4-FFF2-40B4-BE49-F238E27FC236}">
                <a16:creationId xmlns:a16="http://schemas.microsoft.com/office/drawing/2014/main" id="{31ADAFE1-BA3F-4555-8905-6B5EEE8DA30A}"/>
              </a:ext>
            </a:extLst>
          </p:cNvPr>
          <p:cNvSpPr>
            <a:spLocks noGrp="1"/>
          </p:cNvSpPr>
          <p:nvPr>
            <p:ph idx="1"/>
          </p:nvPr>
        </p:nvSpPr>
        <p:spPr/>
        <p:txBody>
          <a:bodyPr>
            <a:normAutofit fontScale="47500" lnSpcReduction="20000"/>
          </a:bodyPr>
          <a:lstStyle/>
          <a:p>
            <a:r>
              <a:rPr lang="en-US" dirty="0"/>
              <a:t>Toulmin is another strategy to use in a highly charged debate. Instead of attempting to appeal to commonalities, however, this strategy attempts to use clear logic and careful qualifiers to limit the argument to things that can be agreed upon. It uses this format:</a:t>
            </a:r>
          </a:p>
          <a:p>
            <a:endParaRPr lang="en-US" dirty="0"/>
          </a:p>
          <a:p>
            <a:r>
              <a:rPr lang="en-US" dirty="0"/>
              <a:t>Data: Evidence presented. Example: Pornography on The Internet is bad for kids.</a:t>
            </a:r>
          </a:p>
          <a:p>
            <a:endParaRPr lang="en-US" dirty="0"/>
          </a:p>
          <a:p>
            <a:r>
              <a:rPr lang="en-US" dirty="0"/>
              <a:t>Claim: the thesis the author hopes to prove. Example: Government should regulate Internet pornography.</a:t>
            </a:r>
          </a:p>
          <a:p>
            <a:endParaRPr lang="en-US" dirty="0"/>
          </a:p>
          <a:p>
            <a:r>
              <a:rPr lang="en-US" dirty="0"/>
              <a:t>Warrant: The statement that explains how the data backs up the claim. Example: Government regulation works in other instances.</a:t>
            </a:r>
          </a:p>
          <a:p>
            <a:endParaRPr lang="en-US" dirty="0"/>
          </a:p>
          <a:p>
            <a:r>
              <a:rPr lang="en-US" dirty="0"/>
              <a:t>Backing: Additional logic and reasoning. Example: We have lots of other government regulations on media.</a:t>
            </a:r>
          </a:p>
          <a:p>
            <a:endParaRPr lang="en-US" dirty="0"/>
          </a:p>
          <a:p>
            <a:r>
              <a:rPr lang="en-US" dirty="0"/>
              <a:t>Qualifier: The short phrase (usually uses “typically,” “usually,” or “on the whole”) which limits the scope of the claim. Example: In most cases, the government should regulate pornography.</a:t>
            </a:r>
          </a:p>
          <a:p>
            <a:pPr marL="118872" indent="0">
              <a:buNone/>
            </a:pPr>
            <a:endParaRPr lang="en-US" dirty="0"/>
          </a:p>
          <a:p>
            <a:r>
              <a:rPr lang="en-US" dirty="0"/>
              <a:t>Exceptions: This further limits the claim by describing situations the writer would exclude. Example: Where children are not involved in pornography, regulation may not be urgent.</a:t>
            </a:r>
          </a:p>
        </p:txBody>
      </p:sp>
      <p:sp>
        <p:nvSpPr>
          <p:cNvPr id="4" name="Rectangle 3">
            <a:extLst>
              <a:ext uri="{FF2B5EF4-FFF2-40B4-BE49-F238E27FC236}">
                <a16:creationId xmlns:a16="http://schemas.microsoft.com/office/drawing/2014/main" id="{E18C6A66-3E78-4EC5-B681-23403F18A589}"/>
              </a:ext>
            </a:extLst>
          </p:cNvPr>
          <p:cNvSpPr/>
          <p:nvPr/>
        </p:nvSpPr>
        <p:spPr>
          <a:xfrm>
            <a:off x="5074467" y="6302442"/>
            <a:ext cx="3363363" cy="1323439"/>
          </a:xfrm>
          <a:prstGeom prst="rect">
            <a:avLst/>
          </a:prstGeom>
        </p:spPr>
        <p:txBody>
          <a:bodyPr wrap="square">
            <a:spAutoFit/>
          </a:bodyPr>
          <a:lstStyle/>
          <a:p>
            <a:r>
              <a:rPr lang="en-US" sz="2000" b="1" dirty="0">
                <a:solidFill>
                  <a:srgbClr val="FF0000"/>
                </a:solidFill>
              </a:rPr>
              <a:t>How to Write an Argument Essay Step by Step</a:t>
            </a:r>
          </a:p>
          <a:p>
            <a:r>
              <a:rPr lang="en-US" sz="2000" b="1" dirty="0">
                <a:solidFill>
                  <a:srgbClr val="FF0000"/>
                </a:solidFill>
              </a:rPr>
              <a:t>May 24, 2018</a:t>
            </a:r>
          </a:p>
          <a:p>
            <a:r>
              <a:rPr lang="en-US" sz="2000" b="1" dirty="0">
                <a:solidFill>
                  <a:srgbClr val="FF0000"/>
                </a:solidFill>
              </a:rPr>
              <a:t>Virginia Kearney </a:t>
            </a:r>
          </a:p>
        </p:txBody>
      </p:sp>
    </p:spTree>
    <p:extLst>
      <p:ext uri="{BB962C8B-B14F-4D97-AF65-F5344CB8AC3E}">
        <p14:creationId xmlns:p14="http://schemas.microsoft.com/office/powerpoint/2010/main" val="3288962413"/>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1503</TotalTime>
  <Words>2904</Words>
  <Application>Microsoft Office PowerPoint</Application>
  <PresentationFormat>On-screen Show (4:3)</PresentationFormat>
  <Paragraphs>339</Paragraphs>
  <Slides>54</Slides>
  <Notes>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54</vt:i4>
      </vt:variant>
    </vt:vector>
  </HeadingPairs>
  <TitlesOfParts>
    <vt:vector size="67" baseType="lpstr">
      <vt:lpstr>Arial</vt:lpstr>
      <vt:lpstr>Arial Black</vt:lpstr>
      <vt:lpstr>Arial Narrow</vt:lpstr>
      <vt:lpstr>Bookman Old Style</vt:lpstr>
      <vt:lpstr>Calibri</vt:lpstr>
      <vt:lpstr>Comic Sans MS</vt:lpstr>
      <vt:lpstr>Gill Sans MT</vt:lpstr>
      <vt:lpstr>Times New Roman</vt:lpstr>
      <vt:lpstr>Wingdings</vt:lpstr>
      <vt:lpstr>Wingdings 2</vt:lpstr>
      <vt:lpstr>Wingdings 3</vt:lpstr>
      <vt:lpstr>Module</vt:lpstr>
      <vt:lpstr>Office Theme</vt:lpstr>
      <vt:lpstr>Argumentation</vt:lpstr>
      <vt:lpstr>Argumentation:  What is it?</vt:lpstr>
      <vt:lpstr>Argumentation:  What is it?</vt:lpstr>
      <vt:lpstr>Argumentation:  What is it?</vt:lpstr>
      <vt:lpstr>Argumentation:  Purposes</vt:lpstr>
      <vt:lpstr>Argumentation:  Purposes</vt:lpstr>
      <vt:lpstr>Argumentation:  Purposes</vt:lpstr>
      <vt:lpstr>Purposes Continued</vt:lpstr>
      <vt:lpstr>Arguments…</vt:lpstr>
      <vt:lpstr>APPEALS </vt:lpstr>
      <vt:lpstr>Appeal #1: Logical </vt:lpstr>
      <vt:lpstr>Appeal #1: Logical </vt:lpstr>
      <vt:lpstr>Appeal #1: Logical </vt:lpstr>
      <vt:lpstr>Appeal #2: Emotional</vt:lpstr>
      <vt:lpstr>Appeal #2: Emotional</vt:lpstr>
      <vt:lpstr>Appeal #2: Emotional</vt:lpstr>
      <vt:lpstr>Appeal #2: Emotional</vt:lpstr>
      <vt:lpstr>Appeal #2: Emotional</vt:lpstr>
      <vt:lpstr>Appeal #2: Emotional</vt:lpstr>
      <vt:lpstr>Appeal #3: Ethical </vt:lpstr>
      <vt:lpstr>Appeal #3: Ethical </vt:lpstr>
      <vt:lpstr>Appeal #3: Ethical </vt:lpstr>
      <vt:lpstr>Appeal #3: Ethical </vt:lpstr>
      <vt:lpstr>Arguments…</vt:lpstr>
      <vt:lpstr>Evidence </vt:lpstr>
      <vt:lpstr>Effective Evidence</vt:lpstr>
      <vt:lpstr>Effective Evidence</vt:lpstr>
      <vt:lpstr>Effective Evidence</vt:lpstr>
      <vt:lpstr>Effective Evidence</vt:lpstr>
      <vt:lpstr>Effective Evidence</vt:lpstr>
      <vt:lpstr>Arguments…</vt:lpstr>
      <vt:lpstr>Audience </vt:lpstr>
      <vt:lpstr>Clear Sense of Audience</vt:lpstr>
      <vt:lpstr>Clear Sense of Audience</vt:lpstr>
      <vt:lpstr>Clear Sense of Audience</vt:lpstr>
      <vt:lpstr>Inappropriate Appeals</vt:lpstr>
      <vt:lpstr>Inappropriate Appeal</vt:lpstr>
      <vt:lpstr>Inappropriate Appeal</vt:lpstr>
      <vt:lpstr>Inappropriate Appeal</vt:lpstr>
      <vt:lpstr>Inappropriate Appeal</vt:lpstr>
      <vt:lpstr>Inappropriate Appeal</vt:lpstr>
      <vt:lpstr>Inappropriate Appeal</vt:lpstr>
      <vt:lpstr>Review – Arguments…   Use APPEALS    Present EVIDENCE   Treat Audiences FAIRLY </vt:lpstr>
      <vt:lpstr>Essay 4: HIP/SLICE "Fix-It" Call‐to‐Action</vt:lpstr>
      <vt:lpstr>Outline </vt:lpstr>
      <vt:lpstr>Rhetorical Analysis</vt:lpstr>
      <vt:lpstr>Structure &amp; Content Checklist</vt:lpstr>
      <vt:lpstr>Research Notes / Problem-Solution Worksheet</vt:lpstr>
      <vt:lpstr> Research Notes / Problem-Solution Worksheet</vt:lpstr>
      <vt:lpstr>Writing an Effective Thesis</vt:lpstr>
      <vt:lpstr>Testing a Working Thesis</vt:lpstr>
      <vt:lpstr>Classical Argument Strategy</vt:lpstr>
      <vt:lpstr>Rogerian Strategy</vt:lpstr>
      <vt:lpstr>Toulmin Strategy</vt:lpstr>
    </vt:vector>
  </TitlesOfParts>
  <Company>Radford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Argumentation</dc:title>
  <dc:creator>Erin Webster Garrett</dc:creator>
  <cp:lastModifiedBy>Dean Ramser</cp:lastModifiedBy>
  <cp:revision>37</cp:revision>
  <dcterms:created xsi:type="dcterms:W3CDTF">2002-02-18T17:43:35Z</dcterms:created>
  <dcterms:modified xsi:type="dcterms:W3CDTF">2018-06-11T12:13:42Z</dcterms:modified>
</cp:coreProperties>
</file>