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decided to do my presentation on Xenophobia. At first, I was </a:t>
            </a:r>
            <a:r>
              <a:rPr lang="en"/>
              <a:t>disappointed</a:t>
            </a:r>
            <a:r>
              <a:rPr lang="en"/>
              <a:t> because of the double down effect. </a:t>
            </a:r>
            <a:r>
              <a:rPr lang="en"/>
              <a:t>People</a:t>
            </a:r>
            <a:r>
              <a:rPr lang="en"/>
              <a:t> </a:t>
            </a:r>
            <a:r>
              <a:rPr lang="en"/>
              <a:t>don't</a:t>
            </a:r>
            <a:r>
              <a:rPr lang="en"/>
              <a:t> seem to want to change their minds about anything they feel strongly about. But how did they get to that place in the first place?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5844af67a1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5844af67a1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Propaganda</a:t>
            </a:r>
            <a:r>
              <a:rPr lang="en"/>
              <a:t> seems to be the number one way that people convince others of their story. </a:t>
            </a:r>
            <a:r>
              <a:rPr lang="en"/>
              <a:t>Propaganda</a:t>
            </a:r>
            <a:r>
              <a:rPr lang="en"/>
              <a:t> is information in a biased nature which is publicized to convince people of a political cause or point of view.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5844af67a1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5844af67a1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why not use propaganda for things we believe are right? That is what the other people seem to be doing too. Propaganda can be grounded in reason and pathos. If we be honest with ourselves, all rhetoric is some form of propaganda.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5844af67a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5844af67a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reality we create is </a:t>
            </a:r>
            <a:r>
              <a:rPr lang="en"/>
              <a:t>contingent</a:t>
            </a:r>
            <a:r>
              <a:rPr lang="en"/>
              <a:t> upon the rhetoric that we use. The sapir-whorf hypothesis is the notion that language </a:t>
            </a:r>
            <a:r>
              <a:rPr lang="en"/>
              <a:t>shapes</a:t>
            </a:r>
            <a:r>
              <a:rPr lang="en"/>
              <a:t> experience. The more positive language and accepting language we use as a society of immigrants, the more we can create a society that would have the greatest good for the greatest number of people.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5844af67a1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5844af67a1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can use any medium we want to convey our point. We can use maps, art, sculpture, literature, </a:t>
            </a:r>
            <a:r>
              <a:rPr lang="en"/>
              <a:t>architecture</a:t>
            </a:r>
            <a:r>
              <a:rPr lang="en"/>
              <a:t>, film, poetry, essays, etc. Whatever the medium, propaganda normalizes the ideology of the people implementing it.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5844af67a1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5844af67a1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from the census </a:t>
            </a:r>
            <a:r>
              <a:rPr lang="en"/>
              <a:t>bureau's website. Most foreign born people in the United States are women. The largest age group is 25 to 44 years old. The median age is 44 years old. 45 percent are white. 44 percent are hispanic or latino. 63 percent of all immigrant households include a married couple with children.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5844af67a1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5844af67a1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liked the idea of love maps. This is a lovemap with a twist: it’s the idea of what goes on when somebody is forced to leave their country.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5844af67a1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5844af67a1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Spoken word is on Youtube so it should play anywhere.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tVm6cZYxz4U" TargetMode="Externa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idx="1" type="subTitle"/>
          </p:nvPr>
        </p:nvSpPr>
        <p:spPr>
          <a:xfrm>
            <a:off x="268050" y="3801275"/>
            <a:ext cx="8607900" cy="127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FFFFFF"/>
                </a:solidFill>
              </a:rPr>
              <a:t>Xenophobia and its Solutions</a:t>
            </a:r>
            <a:endParaRPr sz="4800">
              <a:solidFill>
                <a:srgbClr val="FFFFFF"/>
              </a:solidFill>
            </a:endParaRPr>
          </a:p>
        </p:txBody>
      </p:sp>
      <p:pic>
        <p:nvPicPr>
          <p:cNvPr id="55" name="Google Shape;55;p13"/>
          <p:cNvPicPr preferRelativeResize="0"/>
          <p:nvPr/>
        </p:nvPicPr>
        <p:blipFill>
          <a:blip r:embed="rId3">
            <a:alphaModFix/>
          </a:blip>
          <a:stretch>
            <a:fillRect/>
          </a:stretch>
        </p:blipFill>
        <p:spPr>
          <a:xfrm>
            <a:off x="2047727" y="73000"/>
            <a:ext cx="5811200" cy="3874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2" name="Google Shape;62;p14"/>
          <p:cNvPicPr preferRelativeResize="0"/>
          <p:nvPr/>
        </p:nvPicPr>
        <p:blipFill>
          <a:blip r:embed="rId3">
            <a:alphaModFix/>
          </a:blip>
          <a:stretch>
            <a:fillRect/>
          </a:stretch>
        </p:blipFill>
        <p:spPr>
          <a:xfrm>
            <a:off x="3697" y="0"/>
            <a:ext cx="9140307" cy="5143500"/>
          </a:xfrm>
          <a:prstGeom prst="rect">
            <a:avLst/>
          </a:prstGeom>
          <a:noFill/>
          <a:ln>
            <a:noFill/>
          </a:ln>
        </p:spPr>
      </p:pic>
      <p:sp>
        <p:nvSpPr>
          <p:cNvPr id="63" name="Google Shape;63;p14"/>
          <p:cNvSpPr txBox="1"/>
          <p:nvPr/>
        </p:nvSpPr>
        <p:spPr>
          <a:xfrm>
            <a:off x="86100" y="162125"/>
            <a:ext cx="4485900" cy="85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00FF"/>
                </a:solidFill>
              </a:rPr>
              <a:t>We use </a:t>
            </a:r>
            <a:r>
              <a:rPr lang="en" sz="2400">
                <a:solidFill>
                  <a:srgbClr val="FF00FF"/>
                </a:solidFill>
              </a:rPr>
              <a:t>propaganda</a:t>
            </a:r>
            <a:r>
              <a:rPr lang="en" sz="2400">
                <a:solidFill>
                  <a:srgbClr val="FF00FF"/>
                </a:solidFill>
              </a:rPr>
              <a:t> in everything we do.</a:t>
            </a:r>
            <a:endParaRPr sz="2400">
              <a:solidFill>
                <a:srgbClr val="FF00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70" name="Google Shape;70;p15"/>
          <p:cNvPicPr preferRelativeResize="0"/>
          <p:nvPr/>
        </p:nvPicPr>
        <p:blipFill>
          <a:blip r:embed="rId3">
            <a:alphaModFix/>
          </a:blip>
          <a:stretch>
            <a:fillRect/>
          </a:stretch>
        </p:blipFill>
        <p:spPr>
          <a:xfrm>
            <a:off x="0" y="0"/>
            <a:ext cx="9144000" cy="5143500"/>
          </a:xfrm>
          <a:prstGeom prst="rect">
            <a:avLst/>
          </a:prstGeom>
          <a:noFill/>
          <a:ln>
            <a:noFill/>
          </a:ln>
        </p:spPr>
      </p:pic>
      <p:sp>
        <p:nvSpPr>
          <p:cNvPr id="71" name="Google Shape;71;p15"/>
          <p:cNvSpPr txBox="1"/>
          <p:nvPr/>
        </p:nvSpPr>
        <p:spPr>
          <a:xfrm>
            <a:off x="0" y="0"/>
            <a:ext cx="3045900" cy="168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We fight for our human rights using rhetoric and appeal to </a:t>
            </a:r>
            <a:r>
              <a:rPr lang="en" sz="2400">
                <a:solidFill>
                  <a:srgbClr val="FFFFFF"/>
                </a:solidFill>
              </a:rPr>
              <a:t>emotions</a:t>
            </a:r>
            <a:r>
              <a:rPr lang="en" sz="2400">
                <a:solidFill>
                  <a:srgbClr val="FFFFFF"/>
                </a:solidFill>
              </a:rPr>
              <a:t>/ pathos</a:t>
            </a:r>
            <a:endParaRPr sz="24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pic>
        <p:nvPicPr>
          <p:cNvPr id="76" name="Google Shape;76;p16"/>
          <p:cNvPicPr preferRelativeResize="0"/>
          <p:nvPr/>
        </p:nvPicPr>
        <p:blipFill>
          <a:blip r:embed="rId3">
            <a:alphaModFix/>
          </a:blip>
          <a:stretch>
            <a:fillRect/>
          </a:stretch>
        </p:blipFill>
        <p:spPr>
          <a:xfrm>
            <a:off x="647032" y="0"/>
            <a:ext cx="8166085" cy="5143499"/>
          </a:xfrm>
          <a:prstGeom prst="rect">
            <a:avLst/>
          </a:prstGeom>
          <a:noFill/>
          <a:ln>
            <a:noFill/>
          </a:ln>
        </p:spPr>
      </p:pic>
      <p:sp>
        <p:nvSpPr>
          <p:cNvPr id="77" name="Google Shape;77;p16"/>
          <p:cNvSpPr txBox="1"/>
          <p:nvPr/>
        </p:nvSpPr>
        <p:spPr>
          <a:xfrm>
            <a:off x="905400" y="4094700"/>
            <a:ext cx="7333200" cy="85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rPr>
              <a:t>Our country’s reality is </a:t>
            </a:r>
            <a:r>
              <a:rPr lang="en" sz="1800">
                <a:solidFill>
                  <a:srgbClr val="FFFFFF"/>
                </a:solidFill>
              </a:rPr>
              <a:t>contingent</a:t>
            </a:r>
            <a:r>
              <a:rPr lang="en" sz="1800">
                <a:solidFill>
                  <a:srgbClr val="FFFFFF"/>
                </a:solidFill>
              </a:rPr>
              <a:t> upon the consensus of the people. The consensus creates a mythology to which we can subscribe to: like a YouTube channel.</a:t>
            </a:r>
            <a:endParaRPr sz="18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pic>
        <p:nvPicPr>
          <p:cNvPr id="82" name="Google Shape;82;p17"/>
          <p:cNvPicPr preferRelativeResize="0"/>
          <p:nvPr/>
        </p:nvPicPr>
        <p:blipFill>
          <a:blip r:embed="rId3">
            <a:alphaModFix/>
          </a:blip>
          <a:stretch>
            <a:fillRect/>
          </a:stretch>
        </p:blipFill>
        <p:spPr>
          <a:xfrm>
            <a:off x="152400" y="152400"/>
            <a:ext cx="8839200" cy="4100660"/>
          </a:xfrm>
          <a:prstGeom prst="rect">
            <a:avLst/>
          </a:prstGeom>
          <a:noFill/>
          <a:ln>
            <a:noFill/>
          </a:ln>
        </p:spPr>
      </p:pic>
      <p:sp>
        <p:nvSpPr>
          <p:cNvPr id="83" name="Google Shape;83;p17"/>
          <p:cNvSpPr txBox="1"/>
          <p:nvPr/>
        </p:nvSpPr>
        <p:spPr>
          <a:xfrm>
            <a:off x="387900" y="4103000"/>
            <a:ext cx="7333200" cy="100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3F3F3"/>
                </a:solidFill>
              </a:rPr>
              <a:t>To combat Xenophobia we must use art, music, poetry, and other forms of rhetoric/ </a:t>
            </a:r>
            <a:r>
              <a:rPr lang="en" sz="1800">
                <a:solidFill>
                  <a:srgbClr val="F3F3F3"/>
                </a:solidFill>
              </a:rPr>
              <a:t>propaganda</a:t>
            </a:r>
            <a:r>
              <a:rPr lang="en" sz="1800">
                <a:solidFill>
                  <a:srgbClr val="F3F3F3"/>
                </a:solidFill>
              </a:rPr>
              <a:t> to create the reality we want as citizens. The more consensus, the more power it has. </a:t>
            </a:r>
            <a:endParaRPr sz="1800">
              <a:solidFill>
                <a:srgbClr val="F3F3F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8"/>
          <p:cNvSpPr txBox="1"/>
          <p:nvPr>
            <p:ph idx="1" type="body"/>
          </p:nvPr>
        </p:nvSpPr>
        <p:spPr>
          <a:xfrm>
            <a:off x="7298600" y="229875"/>
            <a:ext cx="1533600" cy="433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U.S. </a:t>
            </a:r>
            <a:endParaRPr>
              <a:solidFill>
                <a:srgbClr val="FFFFFF"/>
              </a:solidFill>
            </a:endParaRPr>
          </a:p>
          <a:p>
            <a:pPr indent="0" lvl="0" marL="0" rtl="0" algn="l">
              <a:spcBef>
                <a:spcPts val="1600"/>
              </a:spcBef>
              <a:spcAft>
                <a:spcPts val="0"/>
              </a:spcAft>
              <a:buNone/>
            </a:pPr>
            <a:r>
              <a:rPr lang="en">
                <a:solidFill>
                  <a:srgbClr val="FFFFFF"/>
                </a:solidFill>
              </a:rPr>
              <a:t>Census</a:t>
            </a:r>
            <a:endParaRPr>
              <a:solidFill>
                <a:srgbClr val="FFFFFF"/>
              </a:solidFill>
            </a:endParaRPr>
          </a:p>
          <a:p>
            <a:pPr indent="0" lvl="0" marL="0" rtl="0" algn="l">
              <a:spcBef>
                <a:spcPts val="1600"/>
              </a:spcBef>
              <a:spcAft>
                <a:spcPts val="0"/>
              </a:spcAft>
              <a:buNone/>
            </a:pPr>
            <a:r>
              <a:rPr lang="en">
                <a:solidFill>
                  <a:srgbClr val="FFFFFF"/>
                </a:solidFill>
              </a:rPr>
              <a:t>Bureau</a:t>
            </a:r>
            <a:r>
              <a:rPr lang="en">
                <a:solidFill>
                  <a:srgbClr val="FFFFFF"/>
                </a:solidFill>
              </a:rPr>
              <a:t> </a:t>
            </a:r>
            <a:endParaRPr>
              <a:solidFill>
                <a:srgbClr val="FFFFFF"/>
              </a:solidFill>
            </a:endParaRPr>
          </a:p>
          <a:p>
            <a:pPr indent="0" lvl="0" marL="0" rtl="0" algn="l">
              <a:spcBef>
                <a:spcPts val="1600"/>
              </a:spcBef>
              <a:spcAft>
                <a:spcPts val="0"/>
              </a:spcAft>
              <a:buNone/>
            </a:pPr>
            <a:r>
              <a:rPr lang="en">
                <a:solidFill>
                  <a:srgbClr val="FFFFFF"/>
                </a:solidFill>
              </a:rPr>
              <a:t>2017 </a:t>
            </a:r>
            <a:endParaRPr>
              <a:solidFill>
                <a:srgbClr val="FFFFFF"/>
              </a:solidFill>
            </a:endParaRPr>
          </a:p>
          <a:p>
            <a:pPr indent="0" lvl="0" marL="0" rtl="0" algn="l">
              <a:spcBef>
                <a:spcPts val="1600"/>
              </a:spcBef>
              <a:spcAft>
                <a:spcPts val="0"/>
              </a:spcAft>
              <a:buNone/>
            </a:pPr>
            <a:r>
              <a:rPr lang="en">
                <a:solidFill>
                  <a:srgbClr val="FFFFFF"/>
                </a:solidFill>
              </a:rPr>
              <a:t>Report on</a:t>
            </a:r>
            <a:endParaRPr>
              <a:solidFill>
                <a:srgbClr val="FFFFFF"/>
              </a:solidFill>
            </a:endParaRPr>
          </a:p>
          <a:p>
            <a:pPr indent="0" lvl="0" marL="0" rtl="0" algn="l">
              <a:spcBef>
                <a:spcPts val="1600"/>
              </a:spcBef>
              <a:spcAft>
                <a:spcPts val="1600"/>
              </a:spcAft>
              <a:buNone/>
            </a:pPr>
            <a:r>
              <a:rPr lang="en">
                <a:solidFill>
                  <a:srgbClr val="FFFFFF"/>
                </a:solidFill>
              </a:rPr>
              <a:t>Immigration</a:t>
            </a:r>
            <a:endParaRPr>
              <a:solidFill>
                <a:srgbClr val="FFFFFF"/>
              </a:solidFill>
            </a:endParaRPr>
          </a:p>
        </p:txBody>
      </p:sp>
      <p:pic>
        <p:nvPicPr>
          <p:cNvPr id="89" name="Google Shape;89;p18"/>
          <p:cNvPicPr preferRelativeResize="0"/>
          <p:nvPr/>
        </p:nvPicPr>
        <p:blipFill>
          <a:blip r:embed="rId3">
            <a:alphaModFix/>
          </a:blip>
          <a:stretch>
            <a:fillRect/>
          </a:stretch>
        </p:blipFill>
        <p:spPr>
          <a:xfrm>
            <a:off x="114734" y="0"/>
            <a:ext cx="7075534" cy="51435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pic>
        <p:nvPicPr>
          <p:cNvPr id="94" name="Google Shape;94;p19"/>
          <p:cNvPicPr preferRelativeResize="0"/>
          <p:nvPr/>
        </p:nvPicPr>
        <p:blipFill>
          <a:blip r:embed="rId3">
            <a:alphaModFix/>
          </a:blip>
          <a:stretch>
            <a:fillRect/>
          </a:stretch>
        </p:blipFill>
        <p:spPr>
          <a:xfrm rot="-5400000">
            <a:off x="1821603" y="-634282"/>
            <a:ext cx="4809024" cy="641207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20"/>
          <p:cNvSpPr txBox="1"/>
          <p:nvPr>
            <p:ph type="title"/>
          </p:nvPr>
        </p:nvSpPr>
        <p:spPr>
          <a:xfrm>
            <a:off x="0" y="1999050"/>
            <a:ext cx="2324100" cy="107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Spoken</a:t>
            </a:r>
            <a:endParaRPr sz="3600"/>
          </a:p>
          <a:p>
            <a:pPr indent="0" lvl="0" marL="0" rtl="0" algn="l">
              <a:spcBef>
                <a:spcPts val="0"/>
              </a:spcBef>
              <a:spcAft>
                <a:spcPts val="0"/>
              </a:spcAft>
              <a:buNone/>
            </a:pPr>
            <a:r>
              <a:rPr lang="en" sz="3600"/>
              <a:t>Word</a:t>
            </a:r>
            <a:endParaRPr sz="3600"/>
          </a:p>
        </p:txBody>
      </p:sp>
      <p:pic>
        <p:nvPicPr>
          <p:cNvPr descr="Final Presentation" id="100" name="Google Shape;100;p20" title="Spoken Word English 1B">
            <a:hlinkClick r:id="rId3"/>
          </p:cNvPr>
          <p:cNvPicPr preferRelativeResize="0"/>
          <p:nvPr/>
        </p:nvPicPr>
        <p:blipFill>
          <a:blip r:embed="rId4">
            <a:alphaModFix/>
          </a:blip>
          <a:stretch>
            <a:fillRect/>
          </a:stretch>
        </p:blipFill>
        <p:spPr>
          <a:xfrm>
            <a:off x="2323998" y="64475"/>
            <a:ext cx="6686050" cy="50145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