
<file path=[Content_Types].xml><?xml version="1.0" encoding="utf-8"?>
<Types xmlns="http://schemas.openxmlformats.org/package/2006/content-types">
  <Default Extension="jpeg" ContentType="image/jpeg"/>
  <Default Extension="m4a" ContentType="audio/mp4"/>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6" d="100"/>
          <a:sy n="86" d="100"/>
        </p:scale>
        <p:origin x="562"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5/19/2019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5/19/2019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5/19/2019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5/19/2019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dirty="0"/>
              <a:pPr/>
              <a:t>5/19/2019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5/19/2019</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microsoft.com/office/2007/relationships/media" Target="../media/media2.m4a"/><Relationship Id="rId2" Type="http://schemas.microsoft.com/office/2007/relationships/media" Target="../media/media1.mp3"/><Relationship Id="rId1" Type="http://schemas.openxmlformats.org/officeDocument/2006/relationships/audio" Target="NULL" TargetMode="External"/><Relationship Id="rId5" Type="http://schemas.openxmlformats.org/officeDocument/2006/relationships/image" Target="../media/image13.png"/><Relationship Id="rId4"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A close up of a car&#10;&#10;Description automatically generated">
            <a:extLst>
              <a:ext uri="{FF2B5EF4-FFF2-40B4-BE49-F238E27FC236}">
                <a16:creationId xmlns:a16="http://schemas.microsoft.com/office/drawing/2014/main" id="{2D239257-31B5-45B9-A758-C6AB14500AA8}"/>
              </a:ext>
            </a:extLst>
          </p:cNvPr>
          <p:cNvPicPr>
            <a:picLocks noChangeAspect="1"/>
          </p:cNvPicPr>
          <p:nvPr/>
        </p:nvPicPr>
        <p:blipFill rotWithShape="1">
          <a:blip r:embed="rId2">
            <a:alphaModFix amt="40000"/>
            <a:extLst/>
          </a:blip>
          <a:srcRect t="3017"/>
          <a:stretch/>
        </p:blipFill>
        <p:spPr>
          <a:xfrm>
            <a:off x="-3175" y="10"/>
            <a:ext cx="12192000" cy="6857990"/>
          </a:xfrm>
          <a:prstGeom prst="rect">
            <a:avLst/>
          </a:prstGeom>
        </p:spPr>
      </p:pic>
      <p:sp>
        <p:nvSpPr>
          <p:cNvPr id="2" name="Title 1">
            <a:extLst>
              <a:ext uri="{FF2B5EF4-FFF2-40B4-BE49-F238E27FC236}">
                <a16:creationId xmlns:a16="http://schemas.microsoft.com/office/drawing/2014/main" id="{DCFF144C-C460-4B11-91EE-AFDDDF6326DD}"/>
              </a:ext>
            </a:extLst>
          </p:cNvPr>
          <p:cNvSpPr>
            <a:spLocks noGrp="1"/>
          </p:cNvSpPr>
          <p:nvPr>
            <p:ph type="ctrTitle"/>
          </p:nvPr>
        </p:nvSpPr>
        <p:spPr/>
        <p:txBody>
          <a:bodyPr>
            <a:normAutofit/>
          </a:bodyPr>
          <a:lstStyle/>
          <a:p>
            <a:r>
              <a:rPr lang="en-US" dirty="0">
                <a:latin typeface="Times New Roman" panose="02020603050405020304" pitchFamily="18" charset="0"/>
                <a:cs typeface="Times New Roman" panose="02020603050405020304" pitchFamily="18" charset="0"/>
              </a:rPr>
              <a:t>Potholes In The community</a:t>
            </a:r>
          </a:p>
        </p:txBody>
      </p:sp>
      <p:sp>
        <p:nvSpPr>
          <p:cNvPr id="3" name="Subtitle 2">
            <a:extLst>
              <a:ext uri="{FF2B5EF4-FFF2-40B4-BE49-F238E27FC236}">
                <a16:creationId xmlns:a16="http://schemas.microsoft.com/office/drawing/2014/main" id="{423D959B-FE0E-4254-8B2B-F12BEE3F39B2}"/>
              </a:ext>
            </a:extLst>
          </p:cNvPr>
          <p:cNvSpPr>
            <a:spLocks noGrp="1"/>
          </p:cNvSpPr>
          <p:nvPr>
            <p:ph type="subTitle" idx="1"/>
          </p:nvPr>
        </p:nvSpPr>
        <p:spPr>
          <a:xfrm>
            <a:off x="684212" y="3843867"/>
            <a:ext cx="6765100" cy="1947333"/>
          </a:xfrm>
        </p:spPr>
        <p:txBody>
          <a:bodyPr>
            <a:normAutofit/>
          </a:bodyPr>
          <a:lstStyle/>
          <a:p>
            <a:r>
              <a:rPr lang="en-US">
                <a:solidFill>
                  <a:schemeClr val="tx1"/>
                </a:solidFill>
              </a:rPr>
              <a:t>By: Ricardo Ortiz</a:t>
            </a:r>
          </a:p>
        </p:txBody>
      </p:sp>
    </p:spTree>
    <p:extLst>
      <p:ext uri="{BB962C8B-B14F-4D97-AF65-F5344CB8AC3E}">
        <p14:creationId xmlns:p14="http://schemas.microsoft.com/office/powerpoint/2010/main" val="19867988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CBF04AF-54D1-44EF-927C-73172A4154D9}"/>
              </a:ext>
            </a:extLst>
          </p:cNvPr>
          <p:cNvPicPr>
            <a:picLocks noChangeAspect="1"/>
          </p:cNvPicPr>
          <p:nvPr/>
        </p:nvPicPr>
        <p:blipFill>
          <a:blip r:embed="rId2"/>
          <a:stretch>
            <a:fillRect/>
          </a:stretch>
        </p:blipFill>
        <p:spPr>
          <a:xfrm>
            <a:off x="477012" y="480060"/>
            <a:ext cx="11237976" cy="5897879"/>
          </a:xfrm>
          <a:prstGeom prst="rect">
            <a:avLst/>
          </a:prstGeom>
        </p:spPr>
      </p:pic>
    </p:spTree>
    <p:extLst>
      <p:ext uri="{BB962C8B-B14F-4D97-AF65-F5344CB8AC3E}">
        <p14:creationId xmlns:p14="http://schemas.microsoft.com/office/powerpoint/2010/main" val="38794082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Picture 11" descr="An empty road with trees on the side of the street&#10;&#10;Description automatically generated">
            <a:extLst>
              <a:ext uri="{FF2B5EF4-FFF2-40B4-BE49-F238E27FC236}">
                <a16:creationId xmlns:a16="http://schemas.microsoft.com/office/drawing/2014/main" id="{0FCDA94A-EA68-47E3-87CA-4635884B16EC}"/>
              </a:ext>
            </a:extLst>
          </p:cNvPr>
          <p:cNvPicPr>
            <a:picLocks noChangeAspect="1"/>
          </p:cNvPicPr>
          <p:nvPr/>
        </p:nvPicPr>
        <p:blipFill rotWithShape="1">
          <a:blip r:embed="rId2"/>
          <a:srcRect r="3" b="44522"/>
          <a:stretch/>
        </p:blipFill>
        <p:spPr>
          <a:xfrm>
            <a:off x="622549" y="726524"/>
            <a:ext cx="3122143" cy="2309538"/>
          </a:xfrm>
          <a:prstGeom prst="rect">
            <a:avLst/>
          </a:prstGeom>
        </p:spPr>
      </p:pic>
      <p:pic>
        <p:nvPicPr>
          <p:cNvPr id="15" name="Picture 14">
            <a:extLst>
              <a:ext uri="{FF2B5EF4-FFF2-40B4-BE49-F238E27FC236}">
                <a16:creationId xmlns:a16="http://schemas.microsoft.com/office/drawing/2014/main" id="{28F93B13-CA4C-43B5-8FCE-E90787600132}"/>
              </a:ext>
            </a:extLst>
          </p:cNvPr>
          <p:cNvPicPr>
            <a:picLocks noChangeAspect="1"/>
          </p:cNvPicPr>
          <p:nvPr/>
        </p:nvPicPr>
        <p:blipFill rotWithShape="1">
          <a:blip r:embed="rId3"/>
          <a:srcRect r="3" b="12033"/>
          <a:stretch/>
        </p:blipFill>
        <p:spPr>
          <a:xfrm>
            <a:off x="4381676" y="686527"/>
            <a:ext cx="3252903" cy="2396562"/>
          </a:xfrm>
          <a:prstGeom prst="rect">
            <a:avLst/>
          </a:prstGeom>
        </p:spPr>
      </p:pic>
      <p:pic>
        <p:nvPicPr>
          <p:cNvPr id="17" name="Picture 16">
            <a:extLst>
              <a:ext uri="{FF2B5EF4-FFF2-40B4-BE49-F238E27FC236}">
                <a16:creationId xmlns:a16="http://schemas.microsoft.com/office/drawing/2014/main" id="{5EF6C5B7-C145-47C5-9819-52BB5B5FA081}"/>
              </a:ext>
            </a:extLst>
          </p:cNvPr>
          <p:cNvPicPr>
            <a:picLocks noChangeAspect="1"/>
          </p:cNvPicPr>
          <p:nvPr/>
        </p:nvPicPr>
        <p:blipFill rotWithShape="1">
          <a:blip r:embed="rId4"/>
          <a:srcRect r="20454" b="-5"/>
          <a:stretch/>
        </p:blipFill>
        <p:spPr>
          <a:xfrm>
            <a:off x="8630908" y="650497"/>
            <a:ext cx="2618123" cy="2468623"/>
          </a:xfrm>
          <a:prstGeom prst="rect">
            <a:avLst/>
          </a:prstGeom>
        </p:spPr>
      </p:pic>
      <p:pic>
        <p:nvPicPr>
          <p:cNvPr id="13" name="Picture 12" descr="A car parked on the side of a road&#10;&#10;Description automatically generated">
            <a:extLst>
              <a:ext uri="{FF2B5EF4-FFF2-40B4-BE49-F238E27FC236}">
                <a16:creationId xmlns:a16="http://schemas.microsoft.com/office/drawing/2014/main" id="{6321D460-6CBF-4F7D-8B69-83F2E4596F30}"/>
              </a:ext>
            </a:extLst>
          </p:cNvPr>
          <p:cNvPicPr>
            <a:picLocks noChangeAspect="1"/>
          </p:cNvPicPr>
          <p:nvPr/>
        </p:nvPicPr>
        <p:blipFill rotWithShape="1">
          <a:blip r:embed="rId5"/>
          <a:srcRect r="-2" b="29282"/>
          <a:stretch/>
        </p:blipFill>
        <p:spPr>
          <a:xfrm>
            <a:off x="864349" y="3748194"/>
            <a:ext cx="2621342" cy="2471631"/>
          </a:xfrm>
          <a:prstGeom prst="rect">
            <a:avLst/>
          </a:prstGeom>
        </p:spPr>
      </p:pic>
      <p:pic>
        <p:nvPicPr>
          <p:cNvPr id="19" name="Picture 18">
            <a:extLst>
              <a:ext uri="{FF2B5EF4-FFF2-40B4-BE49-F238E27FC236}">
                <a16:creationId xmlns:a16="http://schemas.microsoft.com/office/drawing/2014/main" id="{384C71BC-EFAA-48D8-8B07-DD7A397EB380}"/>
              </a:ext>
            </a:extLst>
          </p:cNvPr>
          <p:cNvPicPr>
            <a:picLocks noChangeAspect="1"/>
          </p:cNvPicPr>
          <p:nvPr/>
        </p:nvPicPr>
        <p:blipFill>
          <a:blip r:embed="rId6"/>
          <a:stretch>
            <a:fillRect/>
          </a:stretch>
        </p:blipFill>
        <p:spPr>
          <a:xfrm>
            <a:off x="4405433" y="3949507"/>
            <a:ext cx="3217333" cy="2139526"/>
          </a:xfrm>
          <a:prstGeom prst="rect">
            <a:avLst/>
          </a:prstGeom>
        </p:spPr>
      </p:pic>
      <p:pic>
        <p:nvPicPr>
          <p:cNvPr id="16" name="Picture 15">
            <a:extLst>
              <a:ext uri="{FF2B5EF4-FFF2-40B4-BE49-F238E27FC236}">
                <a16:creationId xmlns:a16="http://schemas.microsoft.com/office/drawing/2014/main" id="{446728CD-3F91-4623-98A3-D1B273A72361}"/>
              </a:ext>
            </a:extLst>
          </p:cNvPr>
          <p:cNvPicPr>
            <a:picLocks noChangeAspect="1"/>
          </p:cNvPicPr>
          <p:nvPr/>
        </p:nvPicPr>
        <p:blipFill rotWithShape="1">
          <a:blip r:embed="rId7"/>
          <a:srcRect l="16036" r="4417" b="-5"/>
          <a:stretch/>
        </p:blipFill>
        <p:spPr>
          <a:xfrm>
            <a:off x="8633024" y="3755224"/>
            <a:ext cx="2613891" cy="2464601"/>
          </a:xfrm>
          <a:prstGeom prst="rect">
            <a:avLst/>
          </a:prstGeom>
        </p:spPr>
      </p:pic>
    </p:spTree>
    <p:extLst>
      <p:ext uri="{BB962C8B-B14F-4D97-AF65-F5344CB8AC3E}">
        <p14:creationId xmlns:p14="http://schemas.microsoft.com/office/powerpoint/2010/main" val="37987247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63D8C0D-2329-4587-9524-62AEBA672A8B}"/>
              </a:ext>
            </a:extLst>
          </p:cNvPr>
          <p:cNvSpPr txBox="1"/>
          <p:nvPr/>
        </p:nvSpPr>
        <p:spPr>
          <a:xfrm>
            <a:off x="301841" y="319597"/>
            <a:ext cx="6986726" cy="584775"/>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Possible Solutions To Pothole Issues</a:t>
            </a:r>
          </a:p>
        </p:txBody>
      </p:sp>
      <p:sp>
        <p:nvSpPr>
          <p:cNvPr id="3" name="TextBox 2">
            <a:extLst>
              <a:ext uri="{FF2B5EF4-FFF2-40B4-BE49-F238E27FC236}">
                <a16:creationId xmlns:a16="http://schemas.microsoft.com/office/drawing/2014/main" id="{B84E3E83-D7AF-4611-8AA5-ECDD22A844FA}"/>
              </a:ext>
            </a:extLst>
          </p:cNvPr>
          <p:cNvSpPr txBox="1"/>
          <p:nvPr/>
        </p:nvSpPr>
        <p:spPr>
          <a:xfrm>
            <a:off x="301841" y="1420428"/>
            <a:ext cx="9507984" cy="1200329"/>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By building more roads or having some type of emergency route that helps drivers to move around the work cite, can help reduce traffic. Working on certain times throughout the day, when drivers aren’t as active on roads can make a difference (night time). Making some type of new machine that helps make the asphalt faster and sturdier would be nice.</a:t>
            </a:r>
          </a:p>
        </p:txBody>
      </p:sp>
      <p:sp>
        <p:nvSpPr>
          <p:cNvPr id="5" name="TextBox 4">
            <a:extLst>
              <a:ext uri="{FF2B5EF4-FFF2-40B4-BE49-F238E27FC236}">
                <a16:creationId xmlns:a16="http://schemas.microsoft.com/office/drawing/2014/main" id="{9E1FC966-912E-48A3-913C-987E41952836}"/>
              </a:ext>
            </a:extLst>
          </p:cNvPr>
          <p:cNvSpPr txBox="1"/>
          <p:nvPr/>
        </p:nvSpPr>
        <p:spPr>
          <a:xfrm>
            <a:off x="301841" y="3053918"/>
            <a:ext cx="9507984" cy="923330"/>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The city officials in every community should pay for every major car damage for drivers who were victims of poor road maintenance while driving. Having detectives on every city’s management team for city road funds should help keep thieves away.  </a:t>
            </a:r>
          </a:p>
        </p:txBody>
      </p:sp>
      <p:sp>
        <p:nvSpPr>
          <p:cNvPr id="7" name="TextBox 6">
            <a:extLst>
              <a:ext uri="{FF2B5EF4-FFF2-40B4-BE49-F238E27FC236}">
                <a16:creationId xmlns:a16="http://schemas.microsoft.com/office/drawing/2014/main" id="{93175F65-74DF-4D39-9514-44DF19404CF5}"/>
              </a:ext>
            </a:extLst>
          </p:cNvPr>
          <p:cNvSpPr txBox="1"/>
          <p:nvPr/>
        </p:nvSpPr>
        <p:spPr>
          <a:xfrm>
            <a:off x="301841" y="4589753"/>
            <a:ext cx="8815526" cy="646331"/>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Driving slower and following the proper speed limits on the roads will help avoid losing control of the vehicle while driving over a abysmal pothole.</a:t>
            </a:r>
            <a:r>
              <a:rPr lang="en-US" dirty="0"/>
              <a:t> </a:t>
            </a:r>
          </a:p>
        </p:txBody>
      </p:sp>
      <p:sp>
        <p:nvSpPr>
          <p:cNvPr id="8" name="TextBox 7">
            <a:extLst>
              <a:ext uri="{FF2B5EF4-FFF2-40B4-BE49-F238E27FC236}">
                <a16:creationId xmlns:a16="http://schemas.microsoft.com/office/drawing/2014/main" id="{91B4ED10-1219-4B1B-B152-05BA9DF26D6D}"/>
              </a:ext>
            </a:extLst>
          </p:cNvPr>
          <p:cNvSpPr txBox="1"/>
          <p:nvPr/>
        </p:nvSpPr>
        <p:spPr>
          <a:xfrm>
            <a:off x="301841" y="5571590"/>
            <a:ext cx="8691239" cy="923330"/>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Keeping eyes on the road and the car in front of you, having a good distance from the car in front, will allow you to predict or see upcoming troubles (potholes), which gives you time to make a safer turn while dodging a pothole</a:t>
            </a:r>
            <a:r>
              <a:rPr lang="en-US" dirty="0"/>
              <a:t>.</a:t>
            </a:r>
          </a:p>
        </p:txBody>
      </p:sp>
      <p:pic>
        <p:nvPicPr>
          <p:cNvPr id="9" name="Picture 8">
            <a:extLst>
              <a:ext uri="{FF2B5EF4-FFF2-40B4-BE49-F238E27FC236}">
                <a16:creationId xmlns:a16="http://schemas.microsoft.com/office/drawing/2014/main" id="{53981401-2AAD-413C-8809-80ECBE3036A6}"/>
              </a:ext>
            </a:extLst>
          </p:cNvPr>
          <p:cNvPicPr>
            <a:picLocks noChangeAspect="1"/>
          </p:cNvPicPr>
          <p:nvPr/>
        </p:nvPicPr>
        <p:blipFill>
          <a:blip r:embed="rId2"/>
          <a:stretch>
            <a:fillRect/>
          </a:stretch>
        </p:blipFill>
        <p:spPr>
          <a:xfrm>
            <a:off x="9809826" y="845347"/>
            <a:ext cx="2382174" cy="1667060"/>
          </a:xfrm>
          <a:prstGeom prst="rect">
            <a:avLst/>
          </a:prstGeom>
        </p:spPr>
      </p:pic>
      <p:pic>
        <p:nvPicPr>
          <p:cNvPr id="10" name="Picture 9">
            <a:extLst>
              <a:ext uri="{FF2B5EF4-FFF2-40B4-BE49-F238E27FC236}">
                <a16:creationId xmlns:a16="http://schemas.microsoft.com/office/drawing/2014/main" id="{5A310D7A-5063-48D4-811F-0C5728CDDEE2}"/>
              </a:ext>
            </a:extLst>
          </p:cNvPr>
          <p:cNvPicPr>
            <a:picLocks noChangeAspect="1"/>
          </p:cNvPicPr>
          <p:nvPr/>
        </p:nvPicPr>
        <p:blipFill>
          <a:blip r:embed="rId3"/>
          <a:stretch>
            <a:fillRect/>
          </a:stretch>
        </p:blipFill>
        <p:spPr>
          <a:xfrm>
            <a:off x="9809824" y="2512407"/>
            <a:ext cx="2382175" cy="1667060"/>
          </a:xfrm>
          <a:prstGeom prst="rect">
            <a:avLst/>
          </a:prstGeom>
        </p:spPr>
      </p:pic>
      <p:pic>
        <p:nvPicPr>
          <p:cNvPr id="11" name="Picture 10">
            <a:extLst>
              <a:ext uri="{FF2B5EF4-FFF2-40B4-BE49-F238E27FC236}">
                <a16:creationId xmlns:a16="http://schemas.microsoft.com/office/drawing/2014/main" id="{2E955FC8-6BD1-4E42-961D-E51766564C3E}"/>
              </a:ext>
            </a:extLst>
          </p:cNvPr>
          <p:cNvPicPr>
            <a:picLocks noChangeAspect="1"/>
          </p:cNvPicPr>
          <p:nvPr/>
        </p:nvPicPr>
        <p:blipFill>
          <a:blip r:embed="rId4"/>
          <a:stretch>
            <a:fillRect/>
          </a:stretch>
        </p:blipFill>
        <p:spPr>
          <a:xfrm>
            <a:off x="8479697" y="4179467"/>
            <a:ext cx="1418993" cy="1356591"/>
          </a:xfrm>
          <a:prstGeom prst="rect">
            <a:avLst/>
          </a:prstGeom>
        </p:spPr>
      </p:pic>
      <p:pic>
        <p:nvPicPr>
          <p:cNvPr id="12" name="Picture 11">
            <a:extLst>
              <a:ext uri="{FF2B5EF4-FFF2-40B4-BE49-F238E27FC236}">
                <a16:creationId xmlns:a16="http://schemas.microsoft.com/office/drawing/2014/main" id="{477B635F-3E19-491A-ADCF-38D75389A0C8}"/>
              </a:ext>
            </a:extLst>
          </p:cNvPr>
          <p:cNvPicPr>
            <a:picLocks noChangeAspect="1"/>
          </p:cNvPicPr>
          <p:nvPr/>
        </p:nvPicPr>
        <p:blipFill>
          <a:blip r:embed="rId5"/>
          <a:stretch>
            <a:fillRect/>
          </a:stretch>
        </p:blipFill>
        <p:spPr>
          <a:xfrm>
            <a:off x="9898602" y="4179467"/>
            <a:ext cx="2276403" cy="2678533"/>
          </a:xfrm>
          <a:prstGeom prst="rect">
            <a:avLst/>
          </a:prstGeom>
        </p:spPr>
      </p:pic>
    </p:spTree>
    <p:extLst>
      <p:ext uri="{BB962C8B-B14F-4D97-AF65-F5344CB8AC3E}">
        <p14:creationId xmlns:p14="http://schemas.microsoft.com/office/powerpoint/2010/main" val="7612650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6CC7770B-E4E1-42D6-9437-DAA4A3A9E6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10" name="Straight Connector 9">
              <a:extLst>
                <a:ext uri="{FF2B5EF4-FFF2-40B4-BE49-F238E27FC236}">
                  <a16:creationId xmlns:a16="http://schemas.microsoft.com/office/drawing/2014/main" id="{5A26DE5B-A1A6-4746-8EF7-4D6809ED75E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377A3DDA-BF17-4302-867E-EBFD777B062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CBE30704-4227-4B7B-BDB8-BFCF39086FA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B923B1E7-AEA4-42D8-8F4A-9D116F29665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321B6244-6EAE-442C-ACCF-8146103EC1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useBgFill="1">
        <p:nvSpPr>
          <p:cNvPr id="16" name="Rectangle 15">
            <a:extLst>
              <a:ext uri="{FF2B5EF4-FFF2-40B4-BE49-F238E27FC236}">
                <a16:creationId xmlns:a16="http://schemas.microsoft.com/office/drawing/2014/main" id="{CADF2543-1B6F-4FBC-A7AF-53A0430E05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F2D7B60C-A85D-4E09-83F3-8BE6E989E686}"/>
              </a:ext>
            </a:extLst>
          </p:cNvPr>
          <p:cNvSpPr txBox="1"/>
          <p:nvPr/>
        </p:nvSpPr>
        <p:spPr>
          <a:xfrm>
            <a:off x="684212" y="485244"/>
            <a:ext cx="8534400" cy="1507067"/>
          </a:xfrm>
          <a:prstGeom prst="rect">
            <a:avLst/>
          </a:prstGeom>
        </p:spPr>
        <p:txBody>
          <a:bodyPr vert="horz" lIns="91440" tIns="45720" rIns="91440" bIns="45720" rtlCol="0" anchor="ctr">
            <a:normAutofit/>
          </a:bodyPr>
          <a:lstStyle/>
          <a:p>
            <a:pPr>
              <a:spcBef>
                <a:spcPct val="0"/>
              </a:spcBef>
              <a:spcAft>
                <a:spcPts val="600"/>
              </a:spcAft>
            </a:pPr>
            <a:r>
              <a:rPr lang="en-US" sz="3600" b="1" cap="all">
                <a:ln w="3175" cmpd="sng">
                  <a:noFill/>
                </a:ln>
                <a:latin typeface="+mj-lt"/>
                <a:ea typeface="+mj-ea"/>
                <a:cs typeface="+mj-cs"/>
              </a:rPr>
              <a:t>Pothole Poem</a:t>
            </a:r>
          </a:p>
        </p:txBody>
      </p:sp>
      <p:grpSp>
        <p:nvGrpSpPr>
          <p:cNvPr id="18" name="Group 17">
            <a:extLst>
              <a:ext uri="{FF2B5EF4-FFF2-40B4-BE49-F238E27FC236}">
                <a16:creationId xmlns:a16="http://schemas.microsoft.com/office/drawing/2014/main" id="{A80A6E81-6B71-43DF-877B-E964A9A4CB6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19" name="Straight Connector 18">
              <a:extLst>
                <a:ext uri="{FF2B5EF4-FFF2-40B4-BE49-F238E27FC236}">
                  <a16:creationId xmlns:a16="http://schemas.microsoft.com/office/drawing/2014/main" id="{4E35C3AD-357F-4004-A3F3-2D4EAF34A63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2">
                  <a:lumMod val="75000"/>
                  <a:alpha val="8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337B6032-0A70-4F26-A9A3-B4D60DF1181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2">
                  <a:lumMod val="75000"/>
                  <a:alpha val="8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DE192CE3-3DD1-448F-93BE-42983DA0D5A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2">
                  <a:lumMod val="75000"/>
                  <a:alpha val="80000"/>
                </a:schemeClr>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E6D3DA09-5C72-4562-BEDE-1937DF87E81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2">
                  <a:lumMod val="75000"/>
                  <a:alpha val="80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D6ACA7CA-2A20-49D7-9053-E076463D79A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2">
                  <a:lumMod val="75000"/>
                  <a:alpha val="80000"/>
                </a:schemeClr>
              </a:solidFill>
            </a:ln>
          </p:spPr>
          <p:style>
            <a:lnRef idx="2">
              <a:schemeClr val="accent1"/>
            </a:lnRef>
            <a:fillRef idx="0">
              <a:schemeClr val="accent1"/>
            </a:fillRef>
            <a:effectRef idx="1">
              <a:schemeClr val="accent1"/>
            </a:effectRef>
            <a:fontRef idx="minor">
              <a:schemeClr val="tx1"/>
            </a:fontRef>
          </p:style>
        </p:cxnSp>
      </p:grpSp>
      <p:sp>
        <p:nvSpPr>
          <p:cNvPr id="4" name="TextBox 3">
            <a:extLst>
              <a:ext uri="{FF2B5EF4-FFF2-40B4-BE49-F238E27FC236}">
                <a16:creationId xmlns:a16="http://schemas.microsoft.com/office/drawing/2014/main" id="{43D6924A-428C-43C9-9E09-82B37C68CEFB}"/>
              </a:ext>
            </a:extLst>
          </p:cNvPr>
          <p:cNvSpPr txBox="1"/>
          <p:nvPr/>
        </p:nvSpPr>
        <p:spPr>
          <a:xfrm>
            <a:off x="684212" y="1828801"/>
            <a:ext cx="8534400" cy="3854978"/>
          </a:xfrm>
          <a:prstGeom prst="rect">
            <a:avLst/>
          </a:prstGeom>
        </p:spPr>
        <p:txBody>
          <a:bodyPr vert="horz" lIns="91440" tIns="45720" rIns="91440" bIns="45720" rtlCol="0" anchor="ctr">
            <a:normAutofit/>
          </a:bodyPr>
          <a:lstStyle/>
          <a:p>
            <a:pPr>
              <a:lnSpc>
                <a:spcPct val="90000"/>
              </a:lnSpc>
              <a:spcBef>
                <a:spcPct val="20000"/>
              </a:spcBef>
              <a:spcAft>
                <a:spcPts val="600"/>
              </a:spcAft>
              <a:buClr>
                <a:schemeClr val="tx1"/>
              </a:buClr>
              <a:buSzPct val="80000"/>
              <a:buFont typeface="Wingdings 3" panose="05040102010807070707" pitchFamily="18" charset="2"/>
              <a:buChar char=""/>
            </a:pPr>
            <a:endParaRPr lang="en-US" sz="1400" dirty="0"/>
          </a:p>
          <a:p>
            <a:pPr>
              <a:lnSpc>
                <a:spcPct val="90000"/>
              </a:lnSpc>
              <a:spcBef>
                <a:spcPct val="20000"/>
              </a:spcBef>
              <a:spcAft>
                <a:spcPts val="600"/>
              </a:spcAft>
              <a:buClr>
                <a:schemeClr val="tx1"/>
              </a:buClr>
              <a:buSzPct val="80000"/>
              <a:buFont typeface="Wingdings 3" panose="05040102010807070707" pitchFamily="18" charset="2"/>
              <a:buChar char=""/>
            </a:pPr>
            <a:endParaRPr lang="en-US" sz="1400" dirty="0"/>
          </a:p>
          <a:p>
            <a:pPr>
              <a:lnSpc>
                <a:spcPct val="90000"/>
              </a:lnSpc>
              <a:spcBef>
                <a:spcPct val="20000"/>
              </a:spcBef>
              <a:spcAft>
                <a:spcPts val="600"/>
              </a:spcAft>
              <a:buClr>
                <a:schemeClr val="tx1"/>
              </a:buClr>
              <a:buSzPct val="80000"/>
              <a:buFont typeface="Wingdings 3" panose="05040102010807070707" pitchFamily="18" charset="2"/>
              <a:buChar char=""/>
            </a:pPr>
            <a:endParaRPr lang="en-US" sz="1400" dirty="0"/>
          </a:p>
        </p:txBody>
      </p:sp>
      <p:pic>
        <p:nvPicPr>
          <p:cNvPr id="15" name="Relaxing Piano Music - My Dreams by Katsember">
            <a:hlinkClick r:id="" action="ppaction://media"/>
            <a:extLst>
              <a:ext uri="{FF2B5EF4-FFF2-40B4-BE49-F238E27FC236}">
                <a16:creationId xmlns:a16="http://schemas.microsoft.com/office/drawing/2014/main" id="{BD877EDF-746A-49CE-9FE7-2420ECF0A7FB}"/>
              </a:ext>
            </a:extLst>
          </p:cNvPr>
          <p:cNvPicPr>
            <a:picLocks noChangeAspect="1"/>
          </p:cNvPicPr>
          <p:nvPr>
            <a:audioFile r:link="rId1"/>
            <p:extLst>
              <p:ext uri="{DAA4B4D4-6D71-4841-9C94-3DE7FCFB9230}">
                <p14:media xmlns:p14="http://schemas.microsoft.com/office/powerpoint/2010/main" r:embed="rId2">
                  <p14:trim end="171292.9166"/>
                  <p14:fade out="71250"/>
                </p14:media>
              </p:ext>
            </p:extLst>
          </p:nvPr>
        </p:nvPicPr>
        <p:blipFill>
          <a:blip r:embed="rId5"/>
          <a:stretch>
            <a:fillRect/>
          </a:stretch>
        </p:blipFill>
        <p:spPr>
          <a:xfrm>
            <a:off x="11240559" y="5831151"/>
            <a:ext cx="487363" cy="487363"/>
          </a:xfrm>
          <a:prstGeom prst="rect">
            <a:avLst/>
          </a:prstGeom>
        </p:spPr>
      </p:pic>
      <p:sp>
        <p:nvSpPr>
          <p:cNvPr id="28" name="TextBox 27">
            <a:extLst>
              <a:ext uri="{FF2B5EF4-FFF2-40B4-BE49-F238E27FC236}">
                <a16:creationId xmlns:a16="http://schemas.microsoft.com/office/drawing/2014/main" id="{A614B956-CF05-4A8D-B496-F07304852801}"/>
              </a:ext>
            </a:extLst>
          </p:cNvPr>
          <p:cNvSpPr txBox="1"/>
          <p:nvPr/>
        </p:nvSpPr>
        <p:spPr>
          <a:xfrm>
            <a:off x="679650" y="1708224"/>
            <a:ext cx="8881599" cy="3970318"/>
          </a:xfrm>
          <a:prstGeom prst="rect">
            <a:avLst/>
          </a:prstGeom>
          <a:noFill/>
        </p:spPr>
        <p:txBody>
          <a:bodyPr wrap="square" rtlCol="0">
            <a:spAutoFit/>
          </a:bodyPr>
          <a:lstStyle/>
          <a:p>
            <a:r>
              <a:rPr lang="en-US" dirty="0"/>
              <a:t>Growing up seeing so many changes throughout time, living in this city I wouldn’t be able to recognize it 20 years ago. Believing that things overall in life would be fine, staying in a safe, organized and clean city I must go. Trying to avoid all the deep and bad potholes is a hassle, not just that but the barbaric drivers who I call immature jackals. While on the road keep in mind of other lives on the line, since there are fools who misuse the tools of their bodies, who intertwine the bad. Road rage, accidental collisions and loss of control can lead someone to death, as the one holding the scythe with a black hoodie can also be called a creature of life theft. Driving recklessly can scare others, don’t cause pain to the caring loving mothers. Watch out for the unexpected turn, or else the innocent will crash and burn. Wait there is something else to learn, but who will it be to define the word stern. Create new roads to guide the drivers, please stop posting sad tragic flyers. Unite as proliferated community, not as the group of anti-human insecurity. </a:t>
            </a:r>
          </a:p>
        </p:txBody>
      </p:sp>
      <p:pic>
        <p:nvPicPr>
          <p:cNvPr id="34" name="Recorded Sound">
            <a:hlinkClick r:id="" action="ppaction://media"/>
            <a:extLst>
              <a:ext uri="{FF2B5EF4-FFF2-40B4-BE49-F238E27FC236}">
                <a16:creationId xmlns:a16="http://schemas.microsoft.com/office/drawing/2014/main" id="{8344529E-87DE-477F-BC31-62BCCFDF7951}"/>
              </a:ext>
            </a:extLst>
          </p:cNvPr>
          <p:cNvPicPr>
            <a:picLocks noChangeAspect="1"/>
          </p:cNvPicPr>
          <p:nvPr>
            <a:audioFile r:link="rId1"/>
            <p:extLst>
              <p:ext uri="{DAA4B4D4-6D71-4841-9C94-3DE7FCFB9230}">
                <p14:media xmlns:p14="http://schemas.microsoft.com/office/powerpoint/2010/main" r:embed="rId3">
                  <p14:trim st="292"/>
                  <p14:fade in="20000" out="8000"/>
                </p14:media>
              </p:ext>
            </p:extLst>
          </p:nvPr>
        </p:nvPicPr>
        <p:blipFill>
          <a:blip r:embed="rId5"/>
          <a:stretch>
            <a:fillRect/>
          </a:stretch>
        </p:blipFill>
        <p:spPr>
          <a:xfrm>
            <a:off x="11240558" y="5274734"/>
            <a:ext cx="487363" cy="487363"/>
          </a:xfrm>
          <a:prstGeom prst="rect">
            <a:avLst/>
          </a:prstGeom>
        </p:spPr>
      </p:pic>
    </p:spTree>
    <p:extLst>
      <p:ext uri="{BB962C8B-B14F-4D97-AF65-F5344CB8AC3E}">
        <p14:creationId xmlns:p14="http://schemas.microsoft.com/office/powerpoint/2010/main" val="3338231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7445" fill="hold"/>
                                        <p:tgtEl>
                                          <p:spTgt spid="15"/>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3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20000" showWhenStopped="0">
                <p:cTn id="11" fill="hold" display="0">
                  <p:stCondLst>
                    <p:cond delay="indefinite"/>
                  </p:stCondLst>
                  <p:endCondLst>
                    <p:cond evt="onStopAudio" delay="0">
                      <p:tgtEl>
                        <p:sldTgt/>
                      </p:tgtEl>
                    </p:cond>
                  </p:endCondLst>
                </p:cTn>
                <p:tgtEl>
                  <p:spTgt spid="15"/>
                </p:tgtEl>
              </p:cMediaNode>
            </p:audio>
            <p:audio>
              <p:cMediaNode showWhenStopped="0">
                <p:cTn id="12" fill="hold" display="0">
                  <p:stCondLst>
                    <p:cond delay="indefinite"/>
                  </p:stCondLst>
                  <p:endCondLst>
                    <p:cond evt="onStopAudio" delay="0">
                      <p:tgtEl>
                        <p:sldTgt/>
                      </p:tgtEl>
                    </p:cond>
                  </p:endCondLst>
                </p:cTn>
                <p:tgtEl>
                  <p:spTgt spid="34"/>
                </p:tgtEl>
              </p:cMediaNode>
            </p:audio>
          </p:childTnLst>
        </p:cTn>
      </p:par>
    </p:tnLst>
  </p:timing>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otalTime>121</TotalTime>
  <Words>416</Words>
  <Application>Microsoft Office PowerPoint</Application>
  <PresentationFormat>Widescreen</PresentationFormat>
  <Paragraphs>10</Paragraphs>
  <Slides>5</Slides>
  <Notes>0</Notes>
  <HiddenSlides>0</HiddenSlides>
  <MMClips>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Century Gothic</vt:lpstr>
      <vt:lpstr>Times New Roman</vt:lpstr>
      <vt:lpstr>Wingdings 3</vt:lpstr>
      <vt:lpstr>Slice</vt:lpstr>
      <vt:lpstr>Potholes In The community</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Potholes In The community</dc:title>
  <dc:creator>RickyRamoneX X13</dc:creator>
  <cp:lastModifiedBy>RickyRamoneX X13</cp:lastModifiedBy>
  <cp:revision>12</cp:revision>
  <dcterms:created xsi:type="dcterms:W3CDTF">2019-05-20T03:17:23Z</dcterms:created>
  <dcterms:modified xsi:type="dcterms:W3CDTF">2019-05-20T05:19:02Z</dcterms:modified>
</cp:coreProperties>
</file>