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media1.m4a" ContentType="audi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3004800" cy="9753600"/>
  <p:notesSz cx="6858000" cy="9144000"/>
  <p:defaultTextStyle>
    <a:lvl1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1pPr>
    <a:lvl2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2pPr>
    <a:lvl3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3pPr>
    <a:lvl4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4pPr>
    <a:lvl5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5pPr>
    <a:lvl6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6pPr>
    <a:lvl7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7pPr>
    <a:lvl8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8pPr>
    <a:lvl9pPr algn="ctr" defTabSz="584200">
      <a:defRPr sz="2400"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5E6"/>
          </a:solidFill>
        </a:fill>
      </a:tcStyle>
    </a:wholeTbl>
    <a:band2H>
      <a:tcTxStyle b="def" i="def"/>
      <a:tcStyle>
        <a:tcBdr/>
        <a:fill>
          <a:solidFill>
            <a:srgbClr val="E6EBF3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76BA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76BA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76BA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E4CA"/>
          </a:solidFill>
        </a:fill>
      </a:tcStyle>
    </a:wholeTbl>
    <a:band2H>
      <a:tcTxStyle b="def" i="def"/>
      <a:tcStyle>
        <a:tcBdr/>
        <a:fill>
          <a:solidFill>
            <a:srgbClr val="E7F2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B100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B100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1DB100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CCBD6"/>
          </a:solidFill>
        </a:fill>
      </a:tcStyle>
    </a:wholeTbl>
    <a:band2H>
      <a:tcTxStyle b="def" i="def"/>
      <a:tcStyle>
        <a:tcBdr/>
        <a:fill>
          <a:solidFill>
            <a:srgbClr val="F6E7EC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297B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297B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297B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6BA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6BA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4" name="Shape 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>
            <p:ph type="title"/>
          </p:nvPr>
        </p:nvSpPr>
        <p:spPr>
          <a:xfrm>
            <a:off x="1270000" y="0"/>
            <a:ext cx="10464800" cy="49403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1270000" y="5029200"/>
            <a:ext cx="104648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One</a:t>
            </a:r>
            <a:endParaRPr sz="37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Two</a:t>
            </a:r>
            <a:endParaRPr sz="37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Three</a:t>
            </a:r>
            <a:endParaRPr sz="37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Four</a:t>
            </a:r>
            <a:endParaRPr sz="37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8" name="Shape 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xfrm>
            <a:off x="1270000" y="6705600"/>
            <a:ext cx="10464800" cy="1447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xfrm>
            <a:off x="1270000" y="8153400"/>
            <a:ext cx="10464800" cy="1600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One</a:t>
            </a:r>
            <a:endParaRPr sz="37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Two</a:t>
            </a:r>
            <a:endParaRPr sz="37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Three</a:t>
            </a:r>
            <a:endParaRPr sz="37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Four</a:t>
            </a:r>
            <a:endParaRPr sz="37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2" name="Shape 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xfrm>
            <a:off x="952500" y="0"/>
            <a:ext cx="5334000" cy="4622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8" name="Shape 18"/>
          <p:cNvSpPr/>
          <p:nvPr>
            <p:ph type="body" idx="1"/>
          </p:nvPr>
        </p:nvSpPr>
        <p:spPr>
          <a:xfrm>
            <a:off x="952500" y="4724400"/>
            <a:ext cx="5334000" cy="502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One</a:t>
            </a:r>
            <a:endParaRPr sz="37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Two</a:t>
            </a:r>
            <a:endParaRPr sz="37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Three</a:t>
            </a:r>
            <a:endParaRPr sz="37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Four</a:t>
            </a:r>
            <a:endParaRPr sz="37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9" name="Shape 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952500" y="0"/>
            <a:ext cx="11099800" cy="2667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xfrm>
            <a:off x="952500" y="2452955"/>
            <a:ext cx="5334000" cy="6562191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33" name="Shape 3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body" idx="1"/>
          </p:nvPr>
        </p:nvSpPr>
        <p:spPr>
          <a:xfrm>
            <a:off x="1270000" y="6362700"/>
            <a:ext cx="10464800" cy="289976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77875" indent="-333375" algn="ctr">
              <a:spcBef>
                <a:spcPts val="0"/>
              </a:spcBef>
              <a:defRPr i="1" sz="2400"/>
            </a:lvl2pPr>
            <a:lvl3pPr marL="1222375" indent="-333375" algn="ctr">
              <a:spcBef>
                <a:spcPts val="0"/>
              </a:spcBef>
              <a:defRPr i="1" sz="2400"/>
            </a:lvl3pPr>
            <a:lvl4pPr marL="1666875" indent="-333375" algn="ctr">
              <a:spcBef>
                <a:spcPts val="0"/>
              </a:spcBef>
              <a:defRPr i="1" sz="2400"/>
            </a:lvl4pPr>
            <a:lvl5pPr marL="2111375" indent="-333375" algn="ctr">
              <a:spcBef>
                <a:spcPts val="0"/>
              </a:spcBef>
              <a:defRPr i="1" sz="2400"/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FFFFFF"/>
                </a:solidFill>
              </a:rPr>
              <a:t>Body Level One</a:t>
            </a:r>
            <a:endParaRPr i="1" sz="2400">
              <a:solidFill>
                <a:srgbClr val="FFFFFF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FFFFFF"/>
                </a:solidFill>
              </a:rPr>
              <a:t>Body Level Two</a:t>
            </a:r>
            <a:endParaRPr i="1" sz="2400">
              <a:solidFill>
                <a:srgbClr val="FFFFFF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FFFFFF"/>
                </a:solidFill>
              </a:rPr>
              <a:t>Body Level Three</a:t>
            </a:r>
            <a:endParaRPr i="1" sz="2400">
              <a:solidFill>
                <a:srgbClr val="FFFFFF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FFFFFF"/>
                </a:solidFill>
              </a:rPr>
              <a:t>Body Level Four</a:t>
            </a:r>
            <a:endParaRPr i="1" sz="2400">
              <a:solidFill>
                <a:srgbClr val="FFFFFF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38" name="Shape 3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14044"/>
            <a:ext cx="11099800" cy="2238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452955"/>
            <a:ext cx="11099800" cy="6562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8883" y="9296400"/>
            <a:ext cx="340260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1pPr>
      <a:lvl2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2pPr>
      <a:lvl3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3pPr>
      <a:lvl4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4pPr>
      <a:lvl5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5pPr>
      <a:lvl6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6pPr>
      <a:lvl7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7pPr>
      <a:lvl8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8pPr>
      <a:lvl9pPr algn="ctr" defTabSz="584200">
        <a:defRPr sz="8000">
          <a:solidFill>
            <a:srgbClr val="FFFFFF"/>
          </a:solidFill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1pPr>
      <a:lvl2pPr marL="8890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2pPr>
      <a:lvl3pPr marL="13335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3pPr>
      <a:lvl4pPr marL="17780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4pPr>
      <a:lvl5pPr marL="22225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5pPr>
      <a:lvl6pPr marL="26670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6pPr>
      <a:lvl7pPr marL="31115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7pPr>
      <a:lvl8pPr marL="35560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8pPr>
      <a:lvl9pPr marL="4000500" indent="-444500" defTabSz="584200">
        <a:spcBef>
          <a:spcPts val="4200"/>
        </a:spcBef>
        <a:buSzPct val="145000"/>
        <a:buChar char="•"/>
        <a:defRPr sz="3200">
          <a:solidFill>
            <a:srgbClr val="FFFFFF"/>
          </a:solidFill>
          <a:latin typeface="+mj-lt"/>
          <a:ea typeface="+mj-ea"/>
          <a:cs typeface="+mj-cs"/>
          <a:sym typeface="Helvetica Neue"/>
        </a:defRPr>
      </a:lvl9pPr>
    </p:bodyStyle>
    <p:otherStyle>
      <a:lvl1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1pPr>
      <a:lvl2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2pPr>
      <a:lvl3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3pPr>
      <a:lvl4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4pPr>
      <a:lvl5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5pPr>
      <a:lvl6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6pPr>
      <a:lvl7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7pPr>
      <a:lvl8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8pPr>
      <a:lvl9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/>
          <a:lstStyle>
            <a:lvl1pPr>
              <a:defRPr>
                <a:latin typeface="Skia Regular"/>
                <a:ea typeface="Skia Regular"/>
                <a:cs typeface="Skia Regular"/>
                <a:sym typeface="Skia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Homelessness in Paramount </a:t>
            </a: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 defTabSz="526713">
              <a:defRPr sz="1800">
                <a:solidFill>
                  <a:srgbClr val="000000"/>
                </a:solidFill>
              </a:defRPr>
            </a:pPr>
            <a:r>
              <a:rPr sz="3332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Ivon Gomez</a:t>
            </a:r>
            <a:endParaRPr sz="3332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defTabSz="526713">
              <a:defRPr sz="1800">
                <a:solidFill>
                  <a:srgbClr val="000000"/>
                </a:solidFill>
              </a:defRPr>
            </a:pPr>
            <a:r>
              <a:rPr sz="3332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English 350-07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jpg" descr="52B8EC9E-55FD-4081-B066-6B7262A5EAED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44800" y="0"/>
            <a:ext cx="73152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2.jpg" descr="D7F8D314-FA3E-4F86-9CEA-0390BE4709BD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71800" y="127000"/>
            <a:ext cx="73152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3.jpg" descr="EBC06C44-F361-487C-84B3-B23DF317428E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5600" y="0"/>
            <a:ext cx="97536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4.jpg" descr="15E83C36-5175-4C65-BBC7-3D9F4F97384A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44800" y="0"/>
            <a:ext cx="73152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5.jpg" descr="228B7CFB-EB50-487B-9DAF-D8C2E90505F4-L0-00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0742" y="-2"/>
            <a:ext cx="7315201" cy="9753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86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media1.m4a" descr="Hayter Ave.m4a"/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376149" y="6574352"/>
            <a:ext cx="1651001" cy="838201"/>
          </a:xfrm>
          <a:prstGeom prst="rect">
            <a:avLst/>
          </a:prstGeom>
        </p:spPr>
      </p:pic>
      <p:sp>
        <p:nvSpPr>
          <p:cNvPr id="60" name="Shape 60"/>
          <p:cNvSpPr/>
          <p:nvPr/>
        </p:nvSpPr>
        <p:spPr>
          <a:xfrm>
            <a:off x="3538507" y="1562856"/>
            <a:ext cx="6523211" cy="472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Its sad watching him out by the freeway sit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While in my car I sit and eat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He probably hasn’t had a decent meal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1, 2, 3, 4, 5, days, weeks, months maybe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Why do I complain I contemplate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I have food, clothes, and shelter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He has none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He begs and begs for spare change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While our community can’t grab a pen and paper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To sit and plan to make a change 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I sit and observe and plan a change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Shelters, support anything would be good</a:t>
            </a:r>
            <a:endParaRPr sz="2200">
              <a:solidFill>
                <a:srgbClr val="FFFFFF"/>
              </a:solidFill>
              <a:latin typeface="Skia Regular"/>
              <a:ea typeface="Skia Regular"/>
              <a:cs typeface="Skia Regular"/>
              <a:sym typeface="Skia Regular"/>
            </a:endParaRPr>
          </a:p>
          <a:p>
            <a:pPr lvl="0" algn="l">
              <a:defRPr sz="1800"/>
            </a:pPr>
            <a:r>
              <a:rPr sz="2200">
                <a:solidFill>
                  <a:srgbClr val="FFFFFF"/>
                </a:solidFill>
                <a:latin typeface="Skia Regular"/>
                <a:ea typeface="Skia Regular"/>
                <a:cs typeface="Skia Regular"/>
                <a:sym typeface="Skia Regular"/>
              </a:rPr>
              <a:t>Lets come together as one and respect our community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mediacall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5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76BA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76BA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76BA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76BA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