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57757dc2aa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57757dc2aa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2ee5407453ff5c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ee5407453ff5c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2ee5407453ff5cb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ee5407453ff5cb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2ee5407453ff5cb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ee5407453ff5cb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2ee5407453ff5cb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ee5407453ff5cb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6d7ebe137dfad1ca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d7ebe137dfad1ca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1.jp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0.jpg"/><Relationship Id="rId5" Type="http://schemas.openxmlformats.org/officeDocument/2006/relationships/image" Target="../media/image9.jpg"/><Relationship Id="rId6"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youtu.be/LbimVah14I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100825" y="396075"/>
            <a:ext cx="8520600" cy="51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Times New Roman"/>
                <a:ea typeface="Times New Roman"/>
                <a:cs typeface="Times New Roman"/>
                <a:sym typeface="Times New Roman"/>
              </a:rPr>
              <a:t>Graffiti-Art Or Not?</a:t>
            </a:r>
            <a:endParaRPr>
              <a:solidFill>
                <a:schemeClr val="lt1"/>
              </a:solidFill>
              <a:latin typeface="Times New Roman"/>
              <a:ea typeface="Times New Roman"/>
              <a:cs typeface="Times New Roman"/>
              <a:sym typeface="Times New Roman"/>
            </a:endParaRPr>
          </a:p>
        </p:txBody>
      </p:sp>
      <p:pic>
        <p:nvPicPr>
          <p:cNvPr id="55" name="Google Shape;55;p13"/>
          <p:cNvPicPr preferRelativeResize="0"/>
          <p:nvPr/>
        </p:nvPicPr>
        <p:blipFill>
          <a:blip r:embed="rId3">
            <a:alphaModFix/>
          </a:blip>
          <a:stretch>
            <a:fillRect/>
          </a:stretch>
        </p:blipFill>
        <p:spPr>
          <a:xfrm>
            <a:off x="551525" y="1556675"/>
            <a:ext cx="3078300" cy="2107600"/>
          </a:xfrm>
          <a:prstGeom prst="rect">
            <a:avLst/>
          </a:prstGeom>
          <a:noFill/>
          <a:ln>
            <a:noFill/>
          </a:ln>
        </p:spPr>
      </p:pic>
      <p:pic>
        <p:nvPicPr>
          <p:cNvPr id="56" name="Google Shape;56;p13"/>
          <p:cNvPicPr preferRelativeResize="0"/>
          <p:nvPr/>
        </p:nvPicPr>
        <p:blipFill>
          <a:blip r:embed="rId4">
            <a:alphaModFix/>
          </a:blip>
          <a:stretch>
            <a:fillRect/>
          </a:stretch>
        </p:blipFill>
        <p:spPr>
          <a:xfrm>
            <a:off x="5557700" y="1525350"/>
            <a:ext cx="3322725" cy="2107600"/>
          </a:xfrm>
          <a:prstGeom prst="rect">
            <a:avLst/>
          </a:prstGeom>
          <a:noFill/>
          <a:ln>
            <a:noFill/>
          </a:ln>
        </p:spPr>
      </p:pic>
      <p:pic>
        <p:nvPicPr>
          <p:cNvPr id="57" name="Google Shape;57;p13"/>
          <p:cNvPicPr preferRelativeResize="0"/>
          <p:nvPr/>
        </p:nvPicPr>
        <p:blipFill>
          <a:blip r:embed="rId5">
            <a:alphaModFix/>
          </a:blip>
          <a:stretch>
            <a:fillRect/>
          </a:stretch>
        </p:blipFill>
        <p:spPr>
          <a:xfrm>
            <a:off x="3782225" y="1760213"/>
            <a:ext cx="1623075" cy="1623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311700" y="4149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Melbourne,</a:t>
            </a:r>
            <a:r>
              <a:rPr lang="en">
                <a:solidFill>
                  <a:schemeClr val="lt1"/>
                </a:solidFill>
              </a:rPr>
              <a:t>Australia-The City Of Street Art/Graffiti </a:t>
            </a:r>
            <a:r>
              <a:rPr lang="en">
                <a:solidFill>
                  <a:schemeClr val="lt1"/>
                </a:solidFill>
              </a:rPr>
              <a:t> </a:t>
            </a:r>
            <a:endParaRPr>
              <a:solidFill>
                <a:schemeClr val="lt1"/>
              </a:solidFill>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Melbourne, the capital of Victoria and the second largest city in Australia, has gained international acclaim for its diverse range of street art and associated subcultures. Throughout the 1970s and 1980s, much of the city's disaffected youth were influenced by the graffiti of New York City, which subsequently became popular in Melbourne's inner suburbs, and along suburban railway and tram lines.Here are a few examples of the art.</a:t>
            </a:r>
            <a:endParaRPr>
              <a:solidFill>
                <a:schemeClr val="lt1"/>
              </a:solidFill>
            </a:endParaRPr>
          </a:p>
          <a:p>
            <a:pPr indent="0" lvl="0" marL="0" rtl="0" algn="l">
              <a:spcBef>
                <a:spcPts val="1600"/>
              </a:spcBef>
              <a:spcAft>
                <a:spcPts val="1600"/>
              </a:spcAft>
              <a:buNone/>
            </a:pPr>
            <a:r>
              <a:t/>
            </a:r>
            <a:endParaRPr>
              <a:solidFill>
                <a:schemeClr val="lt1"/>
              </a:solidFill>
            </a:endParaRPr>
          </a:p>
        </p:txBody>
      </p:sp>
      <p:pic>
        <p:nvPicPr>
          <p:cNvPr id="64" name="Google Shape;64;p14"/>
          <p:cNvPicPr preferRelativeResize="0"/>
          <p:nvPr/>
        </p:nvPicPr>
        <p:blipFill>
          <a:blip r:embed="rId3">
            <a:alphaModFix/>
          </a:blip>
          <a:stretch>
            <a:fillRect/>
          </a:stretch>
        </p:blipFill>
        <p:spPr>
          <a:xfrm>
            <a:off x="0" y="3223175"/>
            <a:ext cx="3012300" cy="1958000"/>
          </a:xfrm>
          <a:prstGeom prst="rect">
            <a:avLst/>
          </a:prstGeom>
          <a:noFill/>
          <a:ln>
            <a:noFill/>
          </a:ln>
        </p:spPr>
      </p:pic>
      <p:pic>
        <p:nvPicPr>
          <p:cNvPr id="65" name="Google Shape;65;p14"/>
          <p:cNvPicPr preferRelativeResize="0"/>
          <p:nvPr/>
        </p:nvPicPr>
        <p:blipFill>
          <a:blip r:embed="rId4">
            <a:alphaModFix/>
          </a:blip>
          <a:stretch>
            <a:fillRect/>
          </a:stretch>
        </p:blipFill>
        <p:spPr>
          <a:xfrm>
            <a:off x="6077325" y="3223175"/>
            <a:ext cx="3066675" cy="1957999"/>
          </a:xfrm>
          <a:prstGeom prst="rect">
            <a:avLst/>
          </a:prstGeom>
          <a:noFill/>
          <a:ln>
            <a:noFill/>
          </a:ln>
        </p:spPr>
      </p:pic>
      <p:pic>
        <p:nvPicPr>
          <p:cNvPr id="66" name="Google Shape;66;p14"/>
          <p:cNvPicPr preferRelativeResize="0"/>
          <p:nvPr/>
        </p:nvPicPr>
        <p:blipFill>
          <a:blip r:embed="rId5">
            <a:alphaModFix/>
          </a:blip>
          <a:stretch>
            <a:fillRect/>
          </a:stretch>
        </p:blipFill>
        <p:spPr>
          <a:xfrm>
            <a:off x="2952050" y="3223175"/>
            <a:ext cx="3577101" cy="2365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type="ctrTitle"/>
          </p:nvPr>
        </p:nvSpPr>
        <p:spPr>
          <a:xfrm>
            <a:off x="311700" y="744575"/>
            <a:ext cx="8520600" cy="7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Recent crackdown on Street Art</a:t>
            </a:r>
            <a:endParaRPr/>
          </a:p>
        </p:txBody>
      </p:sp>
      <p:sp>
        <p:nvSpPr>
          <p:cNvPr id="72" name="Google Shape;72;p15"/>
          <p:cNvSpPr txBox="1"/>
          <p:nvPr>
            <p:ph idx="1" type="subTitle"/>
          </p:nvPr>
        </p:nvSpPr>
        <p:spPr>
          <a:xfrm>
            <a:off x="311700" y="1537175"/>
            <a:ext cx="8520600" cy="243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Los Angeles, a city once known as the mural capital of the world, issued a citywide mural moratorium in 2002 to crack down on the growing issue of outdoor advertising passing as street art. The ban remained in place until a 2013 ordinance overturned it and set down strict new rules prohibiting commercial messages in street murals.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6"/>
          <p:cNvSpPr txBox="1"/>
          <p:nvPr>
            <p:ph type="ctrTitle"/>
          </p:nvPr>
        </p:nvSpPr>
        <p:spPr>
          <a:xfrm>
            <a:off x="311700" y="191875"/>
            <a:ext cx="8520600" cy="139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New Street Art/</a:t>
            </a:r>
            <a:r>
              <a:rPr lang="en"/>
              <a:t>Graffiti</a:t>
            </a:r>
            <a:r>
              <a:rPr lang="en"/>
              <a:t> </a:t>
            </a:r>
            <a:endParaRPr/>
          </a:p>
        </p:txBody>
      </p:sp>
      <p:sp>
        <p:nvSpPr>
          <p:cNvPr id="78" name="Google Shape;78;p16"/>
          <p:cNvSpPr txBox="1"/>
          <p:nvPr>
            <p:ph idx="1" type="subTitle"/>
          </p:nvPr>
        </p:nvSpPr>
        <p:spPr>
          <a:xfrm>
            <a:off x="311700" y="1920875"/>
            <a:ext cx="8520600" cy="261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But in one of the first murals to go up the following year, by famous graffiti artist Risk, onlookers quickly noticed the spade-shaped logo of Miller Fortune beer. The advertisement sparked outrage and was quickly removed for violating the ordinance.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Examples</a:t>
            </a:r>
            <a:endParaRPr/>
          </a:p>
        </p:txBody>
      </p:sp>
      <p:pic>
        <p:nvPicPr>
          <p:cNvPr id="84" name="Google Shape;84;p17"/>
          <p:cNvPicPr preferRelativeResize="0"/>
          <p:nvPr/>
        </p:nvPicPr>
        <p:blipFill>
          <a:blip r:embed="rId3">
            <a:alphaModFix/>
          </a:blip>
          <a:stretch>
            <a:fillRect/>
          </a:stretch>
        </p:blipFill>
        <p:spPr>
          <a:xfrm flipH="1" rot="24">
            <a:off x="2" y="3272986"/>
            <a:ext cx="2769222" cy="1870503"/>
          </a:xfrm>
          <a:prstGeom prst="rect">
            <a:avLst/>
          </a:prstGeom>
          <a:noFill/>
          <a:ln>
            <a:noFill/>
          </a:ln>
        </p:spPr>
      </p:pic>
      <p:pic>
        <p:nvPicPr>
          <p:cNvPr id="85" name="Google Shape;85;p17"/>
          <p:cNvPicPr preferRelativeResize="0"/>
          <p:nvPr/>
        </p:nvPicPr>
        <p:blipFill>
          <a:blip r:embed="rId4">
            <a:alphaModFix/>
          </a:blip>
          <a:stretch>
            <a:fillRect/>
          </a:stretch>
        </p:blipFill>
        <p:spPr>
          <a:xfrm>
            <a:off x="2769225" y="3272975"/>
            <a:ext cx="2327925" cy="1870525"/>
          </a:xfrm>
          <a:prstGeom prst="rect">
            <a:avLst/>
          </a:prstGeom>
          <a:noFill/>
          <a:ln>
            <a:noFill/>
          </a:ln>
        </p:spPr>
      </p:pic>
      <p:pic>
        <p:nvPicPr>
          <p:cNvPr id="86" name="Google Shape;86;p17"/>
          <p:cNvPicPr preferRelativeResize="0"/>
          <p:nvPr/>
        </p:nvPicPr>
        <p:blipFill>
          <a:blip r:embed="rId5">
            <a:alphaModFix/>
          </a:blip>
          <a:stretch>
            <a:fillRect/>
          </a:stretch>
        </p:blipFill>
        <p:spPr>
          <a:xfrm>
            <a:off x="5097150" y="3514999"/>
            <a:ext cx="2327924" cy="1552775"/>
          </a:xfrm>
          <a:prstGeom prst="rect">
            <a:avLst/>
          </a:prstGeom>
          <a:noFill/>
          <a:ln>
            <a:noFill/>
          </a:ln>
        </p:spPr>
      </p:pic>
      <p:pic>
        <p:nvPicPr>
          <p:cNvPr id="87" name="Google Shape;87;p17"/>
          <p:cNvPicPr preferRelativeResize="0"/>
          <p:nvPr/>
        </p:nvPicPr>
        <p:blipFill>
          <a:blip r:embed="rId6">
            <a:alphaModFix/>
          </a:blip>
          <a:stretch>
            <a:fillRect/>
          </a:stretch>
        </p:blipFill>
        <p:spPr>
          <a:xfrm>
            <a:off x="1452413" y="1115212"/>
            <a:ext cx="4961544" cy="21263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
            <a:ext cx="8520600" cy="199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Authentic </a:t>
            </a:r>
            <a:r>
              <a:rPr lang="en"/>
              <a:t>Graffiti</a:t>
            </a:r>
            <a:r>
              <a:rPr lang="en"/>
              <a:t> </a:t>
            </a:r>
            <a:endParaRPr/>
          </a:p>
        </p:txBody>
      </p:sp>
      <p:pic>
        <p:nvPicPr>
          <p:cNvPr id="93" name="Google Shape;93;p18"/>
          <p:cNvPicPr preferRelativeResize="0"/>
          <p:nvPr/>
        </p:nvPicPr>
        <p:blipFill>
          <a:blip r:embed="rId3">
            <a:alphaModFix/>
          </a:blip>
          <a:stretch>
            <a:fillRect/>
          </a:stretch>
        </p:blipFill>
        <p:spPr>
          <a:xfrm>
            <a:off x="152400" y="2144704"/>
            <a:ext cx="4013088" cy="2846396"/>
          </a:xfrm>
          <a:prstGeom prst="rect">
            <a:avLst/>
          </a:prstGeom>
          <a:noFill/>
          <a:ln>
            <a:noFill/>
          </a:ln>
        </p:spPr>
      </p:pic>
      <p:pic>
        <p:nvPicPr>
          <p:cNvPr id="94" name="Google Shape;94;p18"/>
          <p:cNvPicPr preferRelativeResize="0"/>
          <p:nvPr/>
        </p:nvPicPr>
        <p:blipFill>
          <a:blip r:embed="rId4">
            <a:alphaModFix/>
          </a:blip>
          <a:stretch>
            <a:fillRect/>
          </a:stretch>
        </p:blipFill>
        <p:spPr>
          <a:xfrm>
            <a:off x="4317888" y="2144704"/>
            <a:ext cx="3876841" cy="28463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Spoken word </a:t>
            </a:r>
            <a:endParaRPr/>
          </a:p>
        </p:txBody>
      </p:sp>
      <p:sp>
        <p:nvSpPr>
          <p:cNvPr id="100" name="Google Shape;100;p19"/>
          <p:cNvSpPr txBox="1"/>
          <p:nvPr/>
        </p:nvSpPr>
        <p:spPr>
          <a:xfrm>
            <a:off x="914400" y="2148999"/>
            <a:ext cx="7315200" cy="8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https://youtu.be/LbimVah14I0</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