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7" r:id="rId4"/>
    <p:sldId id="271" r:id="rId5"/>
    <p:sldId id="272"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84" d="100"/>
          <a:sy n="84" d="100"/>
        </p:scale>
        <p:origin x="120"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C9A0B7-E0B0-46E1-B686-8D9849788E52}"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188537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9A0B7-E0B0-46E1-B686-8D9849788E52}"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2459517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C9A0B7-E0B0-46E1-B686-8D9849788E52}"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1338976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C9A0B7-E0B0-46E1-B686-8D9849788E52}"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24164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C9A0B7-E0B0-46E1-B686-8D9849788E52}" type="datetimeFigureOut">
              <a:rPr lang="en-US" smtClean="0"/>
              <a:t>11/27/2018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241084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C9A0B7-E0B0-46E1-B686-8D9849788E52}" type="datetimeFigureOut">
              <a:rPr lang="en-US" smtClean="0"/>
              <a:t>11/27/2018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3679903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9A0B7-E0B0-46E1-B686-8D9849788E52}" type="datetimeFigureOut">
              <a:rPr lang="en-US" smtClean="0"/>
              <a:t>11/27/2018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298828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DC9A0B7-E0B0-46E1-B686-8D9849788E52}"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3446617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DC9A0B7-E0B0-46E1-B686-8D9849788E52}"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3692275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9A0B7-E0B0-46E1-B686-8D9849788E52}"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916394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9A0B7-E0B0-46E1-B686-8D9849788E52}"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0A4E1-CDF9-4B0D-B429-0945126FBE61}" type="slidenum">
              <a:rPr lang="en-US" smtClean="0"/>
              <a:t>‹#›</a:t>
            </a:fld>
            <a:endParaRPr lang="en-US"/>
          </a:p>
        </p:txBody>
      </p:sp>
    </p:spTree>
    <p:extLst>
      <p:ext uri="{BB962C8B-B14F-4D97-AF65-F5344CB8AC3E}">
        <p14:creationId xmlns:p14="http://schemas.microsoft.com/office/powerpoint/2010/main" val="1307758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C9A0B7-E0B0-46E1-B686-8D9849788E52}" type="datetimeFigureOut">
              <a:rPr lang="en-US" smtClean="0"/>
              <a:t>11/27/2018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70A4E1-CDF9-4B0D-B429-0945126FBE61}" type="slidenum">
              <a:rPr lang="en-US" smtClean="0"/>
              <a:t>‹#›</a:t>
            </a:fld>
            <a:endParaRPr lang="en-US"/>
          </a:p>
        </p:txBody>
      </p:sp>
    </p:spTree>
    <p:extLst>
      <p:ext uri="{BB962C8B-B14F-4D97-AF65-F5344CB8AC3E}">
        <p14:creationId xmlns:p14="http://schemas.microsoft.com/office/powerpoint/2010/main" val="3356942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nguagemattersfilm.com/educational-resources/why-language-matters/" TargetMode="External"/><Relationship Id="rId2" Type="http://schemas.openxmlformats.org/officeDocument/2006/relationships/hyperlink" Target="https://youtu.be/-72JNZZBoVw"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youtu.be/36IB-CyS7y4"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youtu.be/g6T85X1ClmI" TargetMode="External"/><Relationship Id="rId2" Type="http://schemas.openxmlformats.org/officeDocument/2006/relationships/hyperlink" Target="https://youtu.be/nLAWPrCUQQ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thehill.com/blogs/blog-briefing-room/news/357649-counterprotesters-play-la-bamba-over-white-lives-matter-rall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DIJ5jD1jHw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OV5J6BfToSw"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fliphtml5.com/video-tutorial/" TargetMode="External"/><Relationship Id="rId2" Type="http://schemas.openxmlformats.org/officeDocument/2006/relationships/hyperlink" Target="http://fliphtml5.com/case-studies/embed-examples" TargetMode="External"/><Relationship Id="rId1" Type="http://schemas.openxmlformats.org/officeDocument/2006/relationships/slideLayout" Target="../slideLayouts/slideLayout2.xml"/><Relationship Id="rId6" Type="http://schemas.openxmlformats.org/officeDocument/2006/relationships/hyperlink" Target="http://fliphtml5.com/case-studies/customer-examples" TargetMode="External"/><Relationship Id="rId5" Type="http://schemas.openxmlformats.org/officeDocument/2006/relationships/hyperlink" Target="https://eur04.safelinks.protection.outlook.com/?url=http://fliphtml5.com/case-studies/creation-tutorial&amp;data=02|01||16f078124abb457034e808d6418ee860|84df9e7fe9f640afb435aaaaaaaaaaaa|1|0|636768479379790131&amp;sdata=fOuHaI/4PRrTHMjmciZIx9jgrLHuO2pFlxrIXTv6mUo%3D&amp;reserved=0" TargetMode="External"/><Relationship Id="rId4" Type="http://schemas.openxmlformats.org/officeDocument/2006/relationships/hyperlink" Target="https://eur04.safelinks.protection.outlook.com/?url=http://fliphtml5.com/case-studies/featured-examples&amp;data=02|01||16f078124abb457034e808d6418ee860|84df9e7fe9f640afb435aaaaaaaaaaaa|1|0|636768479379790131&amp;sdata=NA50r3H7hd8ABwhNVwyqOIIeVnkPXQTc/pssPIjraVs%3D&amp;reserved=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71971"/>
            <a:ext cx="9144000" cy="688149"/>
          </a:xfrm>
        </p:spPr>
        <p:txBody>
          <a:bodyPr>
            <a:normAutofit fontScale="90000"/>
          </a:bodyPr>
          <a:lstStyle/>
          <a:p>
            <a:r>
              <a:rPr lang="en-US" dirty="0" smtClean="0"/>
              <a:t>Tuesday November 8</a:t>
            </a:r>
            <a:endParaRPr lang="en-US" dirty="0"/>
          </a:p>
        </p:txBody>
      </p:sp>
      <p:sp>
        <p:nvSpPr>
          <p:cNvPr id="3" name="Subtitle 2"/>
          <p:cNvSpPr>
            <a:spLocks noGrp="1"/>
          </p:cNvSpPr>
          <p:nvPr>
            <p:ph type="subTitle" idx="1"/>
          </p:nvPr>
        </p:nvSpPr>
        <p:spPr>
          <a:xfrm>
            <a:off x="1524000" y="1152144"/>
            <a:ext cx="9144000" cy="4105656"/>
          </a:xfrm>
        </p:spPr>
        <p:txBody>
          <a:bodyPr/>
          <a:lstStyle/>
          <a:p>
            <a:r>
              <a:rPr lang="en-US" dirty="0">
                <a:hlinkClick r:id="rId2"/>
              </a:rPr>
              <a:t>"What is Language and Why Does It Matter" - Noam </a:t>
            </a:r>
            <a:r>
              <a:rPr lang="en-US" dirty="0" smtClean="0">
                <a:hlinkClick r:id="rId2"/>
              </a:rPr>
              <a:t>Chomsky</a:t>
            </a:r>
            <a:endParaRPr lang="en-US" dirty="0" smtClean="0"/>
          </a:p>
          <a:p>
            <a:endParaRPr lang="en-US" dirty="0" smtClean="0"/>
          </a:p>
          <a:p>
            <a:r>
              <a:rPr lang="en-US" dirty="0" smtClean="0">
                <a:hlinkClick r:id="rId3"/>
              </a:rPr>
              <a:t>Language </a:t>
            </a:r>
            <a:r>
              <a:rPr lang="en-US" dirty="0">
                <a:hlinkClick r:id="rId3"/>
              </a:rPr>
              <a:t>Matters with Bob Holman » Why Language </a:t>
            </a:r>
            <a:r>
              <a:rPr lang="en-US" dirty="0" smtClean="0">
                <a:hlinkClick r:id="rId3"/>
              </a:rPr>
              <a:t>Matters</a:t>
            </a:r>
            <a:endParaRPr lang="en-US" dirty="0" smtClean="0"/>
          </a:p>
          <a:p>
            <a:endParaRPr lang="en-US" dirty="0" smtClean="0"/>
          </a:p>
          <a:p>
            <a:r>
              <a:rPr lang="en-US" dirty="0">
                <a:hlinkClick r:id="rId4"/>
              </a:rPr>
              <a:t>Why Language </a:t>
            </a:r>
            <a:r>
              <a:rPr lang="en-US" dirty="0" smtClean="0">
                <a:hlinkClick r:id="rId4"/>
              </a:rPr>
              <a:t>Matters</a:t>
            </a:r>
            <a:endParaRPr lang="en-US" dirty="0" smtClean="0"/>
          </a:p>
          <a:p>
            <a:endParaRPr lang="en-US" dirty="0"/>
          </a:p>
          <a:p>
            <a:endParaRPr lang="en-US" dirty="0" smtClean="0"/>
          </a:p>
          <a:p>
            <a:endParaRPr lang="en-US" dirty="0"/>
          </a:p>
        </p:txBody>
      </p:sp>
      <p:pic>
        <p:nvPicPr>
          <p:cNvPr id="4" name="Picture 3"/>
          <p:cNvPicPr>
            <a:picLocks noChangeAspect="1"/>
          </p:cNvPicPr>
          <p:nvPr/>
        </p:nvPicPr>
        <p:blipFill>
          <a:blip r:embed="rId5"/>
          <a:stretch>
            <a:fillRect/>
          </a:stretch>
        </p:blipFill>
        <p:spPr>
          <a:xfrm>
            <a:off x="4189615" y="3603754"/>
            <a:ext cx="3507971" cy="1846070"/>
          </a:xfrm>
          <a:prstGeom prst="rect">
            <a:avLst/>
          </a:prstGeom>
        </p:spPr>
      </p:pic>
    </p:spTree>
    <p:extLst>
      <p:ext uri="{BB962C8B-B14F-4D97-AF65-F5344CB8AC3E}">
        <p14:creationId xmlns:p14="http://schemas.microsoft.com/office/powerpoint/2010/main" val="1820564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fontScale="90000"/>
          </a:bodyPr>
          <a:lstStyle/>
          <a:p>
            <a:r>
              <a:rPr lang="en-US" dirty="0">
                <a:hlinkClick r:id="rId2"/>
              </a:rPr>
              <a:t>https://</a:t>
            </a:r>
            <a:r>
              <a:rPr lang="en-US" dirty="0" smtClean="0">
                <a:hlinkClick r:id="rId2"/>
              </a:rPr>
              <a:t>youtu.be/nLAWPrCUQQ0</a:t>
            </a:r>
            <a:r>
              <a:rPr lang="en-US" dirty="0"/>
              <a:t/>
            </a:r>
            <a:br>
              <a:rPr lang="en-US" dirty="0"/>
            </a:br>
            <a:r>
              <a:rPr lang="en-US" dirty="0">
                <a:hlinkClick r:id="rId3"/>
              </a:rPr>
              <a:t>https://</a:t>
            </a:r>
            <a:r>
              <a:rPr lang="en-US" dirty="0" smtClean="0">
                <a:hlinkClick r:id="rId3"/>
              </a:rPr>
              <a:t>youtu.be/g6T85X1ClmI</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a:t>"La </a:t>
            </a:r>
            <a:r>
              <a:rPr lang="en-US" dirty="0" err="1"/>
              <a:t>Bamba</a:t>
            </a:r>
            <a:r>
              <a:rPr lang="en-US" dirty="0"/>
              <a:t>" (pronounced [la ˈβ</a:t>
            </a:r>
            <a:r>
              <a:rPr lang="en-US" dirty="0" err="1"/>
              <a:t>amba</a:t>
            </a:r>
            <a:r>
              <a:rPr lang="en-US" dirty="0"/>
              <a:t>]) is a Mexican folk song, originally from the state of Veracruz, best known from a 1958 adaptation by Ritchie Valens, a top 40 hit in the U.S. charts and one of early rock and roll's best-known songs. Valens' version of "La </a:t>
            </a:r>
            <a:r>
              <a:rPr lang="en-US" dirty="0" err="1"/>
              <a:t>Bamba</a:t>
            </a:r>
            <a:r>
              <a:rPr lang="en-US" dirty="0"/>
              <a:t>" is ranked number 345 on Rolling Stone magazine′s list of the 500 Greatest Songs of All Time. It is the only song on the list sung in a language other than English.</a:t>
            </a:r>
          </a:p>
          <a:p>
            <a:endParaRPr lang="en-US" dirty="0"/>
          </a:p>
          <a:p>
            <a:r>
              <a:rPr lang="en-US" dirty="0"/>
              <a:t>"La </a:t>
            </a:r>
            <a:r>
              <a:rPr lang="en-US" dirty="0" err="1"/>
              <a:t>Bamba</a:t>
            </a:r>
            <a:r>
              <a:rPr lang="en-US" dirty="0"/>
              <a:t>" has been covered by numerous artists, most notably by Los Lobos, whose version was the title track of the 1987 film La </a:t>
            </a:r>
            <a:r>
              <a:rPr lang="en-US" dirty="0" err="1"/>
              <a:t>Bamba</a:t>
            </a:r>
            <a:r>
              <a:rPr lang="en-US" dirty="0"/>
              <a:t> and reached No. 1 in the U.S. and UK singles charts in the same year. The Los Lobos version remained No. 1 for three weeks in the summer of 1987. The music video for Los Lobos' version, directed by Sherman Halsey, won the 1988 MTV Video Music Award for Best Video from a Film.</a:t>
            </a:r>
          </a:p>
        </p:txBody>
      </p:sp>
    </p:spTree>
    <p:extLst>
      <p:ext uri="{BB962C8B-B14F-4D97-AF65-F5344CB8AC3E}">
        <p14:creationId xmlns:p14="http://schemas.microsoft.com/office/powerpoint/2010/main" val="22096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Counterprotesters</a:t>
            </a:r>
            <a:r>
              <a:rPr lang="en-US" dirty="0"/>
              <a:t> play 'La </a:t>
            </a:r>
            <a:r>
              <a:rPr lang="en-US" dirty="0" err="1"/>
              <a:t>Bamba</a:t>
            </a:r>
            <a:r>
              <a:rPr lang="en-US" dirty="0"/>
              <a:t>' over White Lives Matter rally speaker</a:t>
            </a:r>
            <a:br>
              <a:rPr lang="en-US" dirty="0"/>
            </a:br>
            <a:r>
              <a:rPr lang="en-US" dirty="0"/>
              <a:t>BY JOHN BOWDEN - 10/28/17 03:55 PM EDT</a:t>
            </a:r>
          </a:p>
        </p:txBody>
      </p:sp>
      <p:sp>
        <p:nvSpPr>
          <p:cNvPr id="3" name="Content Placeholder 2"/>
          <p:cNvSpPr>
            <a:spLocks noGrp="1"/>
          </p:cNvSpPr>
          <p:nvPr>
            <p:ph idx="1"/>
          </p:nvPr>
        </p:nvSpPr>
        <p:spPr/>
        <p:txBody>
          <a:bodyPr/>
          <a:lstStyle/>
          <a:p>
            <a:endParaRPr lang="en-US" dirty="0" smtClean="0"/>
          </a:p>
          <a:p>
            <a:r>
              <a:rPr lang="en-US" dirty="0">
                <a:hlinkClick r:id="rId2"/>
              </a:rPr>
              <a:t>https://</a:t>
            </a:r>
            <a:r>
              <a:rPr lang="en-US" dirty="0" smtClean="0">
                <a:hlinkClick r:id="rId2"/>
              </a:rPr>
              <a:t>thehill.com/blogs/blog-briefing-room/news/357649-counterprotesters-play-la-bamba-over-white-lives-matter-rally</a:t>
            </a:r>
            <a:endParaRPr lang="en-US" dirty="0" smtClean="0"/>
          </a:p>
          <a:p>
            <a:endParaRPr lang="en-US" dirty="0"/>
          </a:p>
        </p:txBody>
      </p:sp>
    </p:spTree>
    <p:extLst>
      <p:ext uri="{BB962C8B-B14F-4D97-AF65-F5344CB8AC3E}">
        <p14:creationId xmlns:p14="http://schemas.microsoft.com/office/powerpoint/2010/main" val="3165448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Noam Chomsky - One Human Language</a:t>
            </a:r>
            <a:br>
              <a:rPr lang="en-US" dirty="0"/>
            </a:b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youtu.be/DIJ5jD1jHwo</a:t>
            </a:r>
            <a:endParaRPr lang="en-US" dirty="0" smtClean="0"/>
          </a:p>
          <a:p>
            <a:endParaRPr lang="en-US" dirty="0"/>
          </a:p>
        </p:txBody>
      </p:sp>
    </p:spTree>
    <p:extLst>
      <p:ext uri="{BB962C8B-B14F-4D97-AF65-F5344CB8AC3E}">
        <p14:creationId xmlns:p14="http://schemas.microsoft.com/office/powerpoint/2010/main" val="3975154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Linguistics, Style and Writing in the 21st Century - with </a:t>
            </a:r>
            <a:r>
              <a:rPr lang="en-US"/>
              <a:t>Steven </a:t>
            </a:r>
            <a:r>
              <a:rPr lang="en-US" smtClean="0"/>
              <a:t>Pinker</a:t>
            </a:r>
            <a:endParaRPr lang="en-US"/>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youtu.be/OV5J6BfToSw</a:t>
            </a:r>
            <a:endParaRPr lang="en-US" dirty="0" smtClean="0"/>
          </a:p>
          <a:p>
            <a:endParaRPr lang="en-US" dirty="0"/>
          </a:p>
        </p:txBody>
      </p:sp>
    </p:spTree>
    <p:extLst>
      <p:ext uri="{BB962C8B-B14F-4D97-AF65-F5344CB8AC3E}">
        <p14:creationId xmlns:p14="http://schemas.microsoft.com/office/powerpoint/2010/main" val="270988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424332" y="1515874"/>
            <a:ext cx="12790145" cy="3017520"/>
          </a:xfrm>
          <a:prstGeom prst="rect">
            <a:avLst/>
          </a:prstGeom>
        </p:spPr>
      </p:pic>
    </p:spTree>
    <p:extLst>
      <p:ext uri="{BB962C8B-B14F-4D97-AF65-F5344CB8AC3E}">
        <p14:creationId xmlns:p14="http://schemas.microsoft.com/office/powerpoint/2010/main" val="2500882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2849" y="1800866"/>
            <a:ext cx="13285376" cy="2743200"/>
          </a:xfrm>
          <a:prstGeom prst="rect">
            <a:avLst/>
          </a:prstGeom>
        </p:spPr>
      </p:pic>
    </p:spTree>
    <p:extLst>
      <p:ext uri="{BB962C8B-B14F-4D97-AF65-F5344CB8AC3E}">
        <p14:creationId xmlns:p14="http://schemas.microsoft.com/office/powerpoint/2010/main" val="1450003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92508" y="1861280"/>
            <a:ext cx="13177723" cy="3108960"/>
          </a:xfrm>
          <a:prstGeom prst="rect">
            <a:avLst/>
          </a:prstGeom>
        </p:spPr>
      </p:pic>
    </p:spTree>
    <p:extLst>
      <p:ext uri="{BB962C8B-B14F-4D97-AF65-F5344CB8AC3E}">
        <p14:creationId xmlns:p14="http://schemas.microsoft.com/office/powerpoint/2010/main" val="3935728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HIP/SLICE FIX-IT Call to Action essay #4 </a:t>
            </a:r>
            <a:r>
              <a:rPr lang="en-US" dirty="0" smtClean="0"/>
              <a:t>Proposal </a:t>
            </a:r>
            <a:r>
              <a:rPr lang="en-US" dirty="0"/>
              <a:t>– 1 page, typed, due </a:t>
            </a:r>
            <a:r>
              <a:rPr lang="en-US" dirty="0" smtClean="0"/>
              <a:t>Tuesday</a:t>
            </a:r>
            <a:r>
              <a:rPr lang="en-US" dirty="0"/>
              <a:t>, Nov </a:t>
            </a:r>
            <a:r>
              <a:rPr lang="en-US" dirty="0" smtClean="0"/>
              <a:t>13</a:t>
            </a: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endParaRPr lang="en-US" dirty="0"/>
          </a:p>
          <a:p>
            <a:endParaRPr lang="en-US" dirty="0"/>
          </a:p>
          <a:p>
            <a:r>
              <a:rPr lang="en-US" dirty="0"/>
              <a:t>1. Which problem have chosen? Why have you chosen that problem?</a:t>
            </a:r>
          </a:p>
          <a:p>
            <a:endParaRPr lang="en-US" dirty="0"/>
          </a:p>
          <a:p>
            <a:r>
              <a:rPr lang="en-US" dirty="0"/>
              <a:t>2. What do you already know about the problem? What do you need to find out?</a:t>
            </a:r>
          </a:p>
          <a:p>
            <a:endParaRPr lang="en-US" dirty="0"/>
          </a:p>
          <a:p>
            <a:r>
              <a:rPr lang="en-US" dirty="0"/>
              <a:t>3. What are some possible solutions to that problem? What kinds of research do you need to look for?</a:t>
            </a:r>
          </a:p>
          <a:p>
            <a:endParaRPr lang="en-US" dirty="0"/>
          </a:p>
          <a:p>
            <a:r>
              <a:rPr lang="en-US" dirty="0"/>
              <a:t>4. Who might disagree with you? What are some possible arguments against your position?</a:t>
            </a:r>
          </a:p>
          <a:p>
            <a:endParaRPr lang="en-US" dirty="0"/>
          </a:p>
          <a:p>
            <a:r>
              <a:rPr lang="en-US" dirty="0"/>
              <a:t>5. What obstacles or challenges might you face as you write? How will you overcome those?</a:t>
            </a:r>
          </a:p>
          <a:p>
            <a:endParaRPr lang="en-US" dirty="0"/>
          </a:p>
          <a:p>
            <a:r>
              <a:rPr lang="en-US" dirty="0"/>
              <a:t>6. When &amp; where will you write the essay?</a:t>
            </a:r>
          </a:p>
        </p:txBody>
      </p:sp>
    </p:spTree>
    <p:extLst>
      <p:ext uri="{BB962C8B-B14F-4D97-AF65-F5344CB8AC3E}">
        <p14:creationId xmlns:p14="http://schemas.microsoft.com/office/powerpoint/2010/main" val="2516703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2"/>
              </a:rPr>
              <a:t>http://fliphtml5.com/case-studies/embed-examples</a:t>
            </a:r>
            <a:endParaRPr lang="en-US" dirty="0"/>
          </a:p>
          <a:p>
            <a:r>
              <a:rPr lang="en-US" dirty="0">
                <a:hlinkClick r:id="rId3"/>
              </a:rPr>
              <a:t>http://fliphtml5.com/video-tutorial/</a:t>
            </a:r>
            <a:endParaRPr lang="en-US" dirty="0"/>
          </a:p>
          <a:p>
            <a:r>
              <a:rPr lang="en-US" dirty="0">
                <a:hlinkClick r:id="rId4"/>
              </a:rPr>
              <a:t>http://fliphtml5.com/case-studies/featured-examples</a:t>
            </a:r>
            <a:endParaRPr lang="en-US" dirty="0"/>
          </a:p>
          <a:p>
            <a:r>
              <a:rPr lang="en-US" dirty="0">
                <a:hlinkClick r:id="rId5"/>
              </a:rPr>
              <a:t>http://fliphtml5.com/case-studies/creation-tutorial</a:t>
            </a:r>
            <a:endParaRPr lang="en-US" dirty="0"/>
          </a:p>
          <a:p>
            <a:r>
              <a:rPr lang="en-US" dirty="0">
                <a:hlinkClick r:id="rId6"/>
              </a:rPr>
              <a:t>http://fliphtml5.com/case-studies/customer-examples</a:t>
            </a:r>
            <a:r>
              <a:rPr lang="en-US" dirty="0"/>
              <a:t>​</a:t>
            </a:r>
          </a:p>
          <a:p>
            <a:endParaRPr lang="en-US" dirty="0"/>
          </a:p>
        </p:txBody>
      </p:sp>
    </p:spTree>
    <p:extLst>
      <p:ext uri="{BB962C8B-B14F-4D97-AF65-F5344CB8AC3E}">
        <p14:creationId xmlns:p14="http://schemas.microsoft.com/office/powerpoint/2010/main" val="122842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with these additional genres...</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Written </a:t>
            </a:r>
            <a:r>
              <a:rPr lang="en-US" dirty="0"/>
              <a:t>Document (PDF)</a:t>
            </a:r>
          </a:p>
          <a:p>
            <a:r>
              <a:rPr lang="en-US" dirty="0" smtClean="0"/>
              <a:t>Photograph </a:t>
            </a:r>
            <a:r>
              <a:rPr lang="en-US" dirty="0"/>
              <a:t>(PDF)</a:t>
            </a:r>
          </a:p>
          <a:p>
            <a:r>
              <a:rPr lang="en-US" dirty="0" smtClean="0"/>
              <a:t>Cartoon </a:t>
            </a:r>
            <a:r>
              <a:rPr lang="en-US" dirty="0"/>
              <a:t>(PDF)</a:t>
            </a:r>
          </a:p>
          <a:p>
            <a:r>
              <a:rPr lang="en-US" dirty="0" smtClean="0"/>
              <a:t>Poster </a:t>
            </a:r>
            <a:r>
              <a:rPr lang="en-US" dirty="0"/>
              <a:t>(PDF)</a:t>
            </a:r>
          </a:p>
          <a:p>
            <a:r>
              <a:rPr lang="en-US" dirty="0" smtClean="0"/>
              <a:t>Map </a:t>
            </a:r>
            <a:r>
              <a:rPr lang="en-US" dirty="0"/>
              <a:t>(PDF)</a:t>
            </a:r>
          </a:p>
          <a:p>
            <a:r>
              <a:rPr lang="en-US" dirty="0" smtClean="0"/>
              <a:t>Artifact </a:t>
            </a:r>
            <a:r>
              <a:rPr lang="en-US" dirty="0"/>
              <a:t>(PDF)</a:t>
            </a:r>
          </a:p>
          <a:p>
            <a:r>
              <a:rPr lang="en-US" dirty="0"/>
              <a:t>CC0 Materials created by the National Archives and Records Administration are in the public domain​</a:t>
            </a:r>
          </a:p>
        </p:txBody>
      </p:sp>
    </p:spTree>
    <p:extLst>
      <p:ext uri="{BB962C8B-B14F-4D97-AF65-F5344CB8AC3E}">
        <p14:creationId xmlns:p14="http://schemas.microsoft.com/office/powerpoint/2010/main" val="4016290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021787" y="1825625"/>
            <a:ext cx="4148425" cy="4351338"/>
          </a:xfrm>
          <a:prstGeom prst="rect">
            <a:avLst/>
          </a:prstGeom>
        </p:spPr>
      </p:pic>
    </p:spTree>
    <p:extLst>
      <p:ext uri="{BB962C8B-B14F-4D97-AF65-F5344CB8AC3E}">
        <p14:creationId xmlns:p14="http://schemas.microsoft.com/office/powerpoint/2010/main" val="2932040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53986" y="0"/>
            <a:ext cx="9278000" cy="6949440"/>
          </a:xfrm>
          <a:prstGeom prst="rect">
            <a:avLst/>
          </a:prstGeom>
        </p:spPr>
      </p:pic>
    </p:spTree>
    <p:extLst>
      <p:ext uri="{BB962C8B-B14F-4D97-AF65-F5344CB8AC3E}">
        <p14:creationId xmlns:p14="http://schemas.microsoft.com/office/powerpoint/2010/main" val="30293691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21040" y="525779"/>
            <a:ext cx="8260220" cy="6454773"/>
          </a:xfrm>
          <a:prstGeom prst="rect">
            <a:avLst/>
          </a:prstGeom>
        </p:spPr>
      </p:pic>
    </p:spTree>
    <p:extLst>
      <p:ext uri="{BB962C8B-B14F-4D97-AF65-F5344CB8AC3E}">
        <p14:creationId xmlns:p14="http://schemas.microsoft.com/office/powerpoint/2010/main" val="1680842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824317" y="1825625"/>
            <a:ext cx="6543365" cy="4351338"/>
          </a:xfrm>
          <a:prstGeom prst="rect">
            <a:avLst/>
          </a:prstGeom>
        </p:spPr>
      </p:pic>
    </p:spTree>
    <p:extLst>
      <p:ext uri="{BB962C8B-B14F-4D97-AF65-F5344CB8AC3E}">
        <p14:creationId xmlns:p14="http://schemas.microsoft.com/office/powerpoint/2010/main" val="796844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592490" y="1825625"/>
            <a:ext cx="5007019" cy="4351338"/>
          </a:xfrm>
          <a:prstGeom prst="rect">
            <a:avLst/>
          </a:prstGeom>
        </p:spPr>
      </p:pic>
    </p:spTree>
    <p:extLst>
      <p:ext uri="{BB962C8B-B14F-4D97-AF65-F5344CB8AC3E}">
        <p14:creationId xmlns:p14="http://schemas.microsoft.com/office/powerpoint/2010/main" val="1643758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22729" y="161364"/>
            <a:ext cx="11031071" cy="6414247"/>
          </a:xfrm>
        </p:spPr>
        <p:txBody>
          <a:bodyPr>
            <a:normAutofit fontScale="62500" lnSpcReduction="20000"/>
          </a:bodyPr>
          <a:lstStyle/>
          <a:p>
            <a:r>
              <a:rPr lang="en-US" dirty="0"/>
              <a:t>In reading Twilight: Los Angeles, 1992, you probably noticed that some of the speakers highlighted </a:t>
            </a:r>
            <a:r>
              <a:rPr lang="en-US" dirty="0" smtClean="0"/>
              <a:t>the turmoil </a:t>
            </a:r>
            <a:r>
              <a:rPr lang="en-US" dirty="0"/>
              <a:t>and social problems leading to and surrounding the Los Angeles riots in the early 1990s. Reading the book now in 2018, you might wonder whether American cities have improved or fallen into decline.</a:t>
            </a:r>
          </a:p>
          <a:p>
            <a:pPr marL="0" indent="0">
              <a:buNone/>
            </a:pPr>
            <a:r>
              <a:rPr lang="en-US" dirty="0" smtClean="0"/>
              <a:t>          </a:t>
            </a:r>
            <a:r>
              <a:rPr lang="en-US" dirty="0"/>
              <a:t>In this essay (6+ pages, 8+ paragraphs), you will explain the HIP/SLICE “Fix-It” crisis topic that you have identified, observed, and interviewed participants who are involved, either directly or indirectly. Using your twenty-page journal (observations and interviews) and research, argue for reasonable solutions (the call-to-action, or “Fix-It” as Sonia Sanchez recommends) that can be implemented. Possible topics include</a:t>
            </a:r>
            <a:r>
              <a:rPr lang="en-US" dirty="0" smtClean="0"/>
              <a:t>:</a:t>
            </a:r>
          </a:p>
          <a:p>
            <a:pPr marL="0" indent="0">
              <a:buNone/>
            </a:pPr>
            <a:r>
              <a:rPr lang="en-US" dirty="0" smtClean="0"/>
              <a:t>•  homelessness                                                     • transportation (traffic, public transit, </a:t>
            </a:r>
            <a:r>
              <a:rPr lang="en-US" dirty="0" err="1" smtClean="0"/>
              <a:t>etc</a:t>
            </a:r>
            <a:r>
              <a:rPr lang="en-US" dirty="0" smtClean="0"/>
              <a:t>,)</a:t>
            </a:r>
          </a:p>
          <a:p>
            <a:pPr marL="0" indent="0">
              <a:buNone/>
            </a:pPr>
            <a:r>
              <a:rPr lang="en-US" dirty="0" smtClean="0"/>
              <a:t>•  </a:t>
            </a:r>
            <a:r>
              <a:rPr lang="en-US" dirty="0"/>
              <a:t>low voter turnout                                               • police issues (use of force, profiling, etc.)</a:t>
            </a:r>
          </a:p>
          <a:p>
            <a:pPr marL="0" indent="0">
              <a:buNone/>
            </a:pPr>
            <a:r>
              <a:rPr lang="en-US" dirty="0"/>
              <a:t>•  gun violence / mass shootings                         • drug addiction / drug trafficking</a:t>
            </a:r>
          </a:p>
          <a:p>
            <a:endParaRPr lang="en-US" dirty="0"/>
          </a:p>
          <a:p>
            <a:r>
              <a:rPr lang="en-US" dirty="0"/>
              <a:t>The thesis statement of your paper should clearly specify the crisis (problem) and your call-to-action (proposed solutions); the supporting paragraphs can be organized subject by subject or alternating style.</a:t>
            </a:r>
          </a:p>
          <a:p>
            <a:r>
              <a:rPr lang="en-US" b="1" dirty="0">
                <a:solidFill>
                  <a:srgbClr val="FF0000"/>
                </a:solidFill>
              </a:rPr>
              <a:t>One half of the essay should explain the crisis:</a:t>
            </a:r>
          </a:p>
          <a:p>
            <a:r>
              <a:rPr lang="en-US" dirty="0" smtClean="0"/>
              <a:t>-What </a:t>
            </a:r>
            <a:r>
              <a:rPr lang="en-US" dirty="0"/>
              <a:t>is the problem? Where does it take place?	- What are the causes?</a:t>
            </a:r>
          </a:p>
          <a:p>
            <a:r>
              <a:rPr lang="en-US" dirty="0" smtClean="0"/>
              <a:t>-What </a:t>
            </a:r>
            <a:r>
              <a:rPr lang="en-US" dirty="0"/>
              <a:t>or who is most affected?	- Who might not see it as a </a:t>
            </a:r>
            <a:r>
              <a:rPr lang="en-US"/>
              <a:t>problem</a:t>
            </a:r>
            <a:r>
              <a:rPr lang="en-US" smtClean="0"/>
              <a:t>?</a:t>
            </a:r>
          </a:p>
          <a:p>
            <a:endParaRPr lang="en-US" dirty="0"/>
          </a:p>
          <a:p>
            <a:r>
              <a:rPr lang="en-US" b="1" dirty="0">
                <a:solidFill>
                  <a:srgbClr val="FF0000"/>
                </a:solidFill>
              </a:rPr>
              <a:t>The other half of the essay should include your call to action:</a:t>
            </a:r>
          </a:p>
          <a:p>
            <a:r>
              <a:rPr lang="en-US" dirty="0" smtClean="0"/>
              <a:t>-What </a:t>
            </a:r>
            <a:r>
              <a:rPr lang="en-US" dirty="0"/>
              <a:t>are the possible solutions?	- What are the benefits of the solutions?</a:t>
            </a:r>
          </a:p>
          <a:p>
            <a:r>
              <a:rPr lang="en-US" dirty="0" smtClean="0"/>
              <a:t>-What </a:t>
            </a:r>
            <a:r>
              <a:rPr lang="en-US" dirty="0"/>
              <a:t>are possible limitations of the solutions?	- How much will the solutions cost? Who will pay for them?</a:t>
            </a:r>
          </a:p>
          <a:p>
            <a:r>
              <a:rPr lang="en-US" dirty="0" smtClean="0"/>
              <a:t>-Who </a:t>
            </a:r>
            <a:r>
              <a:rPr lang="en-US" dirty="0"/>
              <a:t>might best solve the problem? Individuals, government, businesses, or a combination?</a:t>
            </a:r>
          </a:p>
          <a:p>
            <a:endParaRPr lang="en-US" dirty="0"/>
          </a:p>
        </p:txBody>
      </p:sp>
    </p:spTree>
    <p:extLst>
      <p:ext uri="{BB962C8B-B14F-4D97-AF65-F5344CB8AC3E}">
        <p14:creationId xmlns:p14="http://schemas.microsoft.com/office/powerpoint/2010/main" val="1340904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TotalTime>
  <Words>674</Words>
  <Application>Microsoft Office PowerPoint</Application>
  <PresentationFormat>Widescreen</PresentationFormat>
  <Paragraphs>60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Tuesday November 8</vt:lpstr>
      <vt:lpstr>https://youtu.be/nLAWPrCUQQ0 https://youtu.be/g6T85X1ClmI  </vt:lpstr>
      <vt:lpstr>Counterprotesters play 'La Bamba' over White Lives Matter rally speaker BY JOHN BOWDEN - 10/28/17 03:55 PM EDT</vt:lpstr>
      <vt:lpstr>Noam Chomsky - One Human Language </vt:lpstr>
      <vt:lpstr>Linguistics, Style and Writing in the 21st Century - with Steven Pinker</vt:lpstr>
      <vt:lpstr>PowerPoint Presentation</vt:lpstr>
      <vt:lpstr>PowerPoint Presentation</vt:lpstr>
      <vt:lpstr>PowerPoint Presentation</vt:lpstr>
      <vt:lpstr>HIP/SLICE FIX-IT Call to Action essay #4 Proposal – 1 page, typed, due Tuesday, Nov 13 </vt:lpstr>
      <vt:lpstr>PowerPoint Presentation</vt:lpstr>
      <vt:lpstr>with these additional genres...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Tuesday November 6</dc:title>
  <dc:creator>Dean Ramser</dc:creator>
  <cp:lastModifiedBy>Dean Ramser</cp:lastModifiedBy>
  <cp:revision>12</cp:revision>
  <dcterms:created xsi:type="dcterms:W3CDTF">2018-11-06T14:34:14Z</dcterms:created>
  <dcterms:modified xsi:type="dcterms:W3CDTF">2018-11-27T21:06:21Z</dcterms:modified>
</cp:coreProperties>
</file>