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2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DEDUCTIVE vs. INDUCTIVE REASONING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Section 1.1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Problem Solving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Logic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The science of correct reasoning.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Reasoning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The drawing of inferences or conclusions from known or assumed facts.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When solving a problem, one must understand the question, gather all pertinent facts, analyze the problem i.e. compare with previous problems (note similarities and differences), perhaps use pictures or formulas to solve the problem.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Deductive Reasoning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Deductive Reasoning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A type of logic in which one goes from a general statement to a specific instance.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classic example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men are mortal.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(major premise)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Socrates is a man.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(minor premise)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Socrates is mortal. 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(conclusion)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above is an example of a </a:t>
            </a:r>
            <a:r>
              <a:rPr lang="en-US" sz="32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syllogism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Deductive Reasoning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Syllogism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An argument composed of two statements or premises (the major and minor premises), followed by a conclusion.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any given set of premises, if the conclusion is guaranteed, the arguments is said to be </a:t>
            </a:r>
            <a:r>
              <a:rPr lang="en-US" sz="28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valid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the conclusion is not guaranteed (at least one instance in which the conclusion does not follow), the argument is said to be </a:t>
            </a:r>
            <a:r>
              <a:rPr lang="en-US" sz="28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invalid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CARFEUL, DO NOT CONFUSE TRUTH WITH VALIDITY! 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Deductive Reasoning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</a:t>
            </a:r>
            <a:endParaRPr/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students eat pizza.</a:t>
            </a:r>
            <a:endParaRPr/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Claire is a student at ASU.</a:t>
            </a:r>
            <a:endParaRPr/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Claire eats pizza.</a:t>
            </a:r>
            <a:endParaRPr/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athletes work out in the gym.</a:t>
            </a:r>
            <a:endParaRPr/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Barry Bonds is an athlete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609600" lvl="0" indent="-6096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Barry Bonds works out in the gym.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	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Deductive Reasoning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All math teachers are over 7 feet tall.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Mr. D. is a math teacher.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Mr. D is over 7 feet tall.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argument is valid, but is certainly not true.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above examples are of the form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If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then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(major premise)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en-US" sz="28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(minor premise)</a:t>
            </a: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Therefore,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en-US" sz="2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(conclusion)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Venn Diagrams</a:t>
            </a: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Venn Diagram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 diagram consisting of various overlapping figures contained in a rectangle called the universe. 									        </a:t>
            </a: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an example of </a:t>
            </a: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A are B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(If A, then B.)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3581400" y="2514600"/>
            <a:ext cx="4114800" cy="26638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30" name="Google Shape;130;p20"/>
          <p:cNvSpPr/>
          <p:nvPr/>
        </p:nvSpPr>
        <p:spPr>
          <a:xfrm>
            <a:off x="4648200" y="2667000"/>
            <a:ext cx="2209800" cy="9906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cxnSp>
        <p:nvCxnSpPr>
          <p:cNvPr id="131" name="Google Shape;131;p20"/>
          <p:cNvCxnSpPr/>
          <p:nvPr/>
        </p:nvCxnSpPr>
        <p:spPr>
          <a:xfrm>
            <a:off x="2895600" y="5410200"/>
            <a:ext cx="518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2" name="Google Shape;132;p20"/>
          <p:cNvCxnSpPr/>
          <p:nvPr/>
        </p:nvCxnSpPr>
        <p:spPr>
          <a:xfrm rot="10800000">
            <a:off x="8077200" y="2362200"/>
            <a:ext cx="0" cy="304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3" name="Google Shape;133;p20"/>
          <p:cNvCxnSpPr/>
          <p:nvPr/>
        </p:nvCxnSpPr>
        <p:spPr>
          <a:xfrm rot="10800000">
            <a:off x="2895600" y="2362200"/>
            <a:ext cx="518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4" name="Google Shape;134;p20"/>
          <p:cNvCxnSpPr/>
          <p:nvPr/>
        </p:nvCxnSpPr>
        <p:spPr>
          <a:xfrm>
            <a:off x="2895600" y="2362200"/>
            <a:ext cx="0" cy="304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Venn Diagrams</a:t>
            </a:r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an example of No A are B.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  U</a:t>
            </a:r>
            <a:endParaRPr/>
          </a:p>
        </p:txBody>
      </p:sp>
      <p:sp>
        <p:nvSpPr>
          <p:cNvPr id="141" name="Google Shape;141;p21"/>
          <p:cNvSpPr/>
          <p:nvPr/>
        </p:nvSpPr>
        <p:spPr>
          <a:xfrm>
            <a:off x="1905000" y="2667000"/>
            <a:ext cx="2057400" cy="1600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42" name="Google Shape;142;p21"/>
          <p:cNvSpPr/>
          <p:nvPr/>
        </p:nvSpPr>
        <p:spPr>
          <a:xfrm>
            <a:off x="5029200" y="2819400"/>
            <a:ext cx="1752600" cy="18288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cxnSp>
        <p:nvCxnSpPr>
          <p:cNvPr id="143" name="Google Shape;143;p21"/>
          <p:cNvCxnSpPr/>
          <p:nvPr/>
        </p:nvCxnSpPr>
        <p:spPr>
          <a:xfrm>
            <a:off x="1524000" y="2514600"/>
            <a:ext cx="0" cy="289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4" name="Google Shape;144;p21"/>
          <p:cNvCxnSpPr/>
          <p:nvPr/>
        </p:nvCxnSpPr>
        <p:spPr>
          <a:xfrm>
            <a:off x="1524000" y="5410200"/>
            <a:ext cx="5715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5" name="Google Shape;145;p21"/>
          <p:cNvCxnSpPr/>
          <p:nvPr/>
        </p:nvCxnSpPr>
        <p:spPr>
          <a:xfrm rot="10800000">
            <a:off x="7239000" y="2514600"/>
            <a:ext cx="0" cy="289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6" name="Google Shape;146;p21"/>
          <p:cNvCxnSpPr/>
          <p:nvPr/>
        </p:nvCxnSpPr>
        <p:spPr>
          <a:xfrm>
            <a:off x="1524000" y="2514600"/>
            <a:ext cx="5715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Venn Diagrams</a:t>
            </a:r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153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an example of some A are B. (At least one A is B.)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22"/>
          <p:cNvGrpSpPr/>
          <p:nvPr/>
        </p:nvGrpSpPr>
        <p:grpSpPr>
          <a:xfrm>
            <a:off x="3276600" y="3276600"/>
            <a:ext cx="3402012" cy="2528888"/>
            <a:chOff x="2857500" y="2020887"/>
            <a:chExt cx="3402012" cy="2528888"/>
          </a:xfrm>
        </p:grpSpPr>
        <p:sp>
          <p:nvSpPr>
            <p:cNvPr id="154" name="Google Shape;154;p22"/>
            <p:cNvSpPr/>
            <p:nvPr/>
          </p:nvSpPr>
          <p:spPr>
            <a:xfrm>
              <a:off x="4000500" y="2020887"/>
              <a:ext cx="1514475" cy="1514475"/>
            </a:xfrm>
            <a:prstGeom prst="ellipse">
              <a:avLst/>
            </a:prstGeom>
            <a:solidFill>
              <a:schemeClr val="hlink">
                <a:alpha val="49803"/>
              </a:schemeClr>
            </a:solidFill>
            <a:ln w="952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2"/>
            <p:cNvSpPr txBox="1"/>
            <p:nvPr/>
          </p:nvSpPr>
          <p:spPr>
            <a:xfrm>
              <a:off x="5856287" y="4171950"/>
              <a:ext cx="403225" cy="377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2"/>
            <p:cNvSpPr/>
            <p:nvPr/>
          </p:nvSpPr>
          <p:spPr>
            <a:xfrm>
              <a:off x="2857500" y="2020887"/>
              <a:ext cx="1514475" cy="1514475"/>
            </a:xfrm>
            <a:prstGeom prst="ellipse">
              <a:avLst/>
            </a:prstGeom>
            <a:solidFill>
              <a:schemeClr val="folHlink">
                <a:alpha val="49803"/>
              </a:schemeClr>
            </a:solidFill>
            <a:ln w="9525" cap="flat" cmpd="sng">
              <a:solidFill>
                <a:schemeClr val="fol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2"/>
            <p:cNvSpPr txBox="1"/>
            <p:nvPr/>
          </p:nvSpPr>
          <p:spPr>
            <a:xfrm>
              <a:off x="2884487" y="4171950"/>
              <a:ext cx="403225" cy="377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22"/>
          <p:cNvSpPr txBox="1"/>
          <p:nvPr/>
        </p:nvSpPr>
        <p:spPr>
          <a:xfrm>
            <a:off x="990600" y="5562600"/>
            <a:ext cx="7239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yellow oval is A, the blue oval is B.</a:t>
            </a:r>
            <a:endParaRPr/>
          </a:p>
        </p:txBody>
      </p:sp>
      <p:cxnSp>
        <p:nvCxnSpPr>
          <p:cNvPr id="159" name="Google Shape;159;p22"/>
          <p:cNvCxnSpPr/>
          <p:nvPr/>
        </p:nvCxnSpPr>
        <p:spPr>
          <a:xfrm>
            <a:off x="2133600" y="3048000"/>
            <a:ext cx="480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0" name="Google Shape;160;p22"/>
          <p:cNvCxnSpPr/>
          <p:nvPr/>
        </p:nvCxnSpPr>
        <p:spPr>
          <a:xfrm>
            <a:off x="6934200" y="3048000"/>
            <a:ext cx="0" cy="2209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1" name="Google Shape;161;p22"/>
          <p:cNvCxnSpPr/>
          <p:nvPr/>
        </p:nvCxnSpPr>
        <p:spPr>
          <a:xfrm rot="10800000">
            <a:off x="2133600" y="5257800"/>
            <a:ext cx="4800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2133600" y="3048000"/>
            <a:ext cx="0" cy="2209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a Venn Diagram to determine the validity of the given argument.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#14 All smiling cats talk.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32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Cheshire Cat smiles.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</a:t>
            </a: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the Cheshire Cat talks.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VALID OR INVALID???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  <a:b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Valid argument; </a:t>
            </a:r>
            <a:r>
              <a:rPr lang="en-US" sz="4000" b="1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is Cheshire Cat</a:t>
            </a:r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4"/>
          <p:cNvSpPr/>
          <p:nvPr/>
        </p:nvSpPr>
        <p:spPr>
          <a:xfrm>
            <a:off x="2133600" y="2057400"/>
            <a:ext cx="4191000" cy="3505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Things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that talk</a:t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2362200" y="3124200"/>
            <a:ext cx="2133600" cy="18288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Smiling cats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cxnSp>
        <p:nvCxnSpPr>
          <p:cNvPr id="177" name="Google Shape;177;p24"/>
          <p:cNvCxnSpPr/>
          <p:nvPr/>
        </p:nvCxnSpPr>
        <p:spPr>
          <a:xfrm>
            <a:off x="1371600" y="1905000"/>
            <a:ext cx="0" cy="411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8" name="Google Shape;178;p24"/>
          <p:cNvCxnSpPr/>
          <p:nvPr/>
        </p:nvCxnSpPr>
        <p:spPr>
          <a:xfrm>
            <a:off x="1371600" y="1905000"/>
            <a:ext cx="579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9" name="Google Shape;179;p24"/>
          <p:cNvCxnSpPr/>
          <p:nvPr/>
        </p:nvCxnSpPr>
        <p:spPr>
          <a:xfrm>
            <a:off x="1371600" y="6019800"/>
            <a:ext cx="579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0" name="Google Shape;180;p24"/>
          <p:cNvCxnSpPr/>
          <p:nvPr/>
        </p:nvCxnSpPr>
        <p:spPr>
          <a:xfrm>
            <a:off x="7162800" y="1905000"/>
            <a:ext cx="0" cy="411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Examples</a:t>
            </a:r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#6 	 </a:t>
            </a: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one who can afford health 	    	 insurance is unemployed.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All politicians can afford health 	      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insurance.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	 Therefore, no politician is unemployed.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VALID OR INVALID?????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Examples</a:t>
            </a:r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=politician. The argument is valid.</a:t>
            </a:r>
            <a:endParaRPr/>
          </a:p>
        </p:txBody>
      </p:sp>
      <p:sp>
        <p:nvSpPr>
          <p:cNvPr id="193" name="Google Shape;193;p26"/>
          <p:cNvSpPr/>
          <p:nvPr/>
        </p:nvSpPr>
        <p:spPr>
          <a:xfrm>
            <a:off x="1905000" y="2971800"/>
            <a:ext cx="2667000" cy="2514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who can afford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Health Care.</a:t>
            </a:r>
            <a:endParaRPr/>
          </a:p>
        </p:txBody>
      </p:sp>
      <p:sp>
        <p:nvSpPr>
          <p:cNvPr id="194" name="Google Shape;194;p26"/>
          <p:cNvSpPr/>
          <p:nvPr/>
        </p:nvSpPr>
        <p:spPr>
          <a:xfrm>
            <a:off x="2590800" y="3048000"/>
            <a:ext cx="1447800" cy="1295400"/>
          </a:xfrm>
          <a:prstGeom prst="ellipse">
            <a:avLst/>
          </a:prstGeom>
          <a:solidFill>
            <a:srgbClr val="FF99CC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Politicians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95" name="Google Shape;195;p26"/>
          <p:cNvSpPr/>
          <p:nvPr/>
        </p:nvSpPr>
        <p:spPr>
          <a:xfrm>
            <a:off x="5715000" y="3352800"/>
            <a:ext cx="2057400" cy="2057400"/>
          </a:xfrm>
          <a:prstGeom prst="ellipse">
            <a:avLst/>
          </a:prstGeom>
          <a:solidFill>
            <a:srgbClr val="99CC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Unemployed</a:t>
            </a:r>
            <a:endParaRPr/>
          </a:p>
        </p:txBody>
      </p:sp>
      <p:cxnSp>
        <p:nvCxnSpPr>
          <p:cNvPr id="196" name="Google Shape;196;p26"/>
          <p:cNvCxnSpPr/>
          <p:nvPr/>
        </p:nvCxnSpPr>
        <p:spPr>
          <a:xfrm>
            <a:off x="838200" y="2362200"/>
            <a:ext cx="0" cy="3657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7" name="Google Shape;197;p26"/>
          <p:cNvCxnSpPr/>
          <p:nvPr/>
        </p:nvCxnSpPr>
        <p:spPr>
          <a:xfrm>
            <a:off x="838200" y="2362200"/>
            <a:ext cx="7391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8" name="Google Shape;198;p26"/>
          <p:cNvCxnSpPr/>
          <p:nvPr/>
        </p:nvCxnSpPr>
        <p:spPr>
          <a:xfrm>
            <a:off x="8229600" y="2362200"/>
            <a:ext cx="0" cy="358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9" name="Google Shape;199;p26"/>
          <p:cNvCxnSpPr/>
          <p:nvPr/>
        </p:nvCxnSpPr>
        <p:spPr>
          <a:xfrm rot="10800000">
            <a:off x="838200" y="5943600"/>
            <a:ext cx="7391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0010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#16  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professors wear glasses.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</a:t>
            </a:r>
            <a:r>
              <a:rPr lang="en-US" sz="20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Mr. Einstein wears glasses.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Mr. Einstein is a professor.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Let the yellow oval be professors, and the blue oval be glass wearers. Then x (Mr. Einstein) is in the blue oval, but not in the overlapping region. The argument is invalid.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" name="Google Shape;206;p27"/>
          <p:cNvGrpSpPr/>
          <p:nvPr/>
        </p:nvGrpSpPr>
        <p:grpSpPr>
          <a:xfrm>
            <a:off x="2720975" y="3875087"/>
            <a:ext cx="3776662" cy="1514475"/>
            <a:chOff x="2682875" y="2705100"/>
            <a:chExt cx="3776662" cy="1514475"/>
          </a:xfrm>
        </p:grpSpPr>
        <p:sp>
          <p:nvSpPr>
            <p:cNvPr id="207" name="Google Shape;207;p27"/>
            <p:cNvSpPr/>
            <p:nvPr/>
          </p:nvSpPr>
          <p:spPr>
            <a:xfrm>
              <a:off x="4391025" y="2705100"/>
              <a:ext cx="1514475" cy="1514475"/>
            </a:xfrm>
            <a:prstGeom prst="ellipse">
              <a:avLst/>
            </a:prstGeom>
            <a:solidFill>
              <a:schemeClr val="hlink">
                <a:alpha val="49803"/>
              </a:schemeClr>
            </a:solidFill>
            <a:ln w="952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7"/>
            <p:cNvSpPr txBox="1"/>
            <p:nvPr/>
          </p:nvSpPr>
          <p:spPr>
            <a:xfrm>
              <a:off x="6056312" y="3273425"/>
              <a:ext cx="403225" cy="377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3236912" y="2705100"/>
              <a:ext cx="1514475" cy="1514475"/>
            </a:xfrm>
            <a:prstGeom prst="ellipse">
              <a:avLst/>
            </a:prstGeom>
            <a:solidFill>
              <a:schemeClr val="folHlink">
                <a:alpha val="49803"/>
              </a:schemeClr>
            </a:solidFill>
            <a:ln w="9525" cap="flat" cmpd="sng">
              <a:solidFill>
                <a:schemeClr val="fol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7"/>
            <p:cNvSpPr txBox="1"/>
            <p:nvPr/>
          </p:nvSpPr>
          <p:spPr>
            <a:xfrm>
              <a:off x="2682875" y="3273425"/>
              <a:ext cx="403225" cy="377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Inductive Reasoning</a:t>
            </a:r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Inductive Reasoning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involves going from a series of specific cases to a general statement. The conclusion in an inductive argument is never guaranteed.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Example: What is the next number in the sequence 6, 13, 20, 27,…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more than one correct answer.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Inductive Reasoning</a:t>
            </a:r>
            <a:endParaRPr/>
          </a:p>
        </p:txBody>
      </p:sp>
      <p:sp>
        <p:nvSpPr>
          <p:cNvPr id="222" name="Google Shape;222;p29"/>
          <p:cNvSpPr txBox="1">
            <a:spLocks noGrp="1"/>
          </p:cNvSpPr>
          <p:nvPr>
            <p:ph type="body" idx="1"/>
          </p:nvPr>
        </p:nvSpPr>
        <p:spPr>
          <a:xfrm>
            <a:off x="228600" y="1600200"/>
            <a:ext cx="8610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Here’s the sequence again 6, 13, 20, 27,…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 at the difference of each term.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 – 6 = 7, 20 – 13 = 7, 27 – 20 = 7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Thus the next term is 34, because 34 – 27 = 7.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However what if the sequence represents the dates. Then the next number could be 3 (31 days in a month).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next number could be 4 (30 day month)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it could be 5 (29 day month – Feb. Leap year)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even 6 (28 day month – Feb.)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On-screen Show (4:3)</PresentationFormat>
  <Paragraphs>118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Default Design</vt:lpstr>
      <vt:lpstr>DEDUCTIVE vs. INDUCTIVE REASONING</vt:lpstr>
      <vt:lpstr>Problem Solving</vt:lpstr>
      <vt:lpstr>Deductive Reasoning</vt:lpstr>
      <vt:lpstr>Deductive Reasoning</vt:lpstr>
      <vt:lpstr>Deductive Reasoning</vt:lpstr>
      <vt:lpstr>Deductive Reasoning</vt:lpstr>
      <vt:lpstr>Venn Diagrams</vt:lpstr>
      <vt:lpstr>Venn Diagrams</vt:lpstr>
      <vt:lpstr>Venn Diagrams</vt:lpstr>
      <vt:lpstr>Example</vt:lpstr>
      <vt:lpstr>Example Valid argument; x is Cheshire Cat</vt:lpstr>
      <vt:lpstr>Examples</vt:lpstr>
      <vt:lpstr>Examples</vt:lpstr>
      <vt:lpstr>Example</vt:lpstr>
      <vt:lpstr>Inductive Reasoning</vt:lpstr>
      <vt:lpstr>Inductive Reasoning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DEDUCTIVE vs. INDUCTIVE REASONING</dc:title>
  <dc:creator>User</dc:creator>
  <cp:lastModifiedBy>Dean Ramser</cp:lastModifiedBy>
  <cp:revision>1</cp:revision>
  <dcterms:modified xsi:type="dcterms:W3CDTF">2019-01-12T17:54:06Z</dcterms:modified>
</cp:coreProperties>
</file>