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5" r:id="rId4"/>
    <p:sldId id="259" r:id="rId5"/>
    <p:sldId id="264" r:id="rId6"/>
    <p:sldId id="263" r:id="rId7"/>
    <p:sldId id="262" r:id="rId8"/>
    <p:sldId id="266" r:id="rId9"/>
    <p:sldId id="267" r:id="rId10"/>
    <p:sldId id="260" r:id="rId11"/>
    <p:sldId id="261" r:id="rId12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491F106-298E-44B6-B87E-025C24BE0DB2}" v="2472" dt="2018-07-16T13:26:17.8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26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an Ramser" userId="eb4bdab863628634" providerId="LiveId" clId="{8EB4E14F-4BC2-4245-BC2D-E30EBE6C359E}"/>
    <pc:docChg chg="undo custSel addSld modSld">
      <pc:chgData name="Dean Ramser" userId="eb4bdab863628634" providerId="LiveId" clId="{8EB4E14F-4BC2-4245-BC2D-E30EBE6C359E}" dt="2018-07-16T13:26:17.813" v="2468" actId="20577"/>
      <pc:docMkLst>
        <pc:docMk/>
      </pc:docMkLst>
      <pc:sldChg chg="modSp">
        <pc:chgData name="Dean Ramser" userId="eb4bdab863628634" providerId="LiveId" clId="{8EB4E14F-4BC2-4245-BC2D-E30EBE6C359E}" dt="2018-07-14T21:39:40.061" v="483"/>
        <pc:sldMkLst>
          <pc:docMk/>
          <pc:sldMk cId="86257600" sldId="259"/>
        </pc:sldMkLst>
        <pc:spChg chg="mod">
          <ac:chgData name="Dean Ramser" userId="eb4bdab863628634" providerId="LiveId" clId="{8EB4E14F-4BC2-4245-BC2D-E30EBE6C359E}" dt="2018-07-14T20:31:30.645" v="25" actId="113"/>
          <ac:spMkLst>
            <pc:docMk/>
            <pc:sldMk cId="86257600" sldId="259"/>
            <ac:spMk id="2" creationId="{87E7B9F7-6717-40CD-AAEC-025FEC7F64DD}"/>
          </ac:spMkLst>
        </pc:spChg>
        <pc:spChg chg="mod">
          <ac:chgData name="Dean Ramser" userId="eb4bdab863628634" providerId="LiveId" clId="{8EB4E14F-4BC2-4245-BC2D-E30EBE6C359E}" dt="2018-07-14T21:39:40.061" v="483"/>
          <ac:spMkLst>
            <pc:docMk/>
            <pc:sldMk cId="86257600" sldId="259"/>
            <ac:spMk id="3" creationId="{4DD8EBEA-FA34-46F1-88C6-920FD123B8DE}"/>
          </ac:spMkLst>
        </pc:spChg>
      </pc:sldChg>
      <pc:sldChg chg="addSp modSp">
        <pc:chgData name="Dean Ramser" userId="eb4bdab863628634" providerId="LiveId" clId="{8EB4E14F-4BC2-4245-BC2D-E30EBE6C359E}" dt="2018-07-14T20:30:47.707" v="18" actId="1076"/>
        <pc:sldMkLst>
          <pc:docMk/>
          <pc:sldMk cId="3513515001" sldId="262"/>
        </pc:sldMkLst>
        <pc:spChg chg="mod">
          <ac:chgData name="Dean Ramser" userId="eb4bdab863628634" providerId="LiveId" clId="{8EB4E14F-4BC2-4245-BC2D-E30EBE6C359E}" dt="2018-07-14T20:30:32.310" v="14" actId="27636"/>
          <ac:spMkLst>
            <pc:docMk/>
            <pc:sldMk cId="3513515001" sldId="262"/>
            <ac:spMk id="3" creationId="{F41E3D46-DD3E-4E30-A489-953A99690E00}"/>
          </ac:spMkLst>
        </pc:spChg>
        <pc:spChg chg="add mod">
          <ac:chgData name="Dean Ramser" userId="eb4bdab863628634" providerId="LiveId" clId="{8EB4E14F-4BC2-4245-BC2D-E30EBE6C359E}" dt="2018-07-14T20:30:47.707" v="18" actId="1076"/>
          <ac:spMkLst>
            <pc:docMk/>
            <pc:sldMk cId="3513515001" sldId="262"/>
            <ac:spMk id="5" creationId="{35ECDBEA-A085-4451-9178-D6555612FA08}"/>
          </ac:spMkLst>
        </pc:spChg>
      </pc:sldChg>
      <pc:sldChg chg="modSp add">
        <pc:chgData name="Dean Ramser" userId="eb4bdab863628634" providerId="LiveId" clId="{8EB4E14F-4BC2-4245-BC2D-E30EBE6C359E}" dt="2018-07-14T22:22:26.549" v="1532" actId="255"/>
        <pc:sldMkLst>
          <pc:docMk/>
          <pc:sldMk cId="2235585222" sldId="263"/>
        </pc:sldMkLst>
        <pc:spChg chg="mod">
          <ac:chgData name="Dean Ramser" userId="eb4bdab863628634" providerId="LiveId" clId="{8EB4E14F-4BC2-4245-BC2D-E30EBE6C359E}" dt="2018-07-14T22:20:21.920" v="1392" actId="27636"/>
          <ac:spMkLst>
            <pc:docMk/>
            <pc:sldMk cId="2235585222" sldId="263"/>
            <ac:spMk id="2" creationId="{8EEC3C17-EFED-4AC0-977E-E929D2751DFB}"/>
          </ac:spMkLst>
        </pc:spChg>
        <pc:spChg chg="mod">
          <ac:chgData name="Dean Ramser" userId="eb4bdab863628634" providerId="LiveId" clId="{8EB4E14F-4BC2-4245-BC2D-E30EBE6C359E}" dt="2018-07-14T22:22:26.549" v="1532" actId="255"/>
          <ac:spMkLst>
            <pc:docMk/>
            <pc:sldMk cId="2235585222" sldId="263"/>
            <ac:spMk id="3" creationId="{A365B988-7E5E-4726-A0AB-5EB84BAA0EDC}"/>
          </ac:spMkLst>
        </pc:spChg>
      </pc:sldChg>
      <pc:sldChg chg="addSp delSp modSp add">
        <pc:chgData name="Dean Ramser" userId="eb4bdab863628634" providerId="LiveId" clId="{8EB4E14F-4BC2-4245-BC2D-E30EBE6C359E}" dt="2018-07-14T22:13:27.905" v="1307" actId="14100"/>
        <pc:sldMkLst>
          <pc:docMk/>
          <pc:sldMk cId="1586199167" sldId="264"/>
        </pc:sldMkLst>
        <pc:spChg chg="mod">
          <ac:chgData name="Dean Ramser" userId="eb4bdab863628634" providerId="LiveId" clId="{8EB4E14F-4BC2-4245-BC2D-E30EBE6C359E}" dt="2018-07-14T21:46:15.890" v="733" actId="20577"/>
          <ac:spMkLst>
            <pc:docMk/>
            <pc:sldMk cId="1586199167" sldId="264"/>
            <ac:spMk id="2" creationId="{5C695775-C491-4AEF-B224-28D60993087A}"/>
          </ac:spMkLst>
        </pc:spChg>
        <pc:spChg chg="mod">
          <ac:chgData name="Dean Ramser" userId="eb4bdab863628634" providerId="LiveId" clId="{8EB4E14F-4BC2-4245-BC2D-E30EBE6C359E}" dt="2018-07-14T22:12:36.475" v="1304" actId="27636"/>
          <ac:spMkLst>
            <pc:docMk/>
            <pc:sldMk cId="1586199167" sldId="264"/>
            <ac:spMk id="3" creationId="{90DC16A2-FB0D-4D1C-85D5-C976D838D0DE}"/>
          </ac:spMkLst>
        </pc:spChg>
        <pc:spChg chg="add del mod">
          <ac:chgData name="Dean Ramser" userId="eb4bdab863628634" providerId="LiveId" clId="{8EB4E14F-4BC2-4245-BC2D-E30EBE6C359E}" dt="2018-07-14T21:47:57.521" v="737" actId="478"/>
          <ac:spMkLst>
            <pc:docMk/>
            <pc:sldMk cId="1586199167" sldId="264"/>
            <ac:spMk id="6" creationId="{CD7E915E-6443-497F-8933-7FD3F341A81D}"/>
          </ac:spMkLst>
        </pc:spChg>
        <pc:spChg chg="add del mod">
          <ac:chgData name="Dean Ramser" userId="eb4bdab863628634" providerId="LiveId" clId="{8EB4E14F-4BC2-4245-BC2D-E30EBE6C359E}" dt="2018-07-14T22:12:09.139" v="1298" actId="478"/>
          <ac:spMkLst>
            <pc:docMk/>
            <pc:sldMk cId="1586199167" sldId="264"/>
            <ac:spMk id="9" creationId="{1E22430A-992D-43E5-A80A-2A62E120EE99}"/>
          </ac:spMkLst>
        </pc:spChg>
        <pc:picChg chg="add mod">
          <ac:chgData name="Dean Ramser" userId="eb4bdab863628634" providerId="LiveId" clId="{8EB4E14F-4BC2-4245-BC2D-E30EBE6C359E}" dt="2018-07-14T22:13:25.522" v="1306" actId="14100"/>
          <ac:picMkLst>
            <pc:docMk/>
            <pc:sldMk cId="1586199167" sldId="264"/>
            <ac:picMk id="5" creationId="{BB2A455D-E8D3-437E-BF01-904A773A2856}"/>
          </ac:picMkLst>
        </pc:picChg>
        <pc:picChg chg="add mod">
          <ac:chgData name="Dean Ramser" userId="eb4bdab863628634" providerId="LiveId" clId="{8EB4E14F-4BC2-4245-BC2D-E30EBE6C359E}" dt="2018-07-14T22:13:27.905" v="1307" actId="14100"/>
          <ac:picMkLst>
            <pc:docMk/>
            <pc:sldMk cId="1586199167" sldId="264"/>
            <ac:picMk id="8" creationId="{73DA89B1-1089-457A-A95D-7E7A7B8B94D3}"/>
          </ac:picMkLst>
        </pc:picChg>
      </pc:sldChg>
      <pc:sldChg chg="modSp add">
        <pc:chgData name="Dean Ramser" userId="eb4bdab863628634" providerId="LiveId" clId="{8EB4E14F-4BC2-4245-BC2D-E30EBE6C359E}" dt="2018-07-14T22:03:51.168" v="1293" actId="115"/>
        <pc:sldMkLst>
          <pc:docMk/>
          <pc:sldMk cId="1744590496" sldId="265"/>
        </pc:sldMkLst>
        <pc:spChg chg="mod">
          <ac:chgData name="Dean Ramser" userId="eb4bdab863628634" providerId="LiveId" clId="{8EB4E14F-4BC2-4245-BC2D-E30EBE6C359E}" dt="2018-07-14T21:53:51.291" v="760" actId="20577"/>
          <ac:spMkLst>
            <pc:docMk/>
            <pc:sldMk cId="1744590496" sldId="265"/>
            <ac:spMk id="2" creationId="{B5456CBB-44D7-4616-BFA6-FEB338B2FD33}"/>
          </ac:spMkLst>
        </pc:spChg>
        <pc:spChg chg="mod">
          <ac:chgData name="Dean Ramser" userId="eb4bdab863628634" providerId="LiveId" clId="{8EB4E14F-4BC2-4245-BC2D-E30EBE6C359E}" dt="2018-07-14T22:03:51.168" v="1293" actId="115"/>
          <ac:spMkLst>
            <pc:docMk/>
            <pc:sldMk cId="1744590496" sldId="265"/>
            <ac:spMk id="3" creationId="{6CE78ABC-0CE5-4B87-A5D5-BCF0076A53B3}"/>
          </ac:spMkLst>
        </pc:spChg>
      </pc:sldChg>
      <pc:sldChg chg="modSp add">
        <pc:chgData name="Dean Ramser" userId="eb4bdab863628634" providerId="LiveId" clId="{8EB4E14F-4BC2-4245-BC2D-E30EBE6C359E}" dt="2018-07-15T21:20:00.839" v="2112" actId="207"/>
        <pc:sldMkLst>
          <pc:docMk/>
          <pc:sldMk cId="1625142730" sldId="266"/>
        </pc:sldMkLst>
        <pc:spChg chg="mod">
          <ac:chgData name="Dean Ramser" userId="eb4bdab863628634" providerId="LiveId" clId="{8EB4E14F-4BC2-4245-BC2D-E30EBE6C359E}" dt="2018-07-15T21:15:28.802" v="1629" actId="27636"/>
          <ac:spMkLst>
            <pc:docMk/>
            <pc:sldMk cId="1625142730" sldId="266"/>
            <ac:spMk id="2" creationId="{4EB34D38-2F73-4C4A-BDF9-88157EC42EF7}"/>
          </ac:spMkLst>
        </pc:spChg>
        <pc:spChg chg="mod">
          <ac:chgData name="Dean Ramser" userId="eb4bdab863628634" providerId="LiveId" clId="{8EB4E14F-4BC2-4245-BC2D-E30EBE6C359E}" dt="2018-07-15T21:20:00.839" v="2112" actId="207"/>
          <ac:spMkLst>
            <pc:docMk/>
            <pc:sldMk cId="1625142730" sldId="266"/>
            <ac:spMk id="3" creationId="{79BB3A55-F9C9-4E03-8AAB-701810E09916}"/>
          </ac:spMkLst>
        </pc:spChg>
      </pc:sldChg>
      <pc:sldChg chg="addSp modSp add">
        <pc:chgData name="Dean Ramser" userId="eb4bdab863628634" providerId="LiveId" clId="{8EB4E14F-4BC2-4245-BC2D-E30EBE6C359E}" dt="2018-07-16T13:26:17.813" v="2468" actId="20577"/>
        <pc:sldMkLst>
          <pc:docMk/>
          <pc:sldMk cId="1510359100" sldId="267"/>
        </pc:sldMkLst>
        <pc:spChg chg="mod">
          <ac:chgData name="Dean Ramser" userId="eb4bdab863628634" providerId="LiveId" clId="{8EB4E14F-4BC2-4245-BC2D-E30EBE6C359E}" dt="2018-07-16T13:15:57.332" v="2120" actId="20577"/>
          <ac:spMkLst>
            <pc:docMk/>
            <pc:sldMk cId="1510359100" sldId="267"/>
            <ac:spMk id="2" creationId="{D949FE33-AFB0-4FC4-8A4A-FD62BD3E929E}"/>
          </ac:spMkLst>
        </pc:spChg>
        <pc:spChg chg="mod">
          <ac:chgData name="Dean Ramser" userId="eb4bdab863628634" providerId="LiveId" clId="{8EB4E14F-4BC2-4245-BC2D-E30EBE6C359E}" dt="2018-07-16T13:26:17.813" v="2468" actId="20577"/>
          <ac:spMkLst>
            <pc:docMk/>
            <pc:sldMk cId="1510359100" sldId="267"/>
            <ac:spMk id="3" creationId="{20FF7F5F-ED27-48C8-9026-90E02831F55A}"/>
          </ac:spMkLst>
        </pc:spChg>
        <pc:picChg chg="add mod">
          <ac:chgData name="Dean Ramser" userId="eb4bdab863628634" providerId="LiveId" clId="{8EB4E14F-4BC2-4245-BC2D-E30EBE6C359E}" dt="2018-07-16T13:23:07.454" v="2234" actId="14100"/>
          <ac:picMkLst>
            <pc:docMk/>
            <pc:sldMk cId="1510359100" sldId="267"/>
            <ac:picMk id="4" creationId="{257FA236-A8D1-4B6E-B34B-1941C1B90216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E2282E-5D00-4B43-BE11-787F8B79AB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A78D02-7422-4EF3-95B6-4ECA278BEE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C4C2E9-E006-43DC-A0B1-724875743B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2662C-FFF3-4CDF-95F5-CB9A8B0FEED4}" type="datetimeFigureOut">
              <a:rPr lang="en-US" smtClean="0"/>
              <a:t>7/13/2018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49ABD2-17AF-492D-8936-CE5063070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B1805-B0C8-4AC7-83E3-0CBBA81D0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72759-D828-4C10-BB7C-C3BEDBBD94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29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5F32B7-51BD-4060-8059-F35081B72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BC9149-B21A-4D28-A387-7B03A3D47E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714A2D-2474-4E3A-8E04-856F885CA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2662C-FFF3-4CDF-95F5-CB9A8B0FEED4}" type="datetimeFigureOut">
              <a:rPr lang="en-US" smtClean="0"/>
              <a:t>7/13/2018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C8F989-88F1-4911-B52D-F97B9C84CE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152D6F-659D-4361-9904-A5C24EBF5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72759-D828-4C10-BB7C-C3BEDBBD94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885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08C36E-9047-4881-BCA2-7E5D8B7729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BBBA73-885B-4978-B13C-4258863903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63A4DC-5A02-457C-BCFD-B6B56983EE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2662C-FFF3-4CDF-95F5-CB9A8B0FEED4}" type="datetimeFigureOut">
              <a:rPr lang="en-US" smtClean="0"/>
              <a:t>7/13/2018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92A5A5-49F2-4A04-B580-03A01C9F1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B9850C-BFB8-4B99-8CA5-89DF812DA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72759-D828-4C10-BB7C-C3BEDBBD94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662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00847C-68C1-484A-9DD7-66E4C5509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076558-0D9E-4841-BB8F-1D22BC3BDA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8A9E1F-0BEE-414B-8D4E-253F41DF01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2E8C1C-9183-4A4D-8D12-366EED629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2662C-FFF3-4CDF-95F5-CB9A8B0FEED4}" type="datetimeFigureOut">
              <a:rPr lang="en-US" smtClean="0"/>
              <a:t>7/13/2018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0675ED-DBEB-44DC-B8E4-B309B36F4A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C00590-5957-46F1-A8DC-96FCF1E00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72759-D828-4C10-BB7C-C3BEDBBD94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94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C1EE00-5A60-4C4D-8517-501718FAD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2F03B2-2E68-42BB-83DD-855CCA1357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0EDBFF-0DC3-4DB1-AC36-8D42E521C1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0EABF27-854F-4099-B728-53ECF4759E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61AF7E-524A-4DE7-85F4-F5B8A3C9BB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2A89E3B-B954-405F-914B-E87CEE3E23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2662C-FFF3-4CDF-95F5-CB9A8B0FEED4}" type="datetimeFigureOut">
              <a:rPr lang="en-US" smtClean="0"/>
              <a:t>7/13/2018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5ED073-7643-495A-8D35-FA753559D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5BA3C53-C27B-43AA-8BBA-7A6DC0D27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72759-D828-4C10-BB7C-C3BEDBBD94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766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F69B8-6288-4560-B04F-783DDC8C4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6B2DAD-0960-430D-9AAE-D0D1EB1679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2662C-FFF3-4CDF-95F5-CB9A8B0FEED4}" type="datetimeFigureOut">
              <a:rPr lang="en-US" smtClean="0"/>
              <a:t>7/13/2018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20F1E3-FFF1-4071-B957-EC97BBE6C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71FAD4-6893-4AB3-80C9-E90CD942E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72759-D828-4C10-BB7C-C3BEDBBD94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1507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AEB15C-A1E5-478F-9427-C06C720F76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2662C-FFF3-4CDF-95F5-CB9A8B0FEED4}" type="datetimeFigureOut">
              <a:rPr lang="en-US" smtClean="0"/>
              <a:t>7/13/2018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ADE08F-E7CD-4FAE-BAB0-CF29DDF4B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533FF8-5DD3-4E5E-9547-D50F69BCA6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72759-D828-4C10-BB7C-C3BEDBBD94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6177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8B4DE9-CEBF-4494-AED5-69BFE1888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64C04C-BFB4-4D99-B8B9-CCB62E8739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587472-60BD-4F18-9E19-A4E3B2DEE6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6F0754-D612-4BAB-9ED2-4A134906D9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2662C-FFF3-4CDF-95F5-CB9A8B0FEED4}" type="datetimeFigureOut">
              <a:rPr lang="en-US" smtClean="0"/>
              <a:t>7/13/2018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445989-643B-42DC-A5E8-EBB1A6819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5513BE-585C-482D-8CB2-2B8594046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72759-D828-4C10-BB7C-C3BEDBBD94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6674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A55ED-7857-4CFE-BF34-BC3FE0580B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E6226E-D1DE-48B4-8601-A0FCC6FB82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AB5D5D-25AD-454C-B66B-118770F0A6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C971A2-91A4-4C0D-9627-1DBE3F2B7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2662C-FFF3-4CDF-95F5-CB9A8B0FEED4}" type="datetimeFigureOut">
              <a:rPr lang="en-US" smtClean="0"/>
              <a:t>7/13/2018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AF85EF-89B4-4689-9362-6364FCF0C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75E970-27A3-47DA-8AB6-DDFE7215D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72759-D828-4C10-BB7C-C3BEDBBD94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1683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83611E-7BF2-49A0-914A-5C1B64DA8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4568E1-2C43-4A88-A6D9-E7E0E1B2DF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3517A3-C764-47EB-869E-DB357E59A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2662C-FFF3-4CDF-95F5-CB9A8B0FEED4}" type="datetimeFigureOut">
              <a:rPr lang="en-US" smtClean="0"/>
              <a:t>7/13/2018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3D44C5-72D2-4AA4-90A2-30DC24A4A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891EAD-6B48-44D8-8E43-4EB0921C6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72759-D828-4C10-BB7C-C3BEDBBD94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968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A0B5F89-B00C-4BE6-8725-DBC7FE3325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8D7F9A-CE08-4291-B282-3814D31D91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0B9166-4D4E-4978-9E57-EB314784C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2662C-FFF3-4CDF-95F5-CB9A8B0FEED4}" type="datetimeFigureOut">
              <a:rPr lang="en-US" smtClean="0"/>
              <a:t>7/13/2018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4DDC73-012C-41A8-8F5D-DCAE0B794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315F47-2751-45EC-9934-AD2B527C7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72759-D828-4C10-BB7C-C3BEDBBD94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087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DDBDEC-0500-4DF1-912D-AF65CD64A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6A3CCB-DD35-475B-A6DC-5C6613BF31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4128A0-7C2E-4324-9E70-198253609E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C2662C-FFF3-4CDF-95F5-CB9A8B0FEED4}" type="datetimeFigureOut">
              <a:rPr lang="en-US" smtClean="0"/>
              <a:t>7/13/2018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079CE8-850C-4485-9F96-C458BEF0B2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0335A3-5446-4F87-9FC2-227DA4CD09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472759-D828-4C10-BB7C-C3BEDBBD94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5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recoveringengineer.com/category/resolving-conflict/problem-solving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hyperlink" Target="https://benfiliado.blogspot.com/2015/03/uma-equipa-que-faz-um-jogos-destes.html" TargetMode="External"/><Relationship Id="rId18" Type="http://schemas.openxmlformats.org/officeDocument/2006/relationships/image" Target="../media/image11.jpeg"/><Relationship Id="rId3" Type="http://schemas.openxmlformats.org/officeDocument/2006/relationships/hyperlink" Target="http://icondoit.wordpress.com/category/famous-people/page/2/" TargetMode="External"/><Relationship Id="rId21" Type="http://schemas.openxmlformats.org/officeDocument/2006/relationships/image" Target="../media/image12.jpg"/><Relationship Id="rId7" Type="http://schemas.openxmlformats.org/officeDocument/2006/relationships/image" Target="../media/image5.png"/><Relationship Id="rId12" Type="http://schemas.openxmlformats.org/officeDocument/2006/relationships/image" Target="../media/image8.jpg"/><Relationship Id="rId17" Type="http://schemas.openxmlformats.org/officeDocument/2006/relationships/hyperlink" Target="http://www.jlcarneiro.com/production_line/" TargetMode="External"/><Relationship Id="rId2" Type="http://schemas.openxmlformats.org/officeDocument/2006/relationships/image" Target="../media/image2.png"/><Relationship Id="rId16" Type="http://schemas.openxmlformats.org/officeDocument/2006/relationships/image" Target="../media/image10.jpg"/><Relationship Id="rId20" Type="http://schemas.openxmlformats.org/officeDocument/2006/relationships/hyperlink" Target="https://creativecommons.org/licenses/by-nc-sa/3.0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hyperlink" Target="http://www.flickr.com/photos/creative_tools/5639920656/" TargetMode="External"/><Relationship Id="rId5" Type="http://schemas.openxmlformats.org/officeDocument/2006/relationships/hyperlink" Target="http://www.spring.org.uk/2014/05/a-sense-of-purpose-helps-you-live-longer.php" TargetMode="External"/><Relationship Id="rId15" Type="http://schemas.openxmlformats.org/officeDocument/2006/relationships/hyperlink" Target="http://bicycles.stackexchange.com/questions/30355/how-did-this-happen-to-my-chainring" TargetMode="External"/><Relationship Id="rId10" Type="http://schemas.openxmlformats.org/officeDocument/2006/relationships/image" Target="../media/image7.jpg"/><Relationship Id="rId19" Type="http://schemas.openxmlformats.org/officeDocument/2006/relationships/hyperlink" Target="http://2012books.lardbucket.org/books/management-principles-v1.0/s11-organizational-structure-and-c.html" TargetMode="External"/><Relationship Id="rId4" Type="http://schemas.openxmlformats.org/officeDocument/2006/relationships/image" Target="../media/image3.jpg"/><Relationship Id="rId9" Type="http://schemas.openxmlformats.org/officeDocument/2006/relationships/hyperlink" Target="http://mkleit.wordpress.com/category/between-quotations/" TargetMode="External"/><Relationship Id="rId14" Type="http://schemas.openxmlformats.org/officeDocument/2006/relationships/image" Target="../media/image9.jpeg"/><Relationship Id="rId22" Type="http://schemas.openxmlformats.org/officeDocument/2006/relationships/hyperlink" Target="http://www.promofirenze.com/it/news/imprese-e-informazioni-relative-alla-situazione-creditizia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educanet1.wikispaces.com/objetivos+del+ova" TargetMode="External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hyperlink" Target="https://youtu.be/DOIbwI6ixx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jblasgarcia.com/2016/11/en-educacion-la-inclusion-es-el-gran.html" TargetMode="External"/><Relationship Id="rId5" Type="http://schemas.openxmlformats.org/officeDocument/2006/relationships/image" Target="../media/image16.jpg"/><Relationship Id="rId4" Type="http://schemas.openxmlformats.org/officeDocument/2006/relationships/hyperlink" Target="http://dcastonguay.wikispaces.com/Language+Arts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hyperlink" Target="https://benfiliado.blogspot.com/2015/03/uma-equipa-que-faz-um-jogos-destes.html" TargetMode="External"/><Relationship Id="rId18" Type="http://schemas.openxmlformats.org/officeDocument/2006/relationships/image" Target="../media/image11.jpeg"/><Relationship Id="rId3" Type="http://schemas.openxmlformats.org/officeDocument/2006/relationships/hyperlink" Target="http://icondoit.wordpress.com/category/famous-people/page/2/" TargetMode="External"/><Relationship Id="rId21" Type="http://schemas.openxmlformats.org/officeDocument/2006/relationships/image" Target="../media/image12.jpg"/><Relationship Id="rId7" Type="http://schemas.openxmlformats.org/officeDocument/2006/relationships/image" Target="../media/image5.png"/><Relationship Id="rId12" Type="http://schemas.openxmlformats.org/officeDocument/2006/relationships/image" Target="../media/image8.jpg"/><Relationship Id="rId17" Type="http://schemas.openxmlformats.org/officeDocument/2006/relationships/hyperlink" Target="http://www.jlcarneiro.com/production_line/" TargetMode="External"/><Relationship Id="rId2" Type="http://schemas.openxmlformats.org/officeDocument/2006/relationships/image" Target="../media/image2.png"/><Relationship Id="rId16" Type="http://schemas.openxmlformats.org/officeDocument/2006/relationships/image" Target="../media/image10.jpg"/><Relationship Id="rId20" Type="http://schemas.openxmlformats.org/officeDocument/2006/relationships/hyperlink" Target="https://creativecommons.org/licenses/by-nc-sa/3.0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hyperlink" Target="http://www.flickr.com/photos/creative_tools/5639920656/" TargetMode="External"/><Relationship Id="rId5" Type="http://schemas.openxmlformats.org/officeDocument/2006/relationships/hyperlink" Target="http://www.spring.org.uk/2014/05/a-sense-of-purpose-helps-you-live-longer.php" TargetMode="External"/><Relationship Id="rId15" Type="http://schemas.openxmlformats.org/officeDocument/2006/relationships/hyperlink" Target="http://bicycles.stackexchange.com/questions/30355/how-did-this-happen-to-my-chainring" TargetMode="External"/><Relationship Id="rId10" Type="http://schemas.openxmlformats.org/officeDocument/2006/relationships/image" Target="../media/image7.jpg"/><Relationship Id="rId19" Type="http://schemas.openxmlformats.org/officeDocument/2006/relationships/hyperlink" Target="http://2012books.lardbucket.org/books/management-principles-v1.0/s11-organizational-structure-and-c.html" TargetMode="External"/><Relationship Id="rId4" Type="http://schemas.openxmlformats.org/officeDocument/2006/relationships/image" Target="../media/image3.jpg"/><Relationship Id="rId9" Type="http://schemas.openxmlformats.org/officeDocument/2006/relationships/hyperlink" Target="http://mkleit.wordpress.com/category/between-quotations/" TargetMode="External"/><Relationship Id="rId14" Type="http://schemas.openxmlformats.org/officeDocument/2006/relationships/image" Target="../media/image9.jpeg"/><Relationship Id="rId22" Type="http://schemas.openxmlformats.org/officeDocument/2006/relationships/hyperlink" Target="http://www.promofirenze.com/it/news/imprese-e-informazioni-relative-alla-situazione-creditizia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recoveringengineer.com/category/resolving-conflict/problem-solving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E6239-9B28-454A-8D25-5A1F7637782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/>
              <a:t>Context Clues </a:t>
            </a:r>
            <a:br>
              <a:rPr lang="en-US" dirty="0"/>
            </a:br>
            <a:r>
              <a:rPr lang="en-US" dirty="0"/>
              <a:t>for </a:t>
            </a:r>
            <a:br>
              <a:rPr lang="en-US" dirty="0"/>
            </a:br>
            <a:r>
              <a:rPr lang="en-US" dirty="0"/>
              <a:t>writing….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3E72AC-72F7-4946-9C5B-6B560D39565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algn="l"/>
            <a:endParaRPr lang="en-US" dirty="0"/>
          </a:p>
          <a:p>
            <a:pPr algn="l"/>
            <a:endParaRPr lang="en-US" dirty="0"/>
          </a:p>
          <a:p>
            <a:pPr algn="l"/>
            <a:endParaRPr lang="en-US" dirty="0"/>
          </a:p>
          <a:p>
            <a:pPr algn="l"/>
            <a:r>
              <a:rPr lang="en-US" dirty="0"/>
              <a:t>Dean Ramser, </a:t>
            </a:r>
            <a:r>
              <a:rPr lang="en-US" dirty="0" err="1"/>
              <a:t>Ed.D</a:t>
            </a:r>
            <a:r>
              <a:rPr lang="en-US"/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72D424-2ED0-4D24-84C7-6840134A62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466115" y="1574410"/>
            <a:ext cx="4625097" cy="3683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9900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F0B73-2252-4CB6-9896-6B9F68549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00838606-A296-4A8B-9017-43D8AE852CAD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371475" y="142876"/>
          <a:ext cx="11534775" cy="8105238"/>
        </p:xfrm>
        <a:graphic>
          <a:graphicData uri="http://schemas.openxmlformats.org/drawingml/2006/table">
            <a:tbl>
              <a:tblPr firstRow="1" firstCol="1" bandRow="1"/>
              <a:tblGrid>
                <a:gridCol w="11534775">
                  <a:extLst>
                    <a:ext uri="{9D8B030D-6E8A-4147-A177-3AD203B41FA5}">
                      <a16:colId xmlns:a16="http://schemas.microsoft.com/office/drawing/2014/main" val="3371424227"/>
                    </a:ext>
                  </a:extLst>
                </a:gridCol>
              </a:tblGrid>
              <a:tr h="1048628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                                                                                                          </a:t>
                      </a:r>
                      <a:r>
                        <a:rPr lang="en-US" sz="24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Audience-</a:t>
                      </a: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                                                          who is the intended reader or viewer</a:t>
                      </a:r>
                    </a:p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6053117"/>
                  </a:ext>
                </a:extLst>
              </a:tr>
              <a:tr h="1424701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                               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                                                                                                          </a:t>
                      </a:r>
                      <a:r>
                        <a:rPr lang="en-US" sz="24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Purpose-</a:t>
                      </a: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                                                           what was the author's objective</a:t>
                      </a:r>
                    </a:p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1610430"/>
                  </a:ext>
                </a:extLst>
              </a:tr>
              <a:tr h="1631497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          </a:r>
                      <a:r>
                        <a:rPr lang="en-US" sz="11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lang="en-US" sz="2400" b="1" dirty="0">
                          <a:solidFill>
                            <a:srgbClr val="FF0000"/>
                          </a:solidFill>
                        </a:rPr>
                        <a:t>Context- </a:t>
                      </a:r>
                      <a:r>
                        <a:rPr lang="en-US" sz="2400" dirty="0"/>
          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/>
          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/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/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/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/>
                        <a:t>When ?            Where  ?     Why ?      Who ?      What ?                   How ?                                                                                                                                                                          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80917"/>
                  </a:ext>
                </a:extLst>
              </a:tr>
              <a:tr h="1229390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                                                                                                           Stance- 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                                                                                   What is the author's attitude?</a:t>
                      </a:r>
                    </a:p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25750" algn="l"/>
                        </a:tabLs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938497"/>
                  </a:ext>
                </a:extLst>
              </a:tr>
              <a:tr h="156788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         </a:t>
                      </a:r>
                      <a:r>
                        <a:rPr lang="en-US" sz="24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Media-   </a:t>
                      </a: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                       </a:t>
                      </a:r>
                      <a:r>
                        <a:rPr lang="en-US" sz="24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Design-    </a:t>
                      </a: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Pathos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         What is the publishing format?                               Ethos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         Tweet, Blog, Article, Interview, Book?                    Logos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2139709"/>
                  </a:ext>
                </a:extLst>
              </a:tr>
              <a:tr h="12031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0218090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65ABA655-2783-41AD-8E7B-1DFB6D0526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11984" y="-211205"/>
            <a:ext cx="1963979" cy="196397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2E6F165-2CFE-4EC7-B3CB-B545FB5A28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461419" y="1732877"/>
            <a:ext cx="4495144" cy="69132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E4FA19A-E2ED-49BD-BFFF-4488F22436FC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357" y="2647761"/>
            <a:ext cx="1149839" cy="114983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F00E416-1457-4F28-8445-533342BE8D63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141" y="2647761"/>
            <a:ext cx="1149839" cy="110952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FB2C76B-C634-4F53-B6D2-4A5CC58E0B42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3500893" y="2647761"/>
            <a:ext cx="1088503" cy="1088503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EA38558B-4002-4465-8559-5FB6B966854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>
            <a:off x="4521330" y="2677886"/>
            <a:ext cx="1387281" cy="1040461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19D36AE6-2103-4673-A4FC-8C911B93AA9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3"/>
              </a:ext>
            </a:extLst>
          </a:blip>
          <a:stretch>
            <a:fillRect/>
          </a:stretch>
        </p:blipFill>
        <p:spPr>
          <a:xfrm>
            <a:off x="5752068" y="2611632"/>
            <a:ext cx="1319215" cy="1222095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C0277A2F-D76F-4EB0-8DF3-3C5FFD0163FC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5"/>
              </a:ext>
            </a:extLst>
          </a:blip>
          <a:stretch>
            <a:fillRect/>
          </a:stretch>
        </p:blipFill>
        <p:spPr>
          <a:xfrm>
            <a:off x="7417837" y="2647761"/>
            <a:ext cx="2253252" cy="1157266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88974888-75D2-4636-B83C-E7DA70E6A1D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7"/>
              </a:ext>
            </a:extLst>
          </a:blip>
          <a:stretch>
            <a:fillRect/>
          </a:stretch>
        </p:blipFill>
        <p:spPr>
          <a:xfrm>
            <a:off x="1004277" y="5727033"/>
            <a:ext cx="1863674" cy="1242450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5FE83365-9156-4F23-A6D9-49BC515F2353}"/>
              </a:ext>
            </a:extLst>
          </p:cNvPr>
          <p:cNvPicPr>
            <a:picLocks noChangeAspect="1"/>
          </p:cNvPicPr>
          <p:nvPr/>
        </p:nvPicPr>
        <p:blipFill>
          <a:blip r:embed="rId18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9"/>
              </a:ext>
            </a:extLst>
          </a:blip>
          <a:stretch>
            <a:fillRect/>
          </a:stretch>
        </p:blipFill>
        <p:spPr>
          <a:xfrm>
            <a:off x="10076885" y="5721144"/>
            <a:ext cx="1639254" cy="1093079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4416CA83-4FA9-452A-90B2-0C33E86B22C6}"/>
              </a:ext>
            </a:extLst>
          </p:cNvPr>
          <p:cNvSpPr txBox="1"/>
          <p:nvPr/>
        </p:nvSpPr>
        <p:spPr>
          <a:xfrm>
            <a:off x="10281285" y="7831949"/>
            <a:ext cx="18136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19" tooltip="http://2012books.lardbucket.org/books/management-principles-v1.0/s11-organizational-structure-and-c.html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20" tooltip="https://creativecommons.org/licenses/by-nc-sa/3.0/"/>
              </a:rPr>
              <a:t>CC BY-NC-SA</a:t>
            </a:r>
            <a:endParaRPr lang="en-US" sz="90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3BBA4B0-E236-492E-875E-8B2F47817E2E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22"/>
              </a:ext>
            </a:extLst>
          </a:blip>
          <a:stretch>
            <a:fillRect/>
          </a:stretch>
        </p:blipFill>
        <p:spPr>
          <a:xfrm>
            <a:off x="429357" y="4215467"/>
            <a:ext cx="5320198" cy="124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0444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456CBB-44D7-4616-BFA6-FEB338B2F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Context Clues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E78ABC-0CE5-4B87-A5D5-BCF0076A53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Look at the words surrounding </a:t>
            </a:r>
            <a:r>
              <a:rPr lang="en-US" u="sng" dirty="0"/>
              <a:t>the word in question</a:t>
            </a:r>
          </a:p>
          <a:p>
            <a:r>
              <a:rPr lang="en-US" dirty="0"/>
              <a:t>Definition of the word – sometimes </a:t>
            </a:r>
            <a:r>
              <a:rPr lang="en-US" u="sng" dirty="0"/>
              <a:t>the word in question </a:t>
            </a:r>
            <a:r>
              <a:rPr lang="en-US" dirty="0"/>
              <a:t>is restated in a different word or phrase (another way of using the word in a sentence)</a:t>
            </a:r>
          </a:p>
          <a:p>
            <a:r>
              <a:rPr lang="en-US" dirty="0"/>
              <a:t>Examples help explain the meaning of the word – see </a:t>
            </a:r>
            <a:r>
              <a:rPr lang="en-US" u="sng" dirty="0"/>
              <a:t>the word in question</a:t>
            </a:r>
            <a:r>
              <a:rPr lang="en-US" dirty="0"/>
              <a:t> in a different context</a:t>
            </a:r>
          </a:p>
          <a:p>
            <a:r>
              <a:rPr lang="en-US" dirty="0"/>
              <a:t>Synonyms – like </a:t>
            </a:r>
            <a:r>
              <a:rPr lang="en-US" u="sng" dirty="0"/>
              <a:t>the word in question </a:t>
            </a:r>
          </a:p>
          <a:p>
            <a:r>
              <a:rPr lang="en-US" dirty="0"/>
              <a:t>Antonyms – opposite to </a:t>
            </a:r>
            <a:r>
              <a:rPr lang="en-US" u="sng" dirty="0"/>
              <a:t>the word in question </a:t>
            </a:r>
          </a:p>
          <a:p>
            <a:r>
              <a:rPr lang="en-US" dirty="0"/>
              <a:t>Substitution – use a word you do know to help understand </a:t>
            </a:r>
            <a:r>
              <a:rPr lang="en-US" u="sng" dirty="0"/>
              <a:t>the word in question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45904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7B9F7-6717-40CD-AAEC-025FEC7F6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558" y="1396289"/>
            <a:ext cx="6275233" cy="1325563"/>
          </a:xfrm>
        </p:spPr>
        <p:txBody>
          <a:bodyPr>
            <a:normAutofit/>
          </a:bodyPr>
          <a:lstStyle/>
          <a:p>
            <a:r>
              <a:rPr lang="en-US" b="1" dirty="0"/>
              <a:t>Subject-Verb Agreement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432691CC-4AB8-48AF-B822-EBF7F4E9E6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91407" y="1"/>
            <a:ext cx="4480560" cy="2513993"/>
          </a:xfrm>
          <a:custGeom>
            <a:avLst/>
            <a:gdLst>
              <a:gd name="connsiteX0" fmla="*/ 18382 w 4480560"/>
              <a:gd name="connsiteY0" fmla="*/ 0 h 2513993"/>
              <a:gd name="connsiteX1" fmla="*/ 4462178 w 4480560"/>
              <a:gd name="connsiteY1" fmla="*/ 0 h 2513993"/>
              <a:gd name="connsiteX2" fmla="*/ 4468994 w 4480560"/>
              <a:gd name="connsiteY2" fmla="*/ 44657 h 2513993"/>
              <a:gd name="connsiteX3" fmla="*/ 4480560 w 4480560"/>
              <a:gd name="connsiteY3" fmla="*/ 273713 h 2513993"/>
              <a:gd name="connsiteX4" fmla="*/ 2240280 w 4480560"/>
              <a:gd name="connsiteY4" fmla="*/ 2513993 h 2513993"/>
              <a:gd name="connsiteX5" fmla="*/ 0 w 4480560"/>
              <a:gd name="connsiteY5" fmla="*/ 273713 h 2513993"/>
              <a:gd name="connsiteX6" fmla="*/ 11567 w 4480560"/>
              <a:gd name="connsiteY6" fmla="*/ 44657 h 2513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80560" h="2513993">
                <a:moveTo>
                  <a:pt x="18382" y="0"/>
                </a:moveTo>
                <a:lnTo>
                  <a:pt x="4462178" y="0"/>
                </a:lnTo>
                <a:lnTo>
                  <a:pt x="4468994" y="44657"/>
                </a:lnTo>
                <a:cubicBezTo>
                  <a:pt x="4476642" y="119969"/>
                  <a:pt x="4480560" y="196384"/>
                  <a:pt x="4480560" y="273713"/>
                </a:cubicBezTo>
                <a:cubicBezTo>
                  <a:pt x="4480560" y="1510985"/>
                  <a:pt x="3477552" y="2513993"/>
                  <a:pt x="2240280" y="2513993"/>
                </a:cubicBezTo>
                <a:cubicBezTo>
                  <a:pt x="1003008" y="2513993"/>
                  <a:pt x="0" y="1510985"/>
                  <a:pt x="0" y="273713"/>
                </a:cubicBezTo>
                <a:cubicBezTo>
                  <a:pt x="0" y="196384"/>
                  <a:pt x="3918" y="119969"/>
                  <a:pt x="11567" y="44657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47311653-CA1C-4366-AF7B-2E9767F187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55999" y="2"/>
            <a:ext cx="4151376" cy="2349401"/>
          </a:xfrm>
          <a:custGeom>
            <a:avLst/>
            <a:gdLst>
              <a:gd name="connsiteX0" fmla="*/ 20101 w 4151376"/>
              <a:gd name="connsiteY0" fmla="*/ 0 h 2349401"/>
              <a:gd name="connsiteX1" fmla="*/ 4131276 w 4151376"/>
              <a:gd name="connsiteY1" fmla="*/ 0 h 2349401"/>
              <a:gd name="connsiteX2" fmla="*/ 4140659 w 4151376"/>
              <a:gd name="connsiteY2" fmla="*/ 61486 h 2349401"/>
              <a:gd name="connsiteX3" fmla="*/ 4151376 w 4151376"/>
              <a:gd name="connsiteY3" fmla="*/ 273713 h 2349401"/>
              <a:gd name="connsiteX4" fmla="*/ 2075688 w 4151376"/>
              <a:gd name="connsiteY4" fmla="*/ 2349401 h 2349401"/>
              <a:gd name="connsiteX5" fmla="*/ 0 w 4151376"/>
              <a:gd name="connsiteY5" fmla="*/ 273713 h 2349401"/>
              <a:gd name="connsiteX6" fmla="*/ 10717 w 4151376"/>
              <a:gd name="connsiteY6" fmla="*/ 61486 h 2349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51376" h="2349401">
                <a:moveTo>
                  <a:pt x="20101" y="0"/>
                </a:moveTo>
                <a:lnTo>
                  <a:pt x="4131276" y="0"/>
                </a:lnTo>
                <a:lnTo>
                  <a:pt x="4140659" y="61486"/>
                </a:lnTo>
                <a:cubicBezTo>
                  <a:pt x="4147746" y="131265"/>
                  <a:pt x="4151376" y="202065"/>
                  <a:pt x="4151376" y="273713"/>
                </a:cubicBezTo>
                <a:cubicBezTo>
                  <a:pt x="4151376" y="1420084"/>
                  <a:pt x="3222059" y="2349401"/>
                  <a:pt x="2075688" y="2349401"/>
                </a:cubicBezTo>
                <a:cubicBezTo>
                  <a:pt x="929317" y="2349401"/>
                  <a:pt x="0" y="1420084"/>
                  <a:pt x="0" y="273713"/>
                </a:cubicBezTo>
                <a:cubicBezTo>
                  <a:pt x="0" y="202065"/>
                  <a:pt x="3630" y="131265"/>
                  <a:pt x="10717" y="6148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context c;ues">
            <a:extLst>
              <a:ext uri="{FF2B5EF4-FFF2-40B4-BE49-F238E27FC236}">
                <a16:creationId xmlns:a16="http://schemas.microsoft.com/office/drawing/2014/main" id="{C8800E54-7050-4067-913E-47D723A09D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348243" y="250708"/>
            <a:ext cx="2270680" cy="145345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D8EBEA-FA34-46F1-88C6-920FD123B8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5543" y="2871982"/>
            <a:ext cx="5771426" cy="3181684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4000" dirty="0"/>
              <a:t>Look for context clues 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b="1" i="1" dirty="0">
                <a:solidFill>
                  <a:srgbClr val="FFFF00"/>
                </a:solidFill>
              </a:rPr>
              <a:t>Example:              </a:t>
            </a:r>
          </a:p>
          <a:p>
            <a:pPr marL="0" indent="0">
              <a:buNone/>
            </a:pPr>
            <a:r>
              <a:rPr lang="en-US" sz="4400" dirty="0"/>
              <a:t>The         dog         ran.</a:t>
            </a:r>
          </a:p>
          <a:p>
            <a:pPr marL="0" indent="0">
              <a:buNone/>
            </a:pPr>
            <a:r>
              <a:rPr lang="en-US" sz="3200" b="1" dirty="0">
                <a:latin typeface="Arial Black" panose="020B0A04020102020204" pitchFamily="34" charset="0"/>
              </a:rPr>
              <a:t>Article - Subject - Verb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D6A8E1B4-B839-4C58-B08A-F0B0945808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25130" y="2909477"/>
            <a:ext cx="4966870" cy="3948522"/>
          </a:xfrm>
          <a:custGeom>
            <a:avLst/>
            <a:gdLst>
              <a:gd name="connsiteX0" fmla="*/ 2748962 w 4966870"/>
              <a:gd name="connsiteY0" fmla="*/ 0 h 3948522"/>
              <a:gd name="connsiteX1" fmla="*/ 4870195 w 4966870"/>
              <a:gd name="connsiteY1" fmla="*/ 1000367 h 3948522"/>
              <a:gd name="connsiteX2" fmla="*/ 4966870 w 4966870"/>
              <a:gd name="connsiteY2" fmla="*/ 1129649 h 3948522"/>
              <a:gd name="connsiteX3" fmla="*/ 4966870 w 4966870"/>
              <a:gd name="connsiteY3" fmla="*/ 3948522 h 3948522"/>
              <a:gd name="connsiteX4" fmla="*/ 278430 w 4966870"/>
              <a:gd name="connsiteY4" fmla="*/ 3948522 h 3948522"/>
              <a:gd name="connsiteX5" fmla="*/ 216027 w 4966870"/>
              <a:gd name="connsiteY5" fmla="*/ 3818982 h 3948522"/>
              <a:gd name="connsiteX6" fmla="*/ 0 w 4966870"/>
              <a:gd name="connsiteY6" fmla="*/ 2748962 h 3948522"/>
              <a:gd name="connsiteX7" fmla="*/ 2748962 w 4966870"/>
              <a:gd name="connsiteY7" fmla="*/ 0 h 3948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966870" h="3948522">
                <a:moveTo>
                  <a:pt x="2748962" y="0"/>
                </a:moveTo>
                <a:cubicBezTo>
                  <a:pt x="3602955" y="0"/>
                  <a:pt x="4365995" y="389418"/>
                  <a:pt x="4870195" y="1000367"/>
                </a:cubicBezTo>
                <a:lnTo>
                  <a:pt x="4966870" y="1129649"/>
                </a:lnTo>
                <a:lnTo>
                  <a:pt x="4966870" y="3948522"/>
                </a:lnTo>
                <a:lnTo>
                  <a:pt x="278430" y="3948522"/>
                </a:lnTo>
                <a:lnTo>
                  <a:pt x="216027" y="3818982"/>
                </a:lnTo>
                <a:cubicBezTo>
                  <a:pt x="76922" y="3490101"/>
                  <a:pt x="0" y="3128515"/>
                  <a:pt x="0" y="2748962"/>
                </a:cubicBezTo>
                <a:cubicBezTo>
                  <a:pt x="0" y="1230752"/>
                  <a:pt x="1230752" y="0"/>
                  <a:pt x="2748962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CABF795-F18F-494E-BBDE-C1415B7865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90912" y="3075259"/>
            <a:ext cx="4801088" cy="3782741"/>
          </a:xfrm>
          <a:custGeom>
            <a:avLst/>
            <a:gdLst>
              <a:gd name="connsiteX0" fmla="*/ 2583180 w 4801088"/>
              <a:gd name="connsiteY0" fmla="*/ 0 h 3782741"/>
              <a:gd name="connsiteX1" fmla="*/ 4725194 w 4801088"/>
              <a:gd name="connsiteY1" fmla="*/ 1138900 h 3782741"/>
              <a:gd name="connsiteX2" fmla="*/ 4801088 w 4801088"/>
              <a:gd name="connsiteY2" fmla="*/ 1263826 h 3782741"/>
              <a:gd name="connsiteX3" fmla="*/ 4801088 w 4801088"/>
              <a:gd name="connsiteY3" fmla="*/ 3782741 h 3782741"/>
              <a:gd name="connsiteX4" fmla="*/ 296488 w 4801088"/>
              <a:gd name="connsiteY4" fmla="*/ 3782741 h 3782741"/>
              <a:gd name="connsiteX5" fmla="*/ 202999 w 4801088"/>
              <a:gd name="connsiteY5" fmla="*/ 3588671 h 3782741"/>
              <a:gd name="connsiteX6" fmla="*/ 0 w 4801088"/>
              <a:gd name="connsiteY6" fmla="*/ 2583180 h 3782741"/>
              <a:gd name="connsiteX7" fmla="*/ 2583180 w 4801088"/>
              <a:gd name="connsiteY7" fmla="*/ 0 h 3782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01088" h="3782741">
                <a:moveTo>
                  <a:pt x="2583180" y="0"/>
                </a:moveTo>
                <a:cubicBezTo>
                  <a:pt x="3474837" y="0"/>
                  <a:pt x="4260977" y="451769"/>
                  <a:pt x="4725194" y="1138900"/>
                </a:cubicBezTo>
                <a:lnTo>
                  <a:pt x="4801088" y="1263826"/>
                </a:lnTo>
                <a:lnTo>
                  <a:pt x="4801088" y="3782741"/>
                </a:lnTo>
                <a:lnTo>
                  <a:pt x="296488" y="3782741"/>
                </a:lnTo>
                <a:lnTo>
                  <a:pt x="202999" y="3588671"/>
                </a:lnTo>
                <a:cubicBezTo>
                  <a:pt x="72283" y="3279623"/>
                  <a:pt x="0" y="2939843"/>
                  <a:pt x="0" y="2583180"/>
                </a:cubicBezTo>
                <a:cubicBezTo>
                  <a:pt x="0" y="1156529"/>
                  <a:pt x="1156529" y="0"/>
                  <a:pt x="258318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C6D51E1-83EF-4879-AD58-7F7572AB13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0173" y="4032436"/>
            <a:ext cx="3478490" cy="2600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576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95775-C491-4AEF-B224-28D609930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775" y="384175"/>
            <a:ext cx="10515600" cy="1325563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r>
              <a:rPr lang="en-US" dirty="0"/>
              <a:t>Subject-Verb Agreement:</a:t>
            </a:r>
            <a:br>
              <a:rPr lang="en-US" dirty="0"/>
            </a:br>
            <a:r>
              <a:rPr lang="en-US" dirty="0"/>
              <a:t>The Black  Dog  and Brown Dog run outside.</a:t>
            </a:r>
            <a:br>
              <a:rPr lang="en-US" dirty="0"/>
            </a:br>
            <a:r>
              <a:rPr lang="en-US" dirty="0"/>
              <a:t> 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DC16A2-FB0D-4D1C-85D5-C976D838D0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825625"/>
            <a:ext cx="11791950" cy="46482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hlinkClick r:id="rId2"/>
              </a:rPr>
              <a:t>https://youtu.be/DOIbwI6ixxE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Look for context clues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          Black           Dog            and                   Brown         Dog        run      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</a:rPr>
              <a:t>Article</a:t>
            </a:r>
            <a:r>
              <a:rPr lang="en-US" dirty="0"/>
              <a:t> – </a:t>
            </a:r>
            <a:r>
              <a:rPr lang="en-US" b="1" dirty="0">
                <a:solidFill>
                  <a:srgbClr val="FF0000"/>
                </a:solidFill>
              </a:rPr>
              <a:t>MODIFIER</a:t>
            </a:r>
            <a:r>
              <a:rPr lang="en-US" dirty="0"/>
              <a:t> </a:t>
            </a:r>
            <a:r>
              <a:rPr lang="en-US" b="1" dirty="0">
                <a:solidFill>
                  <a:srgbClr val="7030A0"/>
                </a:solidFill>
              </a:rPr>
              <a:t>Subject</a:t>
            </a:r>
            <a:r>
              <a:rPr lang="en-US" dirty="0"/>
              <a:t> –</a:t>
            </a:r>
            <a:r>
              <a:rPr lang="en-US" sz="3200" b="1" dirty="0">
                <a:solidFill>
                  <a:srgbClr val="92D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conjunction</a:t>
            </a:r>
            <a:r>
              <a:rPr lang="en-US" dirty="0"/>
              <a:t> - </a:t>
            </a:r>
            <a:r>
              <a:rPr lang="en-US" b="1" dirty="0">
                <a:solidFill>
                  <a:srgbClr val="FF0000"/>
                </a:solidFill>
              </a:rPr>
              <a:t>MODIFIER</a:t>
            </a:r>
            <a:r>
              <a:rPr lang="en-US" dirty="0"/>
              <a:t> </a:t>
            </a:r>
            <a:r>
              <a:rPr lang="en-US" b="1" dirty="0">
                <a:solidFill>
                  <a:srgbClr val="7030A0"/>
                </a:solidFill>
              </a:rPr>
              <a:t>Subject</a:t>
            </a:r>
            <a:r>
              <a:rPr lang="en-US" dirty="0"/>
              <a:t> – </a:t>
            </a:r>
            <a:r>
              <a:rPr lang="en-US" b="1" dirty="0">
                <a:solidFill>
                  <a:srgbClr val="00B0F0"/>
                </a:solidFill>
                <a:latin typeface="Arial Black" panose="020B0A04020102020204" pitchFamily="34" charset="0"/>
              </a:rPr>
              <a:t>Verb</a:t>
            </a:r>
            <a:r>
              <a:rPr lang="en-US" dirty="0"/>
              <a:t> –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outside.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70C0"/>
                </a:solidFill>
                <a:highlight>
                  <a:srgbClr val="FFFF00"/>
                </a:highlight>
              </a:rPr>
              <a:t>Noun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2A455D-E8D3-437E-BF01-904A773A28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620011" y="2182574"/>
            <a:ext cx="4094633" cy="108816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3DA89B1-1089-457A-A95D-7E7A7B8B94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10090434" y="1092573"/>
            <a:ext cx="2101566" cy="2553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1991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C3C17-EFED-4AC0-977E-E929D2751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2545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b="1" dirty="0">
                <a:highlight>
                  <a:srgbClr val="FFFF00"/>
                </a:highlight>
              </a:rPr>
              <a:t>Rhetorical Analysis Context Clues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65B988-7E5E-4726-A0AB-5EB84BAA0E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90576"/>
            <a:ext cx="10515600" cy="5386387"/>
          </a:xfrm>
        </p:spPr>
        <p:txBody>
          <a:bodyPr/>
          <a:lstStyle/>
          <a:p>
            <a:r>
              <a:rPr lang="en-US" sz="3200" dirty="0"/>
              <a:t>Who is my </a:t>
            </a:r>
            <a:r>
              <a:rPr lang="en-US" sz="3200" b="1" dirty="0">
                <a:solidFill>
                  <a:srgbClr val="FF0000"/>
                </a:solidFill>
              </a:rPr>
              <a:t>audience</a:t>
            </a:r>
            <a:r>
              <a:rPr lang="en-US" sz="3200" dirty="0"/>
              <a:t>?</a:t>
            </a:r>
          </a:p>
          <a:p>
            <a:r>
              <a:rPr lang="en-US" sz="3200" dirty="0"/>
              <a:t>What is my </a:t>
            </a:r>
            <a:r>
              <a:rPr lang="en-US" sz="3200" b="1" dirty="0">
                <a:solidFill>
                  <a:srgbClr val="FF0000"/>
                </a:solidFill>
              </a:rPr>
              <a:t>purpose</a:t>
            </a:r>
            <a:r>
              <a:rPr lang="en-US" sz="3200" dirty="0"/>
              <a:t> in writing that sentence?..................</a:t>
            </a:r>
          </a:p>
          <a:p>
            <a:pPr lvl="1"/>
            <a:r>
              <a:rPr lang="en-US" sz="3200" b="1" dirty="0">
                <a:solidFill>
                  <a:srgbClr val="FF0000"/>
                </a:solidFill>
              </a:rPr>
              <a:t>Why</a:t>
            </a:r>
            <a:r>
              <a:rPr lang="en-US" sz="3200" dirty="0"/>
              <a:t> am I writing that sentence?.......................</a:t>
            </a:r>
          </a:p>
          <a:p>
            <a:pPr lvl="1"/>
            <a:r>
              <a:rPr lang="en-US" sz="3200" b="1" dirty="0">
                <a:solidFill>
                  <a:srgbClr val="FF0000"/>
                </a:solidFill>
              </a:rPr>
              <a:t>Where</a:t>
            </a:r>
            <a:r>
              <a:rPr lang="en-US" sz="3200" dirty="0"/>
              <a:t> am I writing that sentence?......................</a:t>
            </a:r>
          </a:p>
          <a:p>
            <a:pPr lvl="1"/>
            <a:r>
              <a:rPr lang="en-US" sz="3200" b="1" dirty="0">
                <a:solidFill>
                  <a:srgbClr val="FF0000"/>
                </a:solidFill>
              </a:rPr>
              <a:t>When</a:t>
            </a:r>
            <a:r>
              <a:rPr lang="en-US" sz="3200" dirty="0"/>
              <a:t> am I writing that sentence?.....................</a:t>
            </a:r>
          </a:p>
          <a:p>
            <a:pPr lvl="1"/>
            <a:r>
              <a:rPr lang="en-US" sz="3200" b="1" dirty="0">
                <a:solidFill>
                  <a:srgbClr val="FF0000"/>
                </a:solidFill>
              </a:rPr>
              <a:t>Who</a:t>
            </a:r>
            <a:r>
              <a:rPr lang="en-US" sz="3200" dirty="0"/>
              <a:t> is writing that sentence?.........................   </a:t>
            </a:r>
          </a:p>
          <a:p>
            <a:pPr lvl="1"/>
            <a:r>
              <a:rPr lang="en-US" sz="3200" b="1" dirty="0">
                <a:solidFill>
                  <a:srgbClr val="FF0000"/>
                </a:solidFill>
              </a:rPr>
              <a:t>What</a:t>
            </a:r>
            <a:r>
              <a:rPr lang="en-US" sz="3200" dirty="0"/>
              <a:t> happened to cause me to write that sentence?</a:t>
            </a:r>
          </a:p>
          <a:p>
            <a:r>
              <a:rPr lang="en-US" sz="3200" b="1" dirty="0">
                <a:solidFill>
                  <a:srgbClr val="FF0000"/>
                </a:solidFill>
              </a:rPr>
              <a:t>How </a:t>
            </a:r>
            <a:r>
              <a:rPr lang="en-US" sz="3200" dirty="0"/>
              <a:t>do I feel about what I am writing? </a:t>
            </a:r>
          </a:p>
          <a:p>
            <a:r>
              <a:rPr lang="en-US" sz="3200" dirty="0"/>
              <a:t>What type of </a:t>
            </a:r>
            <a:r>
              <a:rPr lang="en-US" sz="3200" b="1" dirty="0">
                <a:solidFill>
                  <a:srgbClr val="FF0000"/>
                </a:solidFill>
              </a:rPr>
              <a:t>media or genre or publication </a:t>
            </a:r>
            <a:r>
              <a:rPr lang="en-US" sz="3200" dirty="0"/>
              <a:t>is my writing?</a:t>
            </a:r>
          </a:p>
          <a:p>
            <a:r>
              <a:rPr lang="en-US" sz="3200" dirty="0"/>
              <a:t>What is the </a:t>
            </a:r>
            <a:r>
              <a:rPr lang="en-US" sz="3200" b="1" dirty="0">
                <a:solidFill>
                  <a:srgbClr val="FF0000"/>
                </a:solidFill>
              </a:rPr>
              <a:t>design or structure or style</a:t>
            </a:r>
            <a:r>
              <a:rPr lang="en-US" sz="3200" dirty="0"/>
              <a:t> of writing?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5852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535FC-2702-4BDC-AE19-FA26A9AE17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20" y="365125"/>
            <a:ext cx="5120114" cy="1692794"/>
          </a:xfrm>
        </p:spPr>
        <p:txBody>
          <a:bodyPr>
            <a:normAutofit/>
          </a:bodyPr>
          <a:lstStyle/>
          <a:p>
            <a:r>
              <a:rPr lang="en-US" dirty="0"/>
              <a:t>Modifiers 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4A809D5-3600-46D4-A466-67F2349A5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5320" y="2316480"/>
            <a:ext cx="45720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1E3D46-DD3E-4E30-A489-953A99690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321" y="2575033"/>
            <a:ext cx="5120113" cy="382575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>
              <a:latin typeface="Algerian" panose="04020705040A02060702" pitchFamily="82" charset="0"/>
            </a:endParaRPr>
          </a:p>
          <a:p>
            <a:pPr marL="0" indent="0">
              <a:buNone/>
            </a:pPr>
            <a:r>
              <a:rPr lang="en-US" sz="1800" dirty="0">
                <a:latin typeface="Algerian" panose="04020705040A02060702" pitchFamily="82" charset="0"/>
              </a:rPr>
              <a:t>The   </a:t>
            </a:r>
          </a:p>
          <a:p>
            <a:pPr marL="0" indent="0">
              <a:buNone/>
            </a:pPr>
            <a:r>
              <a:rPr lang="en-US" sz="1800" b="1" dirty="0">
                <a:solidFill>
                  <a:srgbClr val="00B0F0"/>
                </a:solidFill>
                <a:latin typeface="Arial Black" panose="020B0A04020102020204" pitchFamily="34" charset="0"/>
              </a:rPr>
              <a:t>Article </a:t>
            </a:r>
            <a:endParaRPr lang="en-US" sz="1800" b="1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n-US" sz="1800" b="1" dirty="0">
                <a:solidFill>
                  <a:srgbClr val="00B050"/>
                </a:solidFill>
              </a:rPr>
              <a:t>	brown and black</a:t>
            </a:r>
            <a:endParaRPr lang="en-US" sz="1800" dirty="0"/>
          </a:p>
          <a:p>
            <a:pPr marL="0" indent="0">
              <a:buNone/>
            </a:pPr>
            <a:r>
              <a:rPr lang="en-US" sz="1800" b="1" dirty="0">
                <a:solidFill>
                  <a:srgbClr val="00B050"/>
                </a:solidFill>
                <a:latin typeface="Arial Black" panose="020B0A04020102020204" pitchFamily="34" charset="0"/>
              </a:rPr>
              <a:t>	Modifier</a:t>
            </a:r>
            <a:r>
              <a:rPr lang="en-US" sz="1800" b="1" dirty="0">
                <a:latin typeface="Arial Black" panose="020B0A04020102020204" pitchFamily="34" charset="0"/>
              </a:rPr>
              <a:t> </a:t>
            </a:r>
          </a:p>
          <a:p>
            <a:pPr marL="0" indent="0">
              <a:buNone/>
            </a:pPr>
            <a:r>
              <a:rPr lang="en-US" sz="1800" dirty="0">
                <a:latin typeface="Algerian" panose="04020705040A02060702" pitchFamily="82" charset="0"/>
              </a:rPr>
              <a:t>		dog /  ran</a:t>
            </a:r>
            <a:endParaRPr lang="en-US" sz="1800" b="1" dirty="0">
              <a:solidFill>
                <a:srgbClr val="FF0000"/>
              </a:solidFill>
              <a:latin typeface="Algerian" panose="04020705040A02060702" pitchFamily="82" charset="0"/>
            </a:endParaRPr>
          </a:p>
          <a:p>
            <a:pPr marL="0" indent="0">
              <a:buNone/>
            </a:pPr>
            <a:r>
              <a:rPr lang="en-US" sz="1800" b="1" dirty="0">
                <a:solidFill>
                  <a:srgbClr val="FF0000"/>
                </a:solidFill>
                <a:latin typeface="Arial Black" panose="020B0A04020102020204" pitchFamily="34" charset="0"/>
              </a:rPr>
              <a:t>		Subject/Verb </a:t>
            </a:r>
          </a:p>
          <a:p>
            <a:pPr marL="0" indent="0">
              <a:buNone/>
            </a:pPr>
            <a:r>
              <a:rPr lang="en-US" sz="1800" b="1" dirty="0">
                <a:solidFill>
                  <a:prstClr val="black"/>
                </a:solidFill>
                <a:latin typeface="Algerian" panose="04020705040A02060702" pitchFamily="82" charset="0"/>
              </a:rPr>
              <a:t>				fast</a:t>
            </a:r>
            <a:r>
              <a:rPr lang="en-US" sz="1800" dirty="0">
                <a:solidFill>
                  <a:prstClr val="black"/>
                </a:solidFill>
                <a:latin typeface="Algerian" panose="04020705040A02060702" pitchFamily="82" charset="0"/>
              </a:rPr>
              <a:t>.</a:t>
            </a:r>
            <a:endParaRPr lang="en-US" sz="1800" b="1" dirty="0">
              <a:solidFill>
                <a:srgbClr val="FF0000"/>
              </a:solidFill>
              <a:latin typeface="Algerian" panose="04020705040A02060702" pitchFamily="82" charset="0"/>
            </a:endParaRPr>
          </a:p>
          <a:p>
            <a:pPr marL="0" indent="0">
              <a:buNone/>
            </a:pPr>
            <a:r>
              <a:rPr lang="en-US" sz="1800" b="1" dirty="0">
                <a:solidFill>
                  <a:srgbClr val="FF0000"/>
                </a:solidFill>
                <a:latin typeface="Arial Black" panose="020B0A04020102020204" pitchFamily="34" charset="0"/>
              </a:rPr>
              <a:t> 				</a:t>
            </a:r>
            <a:r>
              <a:rPr lang="en-US" sz="1800" b="1" dirty="0">
                <a:solidFill>
                  <a:srgbClr val="00B050"/>
                </a:solidFill>
                <a:latin typeface="Arial Black" panose="020B0A04020102020204" pitchFamily="34" charset="0"/>
              </a:rPr>
              <a:t>Modifier</a:t>
            </a:r>
          </a:p>
          <a:p>
            <a:endParaRPr lang="en-US" sz="1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9AD683A-E246-40C4-9747-EDEFA06B5E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395" r="14022" b="-2"/>
          <a:stretch/>
        </p:blipFill>
        <p:spPr>
          <a:xfrm>
            <a:off x="5878849" y="10"/>
            <a:ext cx="6313150" cy="6857987"/>
          </a:xfrm>
          <a:custGeom>
            <a:avLst/>
            <a:gdLst>
              <a:gd name="connsiteX0" fmla="*/ 65565 w 6313150"/>
              <a:gd name="connsiteY0" fmla="*/ 0 h 6857997"/>
              <a:gd name="connsiteX1" fmla="*/ 6313150 w 6313150"/>
              <a:gd name="connsiteY1" fmla="*/ 0 h 6857997"/>
              <a:gd name="connsiteX2" fmla="*/ 6313150 w 6313150"/>
              <a:gd name="connsiteY2" fmla="*/ 6857997 h 6857997"/>
              <a:gd name="connsiteX3" fmla="*/ 3293946 w 6313150"/>
              <a:gd name="connsiteY3" fmla="*/ 6857997 h 6857997"/>
              <a:gd name="connsiteX4" fmla="*/ 3235857 w 6313150"/>
              <a:gd name="connsiteY4" fmla="*/ 6823061 h 6857997"/>
              <a:gd name="connsiteX5" fmla="*/ 0 w 6313150"/>
              <a:gd name="connsiteY5" fmla="*/ 951803 h 6857997"/>
              <a:gd name="connsiteX6" fmla="*/ 31536 w 6313150"/>
              <a:gd name="connsiteY6" fmla="*/ 285771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5ECDBEA-A085-4451-9178-D6555612FA08}"/>
              </a:ext>
            </a:extLst>
          </p:cNvPr>
          <p:cNvSpPr/>
          <p:nvPr/>
        </p:nvSpPr>
        <p:spPr>
          <a:xfrm>
            <a:off x="616726" y="2316471"/>
            <a:ext cx="5158708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The brown and black dog ran fast.</a:t>
            </a:r>
          </a:p>
        </p:txBody>
      </p:sp>
    </p:spTree>
    <p:extLst>
      <p:ext uri="{BB962C8B-B14F-4D97-AF65-F5344CB8AC3E}">
        <p14:creationId xmlns:p14="http://schemas.microsoft.com/office/powerpoint/2010/main" val="35135150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B34D38-2F73-4C4A-BDF9-88157EC42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context clues could we add to make the sentence more descriptive and more detailed?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B3A55-F9C9-4E03-8AAB-701810E099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type of </a:t>
            </a:r>
            <a:r>
              <a:rPr lang="en-US" dirty="0">
                <a:solidFill>
                  <a:srgbClr val="FF0000"/>
                </a:solidFill>
              </a:rPr>
              <a:t>audience</a:t>
            </a:r>
            <a:r>
              <a:rPr lang="en-US" dirty="0"/>
              <a:t> would enjoy reading about this story?</a:t>
            </a:r>
          </a:p>
          <a:p>
            <a:r>
              <a:rPr lang="en-US" dirty="0"/>
              <a:t>More about </a:t>
            </a:r>
            <a:r>
              <a:rPr lang="en-US" b="1" dirty="0">
                <a:solidFill>
                  <a:srgbClr val="FF0000"/>
                </a:solidFill>
              </a:rPr>
              <a:t>the purpose </a:t>
            </a:r>
            <a:r>
              <a:rPr lang="en-US" dirty="0"/>
              <a:t>for writing the sentence? Is the dog mine? Do we share history?</a:t>
            </a:r>
          </a:p>
          <a:p>
            <a:r>
              <a:rPr lang="en-US" b="1" dirty="0">
                <a:solidFill>
                  <a:srgbClr val="FF0000"/>
                </a:solidFill>
              </a:rPr>
              <a:t>Where? When? Why? Who? What? And How?</a:t>
            </a:r>
          </a:p>
          <a:p>
            <a:r>
              <a:rPr lang="en-US" dirty="0"/>
              <a:t>How </a:t>
            </a:r>
            <a:r>
              <a:rPr lang="en-US" b="1" dirty="0">
                <a:solidFill>
                  <a:srgbClr val="FF0000"/>
                </a:solidFill>
              </a:rPr>
              <a:t>do I feel </a:t>
            </a:r>
            <a:r>
              <a:rPr lang="en-US" dirty="0"/>
              <a:t>about the story? Happy? Sad? Motivated? </a:t>
            </a:r>
          </a:p>
          <a:p>
            <a:r>
              <a:rPr lang="en-US" dirty="0"/>
              <a:t>Describe the type of </a:t>
            </a:r>
            <a:r>
              <a:rPr lang="en-US" b="1" dirty="0">
                <a:solidFill>
                  <a:srgbClr val="FF0000"/>
                </a:solidFill>
              </a:rPr>
              <a:t>publication or genre</a:t>
            </a:r>
            <a:r>
              <a:rPr lang="en-US" dirty="0"/>
              <a:t>? Adventure? Novel? Blog? Tweet? Photograph?</a:t>
            </a:r>
          </a:p>
          <a:p>
            <a:r>
              <a:rPr lang="en-US" dirty="0"/>
              <a:t>What </a:t>
            </a:r>
            <a:r>
              <a:rPr lang="en-US" dirty="0">
                <a:solidFill>
                  <a:srgbClr val="FF0000"/>
                </a:solidFill>
              </a:rPr>
              <a:t>design or structure </a:t>
            </a:r>
            <a:r>
              <a:rPr lang="en-US" dirty="0"/>
              <a:t>of the sentence would be best for my purpose?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51427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49FE33-AFB0-4FC4-8A4A-FD62BD3E9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FF7F5F-ED27-48C8-9026-90E02831F5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brown and black [</a:t>
            </a:r>
            <a:r>
              <a:rPr lang="en-US" b="1" dirty="0">
                <a:solidFill>
                  <a:srgbClr val="FF0000"/>
                </a:solidFill>
              </a:rPr>
              <a:t>Yorkshire Terrier</a:t>
            </a:r>
            <a:r>
              <a:rPr lang="en-US" dirty="0"/>
              <a:t>] dog [</a:t>
            </a:r>
            <a:r>
              <a:rPr lang="en-US" b="1" dirty="0">
                <a:solidFill>
                  <a:srgbClr val="FF0000"/>
                </a:solidFill>
              </a:rPr>
              <a:t>sprinted</a:t>
            </a:r>
            <a:r>
              <a:rPr lang="en-US" dirty="0"/>
              <a:t>]ran [</a:t>
            </a:r>
            <a:r>
              <a:rPr lang="en-US" b="1" dirty="0">
                <a:solidFill>
                  <a:srgbClr val="FF0000"/>
                </a:solidFill>
              </a:rPr>
              <a:t>happily</a:t>
            </a:r>
            <a:r>
              <a:rPr lang="en-US" dirty="0"/>
              <a:t>] fast [</a:t>
            </a:r>
            <a:r>
              <a:rPr lang="en-US" b="1" dirty="0">
                <a:solidFill>
                  <a:srgbClr val="FF0000"/>
                </a:solidFill>
              </a:rPr>
              <a:t>in the </a:t>
            </a:r>
            <a:r>
              <a:rPr lang="en-US" b="1">
                <a:solidFill>
                  <a:srgbClr val="FF0000"/>
                </a:solidFill>
              </a:rPr>
              <a:t>lush green grass </a:t>
            </a:r>
            <a:r>
              <a:rPr lang="en-US" b="1" dirty="0">
                <a:solidFill>
                  <a:srgbClr val="FF0000"/>
                </a:solidFill>
              </a:rPr>
              <a:t>in our backyard</a:t>
            </a:r>
            <a:r>
              <a:rPr lang="en-US" dirty="0"/>
              <a:t>], [</a:t>
            </a:r>
            <a:r>
              <a:rPr lang="en-US" b="1" dirty="0">
                <a:solidFill>
                  <a:srgbClr val="FF0000"/>
                </a:solidFill>
              </a:rPr>
              <a:t>its youthfulness on full display for the children at the birthday party</a:t>
            </a:r>
            <a:r>
              <a:rPr lang="en-US" dirty="0"/>
              <a:t>].</a:t>
            </a:r>
          </a:p>
          <a:p>
            <a:r>
              <a:rPr lang="en-US" dirty="0"/>
              <a:t>Did the sentence reveal the </a:t>
            </a:r>
          </a:p>
          <a:p>
            <a:pPr marL="0" indent="0">
              <a:buNone/>
            </a:pPr>
            <a:r>
              <a:rPr lang="en-US" dirty="0"/>
              <a:t>   rhetorical analysis, that is, did </a:t>
            </a:r>
          </a:p>
          <a:p>
            <a:pPr marL="0" indent="0">
              <a:buNone/>
            </a:pPr>
            <a:r>
              <a:rPr lang="en-US" dirty="0"/>
              <a:t>   the sentence tell [show] the reader more?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57FA236-A8D1-4B6E-B34B-1941C1B902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2365" y="3094892"/>
            <a:ext cx="3227900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3591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F0B73-2252-4CB6-9896-6B9F68549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00838606-A296-4A8B-9017-43D8AE852CAD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371475" y="142876"/>
          <a:ext cx="11534775" cy="8105238"/>
        </p:xfrm>
        <a:graphic>
          <a:graphicData uri="http://schemas.openxmlformats.org/drawingml/2006/table">
            <a:tbl>
              <a:tblPr firstRow="1" firstCol="1" bandRow="1"/>
              <a:tblGrid>
                <a:gridCol w="11534775">
                  <a:extLst>
                    <a:ext uri="{9D8B030D-6E8A-4147-A177-3AD203B41FA5}">
                      <a16:colId xmlns:a16="http://schemas.microsoft.com/office/drawing/2014/main" val="3371424227"/>
                    </a:ext>
                  </a:extLst>
                </a:gridCol>
              </a:tblGrid>
              <a:tr h="1048628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                                                                                                          </a:t>
                      </a:r>
                      <a:r>
                        <a:rPr lang="en-US" sz="24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Audience-</a:t>
                      </a: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                                                          who is the intended reader or viewer</a:t>
                      </a:r>
                    </a:p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6053117"/>
                  </a:ext>
                </a:extLst>
              </a:tr>
              <a:tr h="1424701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                               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                                                                                                          </a:t>
                      </a:r>
                      <a:r>
                        <a:rPr lang="en-US" sz="24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Purpose-</a:t>
                      </a: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                                                           what was the author's objective</a:t>
                      </a:r>
                    </a:p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1610430"/>
                  </a:ext>
                </a:extLst>
              </a:tr>
              <a:tr h="1631497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          </a:r>
                      <a:r>
                        <a:rPr lang="en-US" sz="11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lang="en-US" sz="2400" b="1" dirty="0">
                          <a:solidFill>
                            <a:srgbClr val="FF0000"/>
                          </a:solidFill>
                        </a:rPr>
                        <a:t>Context- </a:t>
                      </a:r>
                      <a:r>
                        <a:rPr lang="en-US" sz="2400" dirty="0"/>
          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/>
          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/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/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/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/>
                        <a:t>When ?            Where  ?     Why ?      Who ?      What ?                   How ?                                                                                                                                                                          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80917"/>
                  </a:ext>
                </a:extLst>
              </a:tr>
              <a:tr h="1229390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                                                                                                           Stance- 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                                                                                   What is the author's attitude?</a:t>
                      </a:r>
                    </a:p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25750" algn="l"/>
                        </a:tabLs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938497"/>
                  </a:ext>
                </a:extLst>
              </a:tr>
              <a:tr h="156788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         </a:t>
                      </a:r>
                      <a:r>
                        <a:rPr lang="en-US" sz="24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Media-   </a:t>
                      </a: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                       </a:t>
                      </a:r>
                      <a:r>
                        <a:rPr lang="en-US" sz="24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Design-    </a:t>
                      </a: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Pathos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         What is the publishing format?                               Ethos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         Tweet, Blog, Article, Interview, Book?                    Logos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2139709"/>
                  </a:ext>
                </a:extLst>
              </a:tr>
              <a:tr h="12031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0218090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65ABA655-2783-41AD-8E7B-1DFB6D0526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11984" y="-211205"/>
            <a:ext cx="1963979" cy="196397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2E6F165-2CFE-4EC7-B3CB-B545FB5A28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461419" y="1732877"/>
            <a:ext cx="4495144" cy="69132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E4FA19A-E2ED-49BD-BFFF-4488F22436FC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357" y="2647761"/>
            <a:ext cx="1149839" cy="114983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F00E416-1457-4F28-8445-533342BE8D63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141" y="2647761"/>
            <a:ext cx="1149839" cy="110952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FB2C76B-C634-4F53-B6D2-4A5CC58E0B42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3500893" y="2647761"/>
            <a:ext cx="1088503" cy="1088503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EA38558B-4002-4465-8559-5FB6B966854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>
            <a:off x="4521330" y="2677886"/>
            <a:ext cx="1387281" cy="1040461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19D36AE6-2103-4673-A4FC-8C911B93AA9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3"/>
              </a:ext>
            </a:extLst>
          </a:blip>
          <a:stretch>
            <a:fillRect/>
          </a:stretch>
        </p:blipFill>
        <p:spPr>
          <a:xfrm>
            <a:off x="5752068" y="2611632"/>
            <a:ext cx="1319215" cy="1222095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C0277A2F-D76F-4EB0-8DF3-3C5FFD0163FC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5"/>
              </a:ext>
            </a:extLst>
          </a:blip>
          <a:stretch>
            <a:fillRect/>
          </a:stretch>
        </p:blipFill>
        <p:spPr>
          <a:xfrm>
            <a:off x="7417837" y="2647761"/>
            <a:ext cx="2253252" cy="1157266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88974888-75D2-4636-B83C-E7DA70E6A1D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7"/>
              </a:ext>
            </a:extLst>
          </a:blip>
          <a:stretch>
            <a:fillRect/>
          </a:stretch>
        </p:blipFill>
        <p:spPr>
          <a:xfrm>
            <a:off x="1004277" y="5727033"/>
            <a:ext cx="1863674" cy="1242450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5FE83365-9156-4F23-A6D9-49BC515F2353}"/>
              </a:ext>
            </a:extLst>
          </p:cNvPr>
          <p:cNvPicPr>
            <a:picLocks noChangeAspect="1"/>
          </p:cNvPicPr>
          <p:nvPr/>
        </p:nvPicPr>
        <p:blipFill>
          <a:blip r:embed="rId18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9"/>
              </a:ext>
            </a:extLst>
          </a:blip>
          <a:stretch>
            <a:fillRect/>
          </a:stretch>
        </p:blipFill>
        <p:spPr>
          <a:xfrm>
            <a:off x="10076885" y="5721144"/>
            <a:ext cx="1639254" cy="1093079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4416CA83-4FA9-452A-90B2-0C33E86B22C6}"/>
              </a:ext>
            </a:extLst>
          </p:cNvPr>
          <p:cNvSpPr txBox="1"/>
          <p:nvPr/>
        </p:nvSpPr>
        <p:spPr>
          <a:xfrm>
            <a:off x="10281285" y="7831949"/>
            <a:ext cx="18136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19" tooltip="http://2012books.lardbucket.org/books/management-principles-v1.0/s11-organizational-structure-and-c.html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20" tooltip="https://creativecommons.org/licenses/by-nc-sa/3.0/"/>
              </a:rPr>
              <a:t>CC BY-NC-SA</a:t>
            </a:r>
            <a:endParaRPr lang="en-US" sz="90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3BBA4B0-E236-492E-875E-8B2F47817E2E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22"/>
              </a:ext>
            </a:extLst>
          </a:blip>
          <a:stretch>
            <a:fillRect/>
          </a:stretch>
        </p:blipFill>
        <p:spPr>
          <a:xfrm>
            <a:off x="429357" y="4215467"/>
            <a:ext cx="5320198" cy="124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9800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E6239-9B28-454A-8D25-5A1F7637782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/>
              <a:t>Context Clues </a:t>
            </a:r>
            <a:br>
              <a:rPr lang="en-US" dirty="0"/>
            </a:br>
            <a:r>
              <a:rPr lang="en-US" dirty="0"/>
              <a:t>for </a:t>
            </a:r>
            <a:br>
              <a:rPr lang="en-US" dirty="0"/>
            </a:br>
            <a:r>
              <a:rPr lang="en-US" dirty="0"/>
              <a:t>writing….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3E72AC-72F7-4946-9C5B-6B560D39565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algn="l"/>
            <a:endParaRPr lang="en-US" dirty="0"/>
          </a:p>
          <a:p>
            <a:pPr algn="l"/>
            <a:endParaRPr lang="en-US" dirty="0"/>
          </a:p>
          <a:p>
            <a:pPr algn="l"/>
            <a:endParaRPr lang="en-US" dirty="0"/>
          </a:p>
          <a:p>
            <a:pPr algn="l"/>
            <a:r>
              <a:rPr lang="en-US" dirty="0"/>
              <a:t>Dean Ramser, </a:t>
            </a:r>
            <a:r>
              <a:rPr lang="en-US" dirty="0" err="1"/>
              <a:t>Ed.D</a:t>
            </a:r>
            <a:r>
              <a:rPr lang="en-US"/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72D424-2ED0-4D24-84C7-6840134A62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466115" y="1574410"/>
            <a:ext cx="4625097" cy="3683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9000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2692</TotalTime>
  <Words>548</Words>
  <Application>Microsoft Office PowerPoint</Application>
  <PresentationFormat>Widescreen</PresentationFormat>
  <Paragraphs>116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Aharoni</vt:lpstr>
      <vt:lpstr>Algerian</vt:lpstr>
      <vt:lpstr>Arial</vt:lpstr>
      <vt:lpstr>Arial Black</vt:lpstr>
      <vt:lpstr>Calibri</vt:lpstr>
      <vt:lpstr>Calibri Light</vt:lpstr>
      <vt:lpstr>Times New Roman</vt:lpstr>
      <vt:lpstr>Office Theme</vt:lpstr>
      <vt:lpstr>Context Clues  for  writing….</vt:lpstr>
      <vt:lpstr>PowerPoint Presentation</vt:lpstr>
      <vt:lpstr>Context Clues</vt:lpstr>
      <vt:lpstr>Subject-Verb Agreement</vt:lpstr>
      <vt:lpstr>  Subject-Verb Agreement: The Black  Dog  and Brown Dog run outside.    </vt:lpstr>
      <vt:lpstr>Rhetorical Analysis Context Clues</vt:lpstr>
      <vt:lpstr>Modifiers </vt:lpstr>
      <vt:lpstr>What context clues could we add to make the sentence more descriptive and more detailed?</vt:lpstr>
      <vt:lpstr>example</vt:lpstr>
      <vt:lpstr>PowerPoint Presentation</vt:lpstr>
      <vt:lpstr>Context Clues  for  writing….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Context Clues  for  writing….</dc:title>
  <dc:creator>Dean Ramser</dc:creator>
  <cp:lastModifiedBy>Dean Ramser</cp:lastModifiedBy>
  <cp:revision>1</cp:revision>
  <cp:lastPrinted>2018-07-15T21:11:52Z</cp:lastPrinted>
  <dcterms:created xsi:type="dcterms:W3CDTF">2018-07-14T16:34:05Z</dcterms:created>
  <dcterms:modified xsi:type="dcterms:W3CDTF">2018-07-16T13:26:18Z</dcterms:modified>
</cp:coreProperties>
</file>