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1" r:id="rId6"/>
    <p:sldId id="263" r:id="rId7"/>
    <p:sldId id="259" r:id="rId8"/>
    <p:sldId id="260" r:id="rId9"/>
    <p:sldId id="266" r:id="rId10"/>
    <p:sldId id="265" r:id="rId1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DA342A-1675-4C90-9BF5-800E82355BCB}" v="174" dt="2018-07-14T22:24:16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942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 Ramser" userId="eb4bdab863628634" providerId="LiveId" clId="{623F54EB-03CF-41E6-BD30-C1DFB27EC5E9}"/>
    <pc:docChg chg="custSel addSld delSld modSld">
      <pc:chgData name="Dean Ramser" userId="eb4bdab863628634" providerId="LiveId" clId="{623F54EB-03CF-41E6-BD30-C1DFB27EC5E9}" dt="2018-07-14T22:24:16.227" v="173" actId="6549"/>
      <pc:docMkLst>
        <pc:docMk/>
      </pc:docMkLst>
      <pc:sldChg chg="modSp add del">
        <pc:chgData name="Dean Ramser" userId="eb4bdab863628634" providerId="LiveId" clId="{623F54EB-03CF-41E6-BD30-C1DFB27EC5E9}" dt="2018-07-14T22:24:16.227" v="173" actId="6549"/>
        <pc:sldMkLst>
          <pc:docMk/>
          <pc:sldMk cId="2235585222" sldId="263"/>
        </pc:sldMkLst>
        <pc:spChg chg="mod">
          <ac:chgData name="Dean Ramser" userId="eb4bdab863628634" providerId="LiveId" clId="{623F54EB-03CF-41E6-BD30-C1DFB27EC5E9}" dt="2018-07-14T22:24:16.227" v="173" actId="6549"/>
          <ac:spMkLst>
            <pc:docMk/>
            <pc:sldMk cId="2235585222" sldId="263"/>
            <ac:spMk id="3" creationId="{A365B988-7E5E-4726-A0AB-5EB84BAA0ED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A0FB-20D9-43C2-87C2-E32D760AD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70ED0E-3813-4AA9-B208-7F41824D6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59E01-FD2A-4AF2-BD20-1369CCD3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BEC35-BDAC-4CE5-85B0-7EEF3B18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B21E-B93D-4FDC-9C14-493D1BD5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7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85EDD-26D5-4E99-8122-5CD50A75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48C2C-017F-4FE3-8B8D-6566C3226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C665E-CE75-4E7F-B898-77527CE90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1BD2-F2EA-47A9-AD12-9C0B86870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0DBCE-A9A8-4CF1-B5C5-0531056D5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0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70F5-CB7F-4256-8FFF-E9BA60D64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36CAF-9CF2-49CE-9BBD-664BFAC31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D0FD8-F241-4FFD-B415-DD3570C2C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3AE92-6045-45AE-BDE1-7F63A81C5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DBF1E-AC64-4C46-B94A-759B793C9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5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272F-9E9D-4801-8278-759A4A2F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71FDD-E592-457D-B350-F6ECB1B2C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980A1-27CF-4EB2-B971-B7B0069DE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92D2-E54E-45B8-9FCF-22D7407D5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D676A-C7D3-41CD-BEA0-9BEE1D782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1F776-0D47-4FE0-9A40-C33C29DE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3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FB546-37A6-457C-940F-1EEB9BCB1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9810D-C093-4E46-968C-83E3BFF71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955842-9C0E-43FE-B336-7BFCC8020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7D8FF-C33F-45D5-BF59-C9B3FC4E4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8F00C-AEE3-4D99-A1FC-F875015ED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9ABF3B-D963-42B4-8186-3A14EE8AD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8FEFBE-5C39-457E-842B-914EEAB98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EFAA0D-7C28-4D26-ADB4-AFC073C41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0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3D42-A6AD-412C-8C0B-A10028FC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C46A6E-BAEF-4C28-AEA8-79335C89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C4DB7A-6857-4005-B38A-8E98FF4A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52590-DE59-4EC3-9645-F3014DE6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DCBF04-C1E7-4409-81F9-9DD640CE1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628C3-D895-4703-B2A6-109E7B427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D29D7-F31F-4B80-A7C8-2483A90C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39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61776-6518-4BD8-970C-5F8EEDC16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AA493-2A4A-456E-8BC3-97B1E77E2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3488F-0F94-40C7-8F5C-96FD292BD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FFD3D-DB35-4139-9E84-0042406E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EA6ED-A45D-4F62-BB10-67D52975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BF617-2A5E-458C-9769-E56F7491A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9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A74D6-CDED-43AC-8ECE-9FD1F8CC4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E7335A-E339-47F4-A3C3-FBFD805927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45118-2C25-4C73-927F-51A6B277B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C8A52-4F6B-439E-ABE5-7BDE041E6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B869B-4302-4262-A78C-098562C6B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FFD80-64D4-4F51-8E6C-867DE3207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5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2AC34-4914-490F-BC29-1D855F3B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FD8C42-11A3-454C-9863-AB03156DA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7160E-B69C-4637-951C-2763BB80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55CEA-9D84-4DBE-9614-3D72B37A6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14FF3-18ED-4A58-9E91-C6086E61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70BE33-CAD2-42DD-BA6F-FE2D5D561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24FBB-1BC8-471B-B86A-1898C149E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922B9-3BF5-4005-BCBE-3BF7EEF67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1299B-F19D-4112-B465-E65A73C87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D26C7-3E9C-4672-A554-6A14203A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0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C7347-5A1D-485A-B893-3346D7A8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1B917-2BDB-40CB-91F6-4855FD441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7C1FD-DA11-43B4-87CE-7D3D03F10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02C58-7E06-4C2B-B785-3BA73BDF5746}" type="datetimeFigureOut">
              <a:rPr lang="en-US" smtClean="0"/>
              <a:t>7/13/2018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EA214-C1A7-4AB4-9553-95DF7FAFB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4D1B7-1DE7-4DB6-A800-75501493A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36366-F1A7-41D6-84E2-255BFEC62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ecoveringengineer.com/category/resolving-conflict/problem-solv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benfiliado.blogspot.com/2015/03/uma-equipa-que-faz-um-jogos-destes.html" TargetMode="External"/><Relationship Id="rId18" Type="http://schemas.openxmlformats.org/officeDocument/2006/relationships/image" Target="../media/image11.jpeg"/><Relationship Id="rId3" Type="http://schemas.openxmlformats.org/officeDocument/2006/relationships/hyperlink" Target="http://icondoit.wordpress.com/category/famous-people/page/2/" TargetMode="External"/><Relationship Id="rId21" Type="http://schemas.openxmlformats.org/officeDocument/2006/relationships/image" Target="../media/image12.jpg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17" Type="http://schemas.openxmlformats.org/officeDocument/2006/relationships/hyperlink" Target="http://www.jlcarneiro.com/production_line/" TargetMode="External"/><Relationship Id="rId2" Type="http://schemas.openxmlformats.org/officeDocument/2006/relationships/image" Target="../media/image2.png"/><Relationship Id="rId16" Type="http://schemas.openxmlformats.org/officeDocument/2006/relationships/image" Target="../media/image10.jpg"/><Relationship Id="rId20" Type="http://schemas.openxmlformats.org/officeDocument/2006/relationships/hyperlink" Target="https://creativecommons.org/licenses/by-nc-sa/3.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://www.flickr.com/photos/creative_tools/5639920656/" TargetMode="External"/><Relationship Id="rId5" Type="http://schemas.openxmlformats.org/officeDocument/2006/relationships/hyperlink" Target="http://www.spring.org.uk/2014/05/a-sense-of-purpose-helps-you-live-longer.php" TargetMode="External"/><Relationship Id="rId15" Type="http://schemas.openxmlformats.org/officeDocument/2006/relationships/hyperlink" Target="http://bicycles.stackexchange.com/questions/30355/how-did-this-happen-to-my-chainring" TargetMode="External"/><Relationship Id="rId10" Type="http://schemas.openxmlformats.org/officeDocument/2006/relationships/image" Target="../media/image7.jpg"/><Relationship Id="rId19" Type="http://schemas.openxmlformats.org/officeDocument/2006/relationships/hyperlink" Target="http://2012books.lardbucket.org/books/management-principles-v1.0/s11-organizational-structure-and-c.html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://mkleit.wordpress.com/category/between-quotations/" TargetMode="External"/><Relationship Id="rId14" Type="http://schemas.openxmlformats.org/officeDocument/2006/relationships/image" Target="../media/image9.jpeg"/><Relationship Id="rId22" Type="http://schemas.openxmlformats.org/officeDocument/2006/relationships/hyperlink" Target="http://www.promofirenze.com/it/news/imprese-e-informazioni-relative-alla-situazione-creditizi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egustalaclasedereligion.blogspot.com/2012/01/baby-cliparts.htm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egustalaclasedereligion.blogspot.com/2012/01/baby-cliparts.htm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For_sale:_baby_shoes,_never_worn.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benfiliado.blogspot.com/2015/03/uma-equipa-que-faz-um-jogos-destes.html" TargetMode="External"/><Relationship Id="rId18" Type="http://schemas.openxmlformats.org/officeDocument/2006/relationships/image" Target="../media/image11.jpeg"/><Relationship Id="rId3" Type="http://schemas.openxmlformats.org/officeDocument/2006/relationships/hyperlink" Target="http://icondoit.wordpress.com/category/famous-people/page/2/" TargetMode="External"/><Relationship Id="rId21" Type="http://schemas.openxmlformats.org/officeDocument/2006/relationships/image" Target="../media/image12.jpg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17" Type="http://schemas.openxmlformats.org/officeDocument/2006/relationships/hyperlink" Target="http://www.jlcarneiro.com/production_line/" TargetMode="External"/><Relationship Id="rId2" Type="http://schemas.openxmlformats.org/officeDocument/2006/relationships/image" Target="../media/image2.png"/><Relationship Id="rId16" Type="http://schemas.openxmlformats.org/officeDocument/2006/relationships/image" Target="../media/image10.jpg"/><Relationship Id="rId20" Type="http://schemas.openxmlformats.org/officeDocument/2006/relationships/hyperlink" Target="https://creativecommons.org/licenses/by-nc-sa/3.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://www.flickr.com/photos/creative_tools/5639920656/" TargetMode="External"/><Relationship Id="rId5" Type="http://schemas.openxmlformats.org/officeDocument/2006/relationships/hyperlink" Target="http://www.spring.org.uk/2014/05/a-sense-of-purpose-helps-you-live-longer.php" TargetMode="External"/><Relationship Id="rId15" Type="http://schemas.openxmlformats.org/officeDocument/2006/relationships/hyperlink" Target="http://bicycles.stackexchange.com/questions/30355/how-did-this-happen-to-my-chainring" TargetMode="External"/><Relationship Id="rId10" Type="http://schemas.openxmlformats.org/officeDocument/2006/relationships/image" Target="../media/image7.jpg"/><Relationship Id="rId19" Type="http://schemas.openxmlformats.org/officeDocument/2006/relationships/hyperlink" Target="http://2012books.lardbucket.org/books/management-principles-v1.0/s11-organizational-structure-and-c.html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://mkleit.wordpress.com/category/between-quotations/" TargetMode="External"/><Relationship Id="rId14" Type="http://schemas.openxmlformats.org/officeDocument/2006/relationships/image" Target="../media/image9.jpeg"/><Relationship Id="rId22" Type="http://schemas.openxmlformats.org/officeDocument/2006/relationships/hyperlink" Target="http://www.promofirenze.com/it/news/imprese-e-informazioni-relative-alla-situazione-creditizi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overingengineer.com/category/resolving-conflict/problem-solvin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6239-9B28-454A-8D25-5A1F763778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Context Clues 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reading….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E72AC-72F7-4946-9C5B-6B560D395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Dean Ramser, </a:t>
            </a:r>
            <a:r>
              <a:rPr lang="en-US" dirty="0" err="1"/>
              <a:t>Ed.D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2D424-2ED0-4D24-84C7-6840134A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66115" y="1574410"/>
            <a:ext cx="4625097" cy="368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9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0B73-2252-4CB6-9896-6B9F6854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838606-A296-4A8B-9017-43D8AE852C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5846065"/>
              </p:ext>
            </p:extLst>
          </p:nvPr>
        </p:nvGraphicFramePr>
        <p:xfrm>
          <a:off x="371475" y="142876"/>
          <a:ext cx="11534775" cy="8105238"/>
        </p:xfrm>
        <a:graphic>
          <a:graphicData uri="http://schemas.openxmlformats.org/drawingml/2006/table">
            <a:tbl>
              <a:tblPr firstRow="1" firstCol="1" bandRow="1"/>
              <a:tblGrid>
                <a:gridCol w="11534775">
                  <a:extLst>
                    <a:ext uri="{9D8B030D-6E8A-4147-A177-3AD203B41FA5}">
                      <a16:colId xmlns:a16="http://schemas.microsoft.com/office/drawing/2014/main" val="3371424227"/>
                    </a:ext>
                  </a:extLst>
                </a:gridCol>
              </a:tblGrid>
              <a:tr h="104862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Audience-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who is the intended reader or viewer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053117"/>
                  </a:ext>
                </a:extLst>
              </a:tr>
              <a:tr h="142470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Purpose-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what was the author's objective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610430"/>
                  </a:ext>
                </a:extLst>
              </a:tr>
              <a:tr h="16314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Context- </a:t>
                      </a:r>
                      <a:r>
                        <a:rPr lang="en-US" sz="24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When ?            Where  ?     Why ?      Who ?      What ?                   How ?                                                                                                                                                                         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0917"/>
                  </a:ext>
                </a:extLst>
              </a:tr>
              <a:tr h="122939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Stance-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What is the author's attitude?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257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38497"/>
                  </a:ext>
                </a:extLst>
              </a:tr>
              <a:tr h="1567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Media-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Design- 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What is the publishing format?                               Ethos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Tweet, Blog, Article, Interview, Book?                    Logos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139709"/>
                  </a:ext>
                </a:extLst>
              </a:tr>
              <a:tr h="1203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21809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5ABA655-2783-41AD-8E7B-1DFB6D052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1984" y="-211205"/>
            <a:ext cx="1963979" cy="1963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E6F165-2CFE-4EC7-B3CB-B545FB5A2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61419" y="1732877"/>
            <a:ext cx="4495144" cy="691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4FA19A-E2ED-49BD-BFFF-4488F22436F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7" y="2647761"/>
            <a:ext cx="1149839" cy="1149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0E416-1457-4F28-8445-533342BE8D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41" y="2647761"/>
            <a:ext cx="1149839" cy="11095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B2C76B-C634-4F53-B6D2-4A5CC58E0B4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500893" y="2647761"/>
            <a:ext cx="1088503" cy="10885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38558B-4002-4465-8559-5FB6B96685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521330" y="2677886"/>
            <a:ext cx="1387281" cy="104046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9D36AE6-2103-4673-A4FC-8C911B93AA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752068" y="2611632"/>
            <a:ext cx="1319215" cy="12220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277A2F-D76F-4EB0-8DF3-3C5FFD0163F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7417837" y="2647761"/>
            <a:ext cx="2253252" cy="115726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8974888-75D2-4636-B83C-E7DA70E6A1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1004277" y="5727033"/>
            <a:ext cx="1863674" cy="124245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FE83365-9156-4F23-A6D9-49BC515F2353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0076885" y="5721144"/>
            <a:ext cx="1639254" cy="109307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416CA83-4FA9-452A-90B2-0C33E86B22C6}"/>
              </a:ext>
            </a:extLst>
          </p:cNvPr>
          <p:cNvSpPr txBox="1"/>
          <p:nvPr/>
        </p:nvSpPr>
        <p:spPr>
          <a:xfrm>
            <a:off x="10281285" y="7831949"/>
            <a:ext cx="181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9" tooltip="http://2012books.lardbucket.org/books/management-principles-v1.0/s11-organizational-structure-and-c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20" tooltip="https://creativecommons.org/licenses/by-nc-sa/3.0/"/>
              </a:rPr>
              <a:t>CC BY-NC-SA</a:t>
            </a:r>
            <a:endParaRPr 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BBA4B0-E236-492E-875E-8B2F47817E2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429357" y="4215467"/>
            <a:ext cx="5320198" cy="12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4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56CBB-44D7-4616-BFA6-FEB338B2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Clues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78ABC-0CE5-4B87-A5D5-BCF0076A5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Look at the words surrounding </a:t>
            </a:r>
            <a:r>
              <a:rPr lang="en-US" u="sng" dirty="0"/>
              <a:t>the word in question</a:t>
            </a:r>
          </a:p>
          <a:p>
            <a:r>
              <a:rPr lang="en-US" dirty="0"/>
              <a:t>Definition of the word – sometimes </a:t>
            </a:r>
            <a:r>
              <a:rPr lang="en-US" u="sng" dirty="0"/>
              <a:t>the word in question </a:t>
            </a:r>
            <a:r>
              <a:rPr lang="en-US" dirty="0"/>
              <a:t>is restated in a different word or phrase (another way of using the word in a sentence)</a:t>
            </a:r>
          </a:p>
          <a:p>
            <a:r>
              <a:rPr lang="en-US" dirty="0"/>
              <a:t>Examples help explain the meaning of the word – see </a:t>
            </a:r>
            <a:r>
              <a:rPr lang="en-US" u="sng" dirty="0"/>
              <a:t>the word in question</a:t>
            </a:r>
            <a:r>
              <a:rPr lang="en-US" dirty="0"/>
              <a:t> in a different context</a:t>
            </a:r>
          </a:p>
          <a:p>
            <a:r>
              <a:rPr lang="en-US" dirty="0"/>
              <a:t>Synonyms – like </a:t>
            </a:r>
            <a:r>
              <a:rPr lang="en-US" u="sng" dirty="0"/>
              <a:t>the word in question </a:t>
            </a:r>
          </a:p>
          <a:p>
            <a:r>
              <a:rPr lang="en-US" dirty="0"/>
              <a:t>Antonyms – opposite to </a:t>
            </a:r>
            <a:r>
              <a:rPr lang="en-US" u="sng" dirty="0"/>
              <a:t>the word in question </a:t>
            </a:r>
          </a:p>
          <a:p>
            <a:r>
              <a:rPr lang="en-US" dirty="0"/>
              <a:t>Substitution – use a word you do know to help understand </a:t>
            </a:r>
            <a:r>
              <a:rPr lang="en-US" u="sng" dirty="0"/>
              <a:t>the word in question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59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AD8D0-66FE-413A-9437-78E22C4B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A5495-C83B-47C3-83AA-0E04E4C03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45454B3-5ACE-4D0A-B5BA-22B7EE683E2A}"/>
              </a:ext>
            </a:extLst>
          </p:cNvPr>
          <p:cNvGrpSpPr/>
          <p:nvPr/>
        </p:nvGrpSpPr>
        <p:grpSpPr>
          <a:xfrm>
            <a:off x="1334278" y="1027904"/>
            <a:ext cx="9134669" cy="5288919"/>
            <a:chOff x="-1" y="12963"/>
            <a:chExt cx="4216893" cy="27152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DD6AF00-0CDF-49C6-90D9-2F7B6E7A6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754602" y="12963"/>
              <a:ext cx="2857500" cy="2000250"/>
            </a:xfrm>
            <a:prstGeom prst="rect">
              <a:avLst/>
            </a:prstGeom>
          </p:spPr>
        </p:pic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E9AB5B1B-8DE2-40D5-AC11-59028537C6F1}"/>
                </a:ext>
              </a:extLst>
            </p:cNvPr>
            <p:cNvSpPr txBox="1"/>
            <p:nvPr/>
          </p:nvSpPr>
          <p:spPr>
            <a:xfrm>
              <a:off x="-1" y="1999844"/>
              <a:ext cx="4216893" cy="72834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34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5FB80-3B72-43B3-9F62-6D5566D6B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CC1D1-795D-439F-BF88-02CB0D1ED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E7DF35-76A0-4B9E-81F5-E2240C39A597}"/>
              </a:ext>
            </a:extLst>
          </p:cNvPr>
          <p:cNvGrpSpPr/>
          <p:nvPr/>
        </p:nvGrpSpPr>
        <p:grpSpPr>
          <a:xfrm>
            <a:off x="2037183" y="938495"/>
            <a:ext cx="8117633" cy="4981009"/>
            <a:chOff x="-1" y="12963"/>
            <a:chExt cx="4216893" cy="27152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FC0B17-1C15-4103-B628-B9F036C7C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754602" y="12963"/>
              <a:ext cx="2857500" cy="2000250"/>
            </a:xfrm>
            <a:prstGeom prst="rect">
              <a:avLst/>
            </a:prstGeom>
          </p:spPr>
        </p:pic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11708454-C4C9-40A6-8D82-C85A85CA3160}"/>
                </a:ext>
              </a:extLst>
            </p:cNvPr>
            <p:cNvSpPr txBox="1"/>
            <p:nvPr/>
          </p:nvSpPr>
          <p:spPr>
            <a:xfrm>
              <a:off x="-1" y="1999844"/>
              <a:ext cx="4216893" cy="72834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35C38AE-7665-40C0-B002-2954940BC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790" y="4736630"/>
            <a:ext cx="7716417" cy="131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44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3C17-EFED-4AC0-977E-E929D275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54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highlight>
                  <a:srgbClr val="FFFF00"/>
                </a:highlight>
              </a:rPr>
              <a:t>Rhetorical Analysis Context Clues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5B988-7E5E-4726-A0AB-5EB84BAA0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576"/>
            <a:ext cx="10515600" cy="5386387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Who is the </a:t>
            </a:r>
            <a:r>
              <a:rPr lang="en-US" sz="3200" b="1" dirty="0">
                <a:solidFill>
                  <a:srgbClr val="FF0000"/>
                </a:solidFill>
              </a:rPr>
              <a:t>audience</a:t>
            </a:r>
            <a:r>
              <a:rPr lang="en-US" sz="3200" dirty="0"/>
              <a:t>?</a:t>
            </a:r>
          </a:p>
          <a:p>
            <a:r>
              <a:rPr lang="en-US" sz="3200" dirty="0"/>
              <a:t>What is the </a:t>
            </a:r>
            <a:r>
              <a:rPr lang="en-US" sz="3200" b="1" dirty="0">
                <a:solidFill>
                  <a:srgbClr val="FF0000"/>
                </a:solidFill>
              </a:rPr>
              <a:t>purpose</a:t>
            </a:r>
            <a:r>
              <a:rPr lang="en-US" sz="3200" dirty="0"/>
              <a:t> in writing that sentence?..................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Why</a:t>
            </a:r>
            <a:r>
              <a:rPr lang="en-US" sz="3200" dirty="0"/>
              <a:t> is someone writing that sentence?.......................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Where</a:t>
            </a:r>
            <a:r>
              <a:rPr lang="en-US" sz="3200" dirty="0"/>
              <a:t> is the writer when they write that sentence?..........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When</a:t>
            </a:r>
            <a:r>
              <a:rPr lang="en-US" sz="3200" dirty="0"/>
              <a:t> did the writer write that sentence?.....................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Who</a:t>
            </a:r>
            <a:r>
              <a:rPr lang="en-US" sz="3200" dirty="0"/>
              <a:t> wrote that sentence?.........................   </a:t>
            </a:r>
          </a:p>
          <a:p>
            <a:pPr lvl="1"/>
            <a:r>
              <a:rPr lang="en-US" sz="3200" b="1" dirty="0">
                <a:solidFill>
                  <a:srgbClr val="FF0000"/>
                </a:solidFill>
              </a:rPr>
              <a:t>What</a:t>
            </a:r>
            <a:r>
              <a:rPr lang="en-US" sz="3200" dirty="0"/>
              <a:t> happened to cause </a:t>
            </a:r>
            <a:r>
              <a:rPr lang="en-US" sz="3200"/>
              <a:t>the writer to </a:t>
            </a:r>
            <a:r>
              <a:rPr lang="en-US" sz="3200" dirty="0"/>
              <a:t>write that sentence?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How </a:t>
            </a:r>
            <a:r>
              <a:rPr lang="en-US" sz="3200" dirty="0"/>
              <a:t>do I feel about what I am writing? </a:t>
            </a:r>
          </a:p>
          <a:p>
            <a:r>
              <a:rPr lang="en-US" sz="3200" dirty="0"/>
              <a:t>What type of </a:t>
            </a:r>
            <a:r>
              <a:rPr lang="en-US" sz="3200" b="1" dirty="0">
                <a:solidFill>
                  <a:srgbClr val="FF0000"/>
                </a:solidFill>
              </a:rPr>
              <a:t>media or genre or publication </a:t>
            </a:r>
            <a:r>
              <a:rPr lang="en-US" sz="3200" dirty="0"/>
              <a:t>is my writing?</a:t>
            </a:r>
          </a:p>
          <a:p>
            <a:r>
              <a:rPr lang="en-US" sz="3200" dirty="0"/>
              <a:t>What is the </a:t>
            </a:r>
            <a:r>
              <a:rPr lang="en-US" sz="3200" b="1" dirty="0">
                <a:solidFill>
                  <a:srgbClr val="FF0000"/>
                </a:solidFill>
              </a:rPr>
              <a:t>design or structure or style</a:t>
            </a:r>
            <a:r>
              <a:rPr lang="en-US" sz="3200" dirty="0"/>
              <a:t> of writing?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85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134F606-3B21-4867-BC4D-BF4EAE865D2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590509"/>
            <a:ext cx="6891187" cy="365232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493CFF-E43B-4B10-ACE1-C8A124662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3" y="0"/>
            <a:ext cx="406212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B7F667-E1DA-451B-8120-C6250ED65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2650" y="643467"/>
            <a:ext cx="3117850" cy="2556385"/>
          </a:xfrm>
        </p:spPr>
        <p:txBody>
          <a:bodyPr anchor="b"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Does the meaning change now because of the (media) location?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2A54A0A-9795-4291-9234-748289E6D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2649" y="3358608"/>
            <a:ext cx="3449865" cy="3312780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Audience-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Purpose-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Context- When, Where, Why, Who, What happened, and How did it happen?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Stance-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Media-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Design- 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151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4AC2EB57-369E-4C09-A646-B3CD789A499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0994" y="1286934"/>
            <a:ext cx="6056132" cy="42594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493CFF-E43B-4B10-ACE1-C8A124662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3" y="0"/>
            <a:ext cx="406212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CB06A8-8833-43E5-B9C7-740C9844F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2650" y="643467"/>
            <a:ext cx="3117850" cy="2556385"/>
          </a:xfrm>
        </p:spPr>
        <p:txBody>
          <a:bodyPr anchor="b"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Does the meaning change now because of the added story?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5046D0-8CE7-4F8A-A8C0-EC0B7459B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2649" y="3358608"/>
            <a:ext cx="3431204" cy="3396755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Audience-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Purpose-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Context- When, Where, Why, Who, What happened, and How did it happen?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Stance-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Media-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Design- 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50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0B73-2252-4CB6-9896-6B9F6854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838606-A296-4A8B-9017-43D8AE852CA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71475" y="142876"/>
          <a:ext cx="11534775" cy="8105238"/>
        </p:xfrm>
        <a:graphic>
          <a:graphicData uri="http://schemas.openxmlformats.org/drawingml/2006/table">
            <a:tbl>
              <a:tblPr firstRow="1" firstCol="1" bandRow="1"/>
              <a:tblGrid>
                <a:gridCol w="11534775">
                  <a:extLst>
                    <a:ext uri="{9D8B030D-6E8A-4147-A177-3AD203B41FA5}">
                      <a16:colId xmlns:a16="http://schemas.microsoft.com/office/drawing/2014/main" val="3371424227"/>
                    </a:ext>
                  </a:extLst>
                </a:gridCol>
              </a:tblGrid>
              <a:tr h="104862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Audience-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who is the intended reader or viewer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053117"/>
                  </a:ext>
                </a:extLst>
              </a:tr>
              <a:tr h="142470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Purpose-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what was the author's objective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610430"/>
                  </a:ext>
                </a:extLst>
              </a:tr>
              <a:tr h="16314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Context- </a:t>
                      </a:r>
                      <a:r>
                        <a:rPr lang="en-US" sz="24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/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When ?            Where  ?     Why ?      Who ?      What ?                   How ?                                                                                                                                                                         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0917"/>
                  </a:ext>
                </a:extLst>
              </a:tr>
              <a:tr h="122939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Stance-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What is the author's attitude?</a:t>
                      </a:r>
                    </a:p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25750" algn="l"/>
                        </a:tabLs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38497"/>
                  </a:ext>
                </a:extLst>
              </a:tr>
              <a:tr h="1567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Media-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Design-    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What is the publishing format?                               Ethos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Tweet, Blog, Article, Interview, Book?                    Logos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139709"/>
                  </a:ext>
                </a:extLst>
              </a:tr>
              <a:tr h="12031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21809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5ABA655-2783-41AD-8E7B-1DFB6D052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1984" y="-211205"/>
            <a:ext cx="1963979" cy="1963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E6F165-2CFE-4EC7-B3CB-B545FB5A2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61419" y="1732877"/>
            <a:ext cx="4495144" cy="691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4FA19A-E2ED-49BD-BFFF-4488F22436F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7" y="2647761"/>
            <a:ext cx="1149839" cy="1149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0E416-1457-4F28-8445-533342BE8D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41" y="2647761"/>
            <a:ext cx="1149839" cy="11095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B2C76B-C634-4F53-B6D2-4A5CC58E0B4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500893" y="2647761"/>
            <a:ext cx="1088503" cy="10885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38558B-4002-4465-8559-5FB6B96685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521330" y="2677886"/>
            <a:ext cx="1387281" cy="104046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9D36AE6-2103-4673-A4FC-8C911B93AA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752068" y="2611632"/>
            <a:ext cx="1319215" cy="12220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277A2F-D76F-4EB0-8DF3-3C5FFD0163F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7417837" y="2647761"/>
            <a:ext cx="2253252" cy="115726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8974888-75D2-4636-B83C-E7DA70E6A1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1004277" y="5727033"/>
            <a:ext cx="1863674" cy="124245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FE83365-9156-4F23-A6D9-49BC515F2353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0076885" y="5721144"/>
            <a:ext cx="1639254" cy="109307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416CA83-4FA9-452A-90B2-0C33E86B22C6}"/>
              </a:ext>
            </a:extLst>
          </p:cNvPr>
          <p:cNvSpPr txBox="1"/>
          <p:nvPr/>
        </p:nvSpPr>
        <p:spPr>
          <a:xfrm>
            <a:off x="10281285" y="7831949"/>
            <a:ext cx="181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9" tooltip="http://2012books.lardbucket.org/books/management-principles-v1.0/s11-organizational-structure-and-c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20" tooltip="https://creativecommons.org/licenses/by-nc-sa/3.0/"/>
              </a:rPr>
              <a:t>CC BY-NC-SA</a:t>
            </a:r>
            <a:endParaRPr 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BBA4B0-E236-492E-875E-8B2F47817E2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429357" y="4215467"/>
            <a:ext cx="5320198" cy="12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1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6239-9B28-454A-8D25-5A1F763778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Context Clues….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E72AC-72F7-4946-9C5B-6B560D395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Look for context clues to understand</a:t>
            </a:r>
          </a:p>
          <a:p>
            <a:pPr algn="l"/>
            <a:r>
              <a:rPr lang="en-US" dirty="0"/>
              <a:t>the words or image or sound more</a:t>
            </a:r>
          </a:p>
          <a:p>
            <a:pPr algn="l"/>
            <a:r>
              <a:rPr lang="en-US" dirty="0"/>
              <a:t>deeply.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2D424-2ED0-4D24-84C7-6840134A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66115" y="1574410"/>
            <a:ext cx="4625097" cy="368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87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1997</TotalTime>
  <Words>399</Words>
  <Application>Microsoft Office PowerPoint</Application>
  <PresentationFormat>Widescreen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Context Clues  for  reading….</vt:lpstr>
      <vt:lpstr>PowerPoint Presentation</vt:lpstr>
      <vt:lpstr>Context Clues</vt:lpstr>
      <vt:lpstr>PowerPoint Presentation</vt:lpstr>
      <vt:lpstr>PowerPoint Presentation</vt:lpstr>
      <vt:lpstr>Rhetorical Analysis Context Clues</vt:lpstr>
      <vt:lpstr>Does the meaning change now because of the (media) location?</vt:lpstr>
      <vt:lpstr>Does the meaning change now because of the added story?</vt:lpstr>
      <vt:lpstr>PowerPoint Presentation</vt:lpstr>
      <vt:lpstr>Context Clues….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 Clues</dc:title>
  <dc:creator>Dean Ramser</dc:creator>
  <cp:lastModifiedBy>Dean Ramser</cp:lastModifiedBy>
  <cp:revision>3</cp:revision>
  <cp:lastPrinted>2018-07-13T14:38:04Z</cp:lastPrinted>
  <dcterms:created xsi:type="dcterms:W3CDTF">2018-07-02T14:10:05Z</dcterms:created>
  <dcterms:modified xsi:type="dcterms:W3CDTF">2018-07-14T22:24:20Z</dcterms:modified>
</cp:coreProperties>
</file>