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4" r:id="rId5"/>
    <p:sldId id="273" r:id="rId6"/>
    <p:sldId id="272" r:id="rId7"/>
    <p:sldId id="275" r:id="rId8"/>
    <p:sldId id="276" r:id="rId9"/>
    <p:sldId id="280" r:id="rId10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5095D3-94DE-4C29-9E97-0F950F4D0B6C}" v="50" dt="2018-07-16T16:46:20.218"/>
    <p1510:client id="{FD064B0B-83B5-4263-B63F-1C8A31AE2572}" v="66" dt="2018-07-16T16:55:15.5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942" autoAdjust="0"/>
  </p:normalViewPr>
  <p:slideViewPr>
    <p:cSldViewPr snapToGrid="0">
      <p:cViewPr varScale="1">
        <p:scale>
          <a:sx n="82" d="100"/>
          <a:sy n="8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7A0FB-20D9-43C2-87C2-E32D760AD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70ED0E-3813-4AA9-B208-7F41824D6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59E01-FD2A-4AF2-BD20-1369CCD3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BEC35-BDAC-4CE5-85B0-7EEF3B18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4B21E-B93D-4FDC-9C14-493D1BD5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78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85EDD-26D5-4E99-8122-5CD50A75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48C2C-017F-4FE3-8B8D-6566C3226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C665E-CE75-4E7F-B898-77527CE90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1BD2-F2EA-47A9-AD12-9C0B86870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0DBCE-A9A8-4CF1-B5C5-0531056D5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0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970F5-CB7F-4256-8FFF-E9BA60D64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36CAF-9CF2-49CE-9BBD-664BFAC31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D0FD8-F241-4FFD-B415-DD3570C2C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3AE92-6045-45AE-BDE1-7F63A81C5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DBF1E-AC64-4C46-B94A-759B793C9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5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D272F-9E9D-4801-8278-759A4A2F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71FDD-E592-457D-B350-F6ECB1B2C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980A1-27CF-4EB2-B971-B7B0069DE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F92D2-E54E-45B8-9FCF-22D7407D5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D676A-C7D3-41CD-BEA0-9BEE1D782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1F776-0D47-4FE0-9A40-C33C29DE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3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FB546-37A6-457C-940F-1EEB9BCB1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9810D-C093-4E46-968C-83E3BFF71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955842-9C0E-43FE-B336-7BFCC80204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37D8FF-C33F-45D5-BF59-C9B3FC4E4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8F00C-AEE3-4D99-A1FC-F875015ED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9ABF3B-D963-42B4-8186-3A14EE8AD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8FEFBE-5C39-457E-842B-914EEAB98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EFAA0D-7C28-4D26-ADB4-AFC073C41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0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3D42-A6AD-412C-8C0B-A10028FC6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C46A6E-BAEF-4C28-AEA8-79335C899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C4DB7A-6857-4005-B38A-8E98FF4A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52590-DE59-4EC3-9645-F3014DE6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1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DCBF04-C1E7-4409-81F9-9DD640CE1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628C3-D895-4703-B2A6-109E7B427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D29D7-F31F-4B80-A7C8-2483A90C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39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61776-6518-4BD8-970C-5F8EEDC16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AA493-2A4A-456E-8BC3-97B1E77E2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3488F-0F94-40C7-8F5C-96FD292BD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FFD3D-DB35-4139-9E84-0042406EA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EA6ED-A45D-4F62-BB10-67D52975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BF617-2A5E-458C-9769-E56F7491A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9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A74D6-CDED-43AC-8ECE-9FD1F8CC4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E7335A-E339-47F4-A3C3-FBFD805927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45118-2C25-4C73-927F-51A6B277B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C8A52-4F6B-439E-ABE5-7BDE041E6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B869B-4302-4262-A78C-098562C6B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FFD80-64D4-4F51-8E6C-867DE3207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5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2AC34-4914-490F-BC29-1D855F3B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FD8C42-11A3-454C-9863-AB03156DA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7160E-B69C-4637-951C-2763BB80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55CEA-9D84-4DBE-9614-3D72B37A6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14FF3-18ED-4A58-9E91-C6086E61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0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70BE33-CAD2-42DD-BA6F-FE2D5D5613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24FBB-1BC8-471B-B86A-1898C149E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922B9-3BF5-4005-BCBE-3BF7EEF67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1299B-F19D-4112-B465-E65A73C87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D26C7-3E9C-4672-A554-6A14203A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0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C7347-5A1D-485A-B893-3346D7A8C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1B917-2BDB-40CB-91F6-4855FD441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7C1FD-DA11-43B4-87CE-7D3D03F10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02C58-7E06-4C2B-B785-3BA73BDF5746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EA214-C1A7-4AB4-9553-95DF7FAFB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4D1B7-1DE7-4DB6-A800-75501493A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ecoveringengineer.com/category/resolving-conflict/problem-solvin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benfiliado.blogspot.com/2015/03/uma-equipa-que-faz-um-jogos-destes.html" TargetMode="External"/><Relationship Id="rId18" Type="http://schemas.openxmlformats.org/officeDocument/2006/relationships/image" Target="../media/image11.jpeg"/><Relationship Id="rId3" Type="http://schemas.openxmlformats.org/officeDocument/2006/relationships/hyperlink" Target="http://icondoit.wordpress.com/category/famous-people/page/2/" TargetMode="External"/><Relationship Id="rId21" Type="http://schemas.openxmlformats.org/officeDocument/2006/relationships/image" Target="../media/image12.jpg"/><Relationship Id="rId7" Type="http://schemas.openxmlformats.org/officeDocument/2006/relationships/image" Target="../media/image5.png"/><Relationship Id="rId12" Type="http://schemas.openxmlformats.org/officeDocument/2006/relationships/image" Target="../media/image8.jpg"/><Relationship Id="rId17" Type="http://schemas.openxmlformats.org/officeDocument/2006/relationships/hyperlink" Target="http://www.jlcarneiro.com/production_line/" TargetMode="External"/><Relationship Id="rId2" Type="http://schemas.openxmlformats.org/officeDocument/2006/relationships/image" Target="../media/image2.png"/><Relationship Id="rId16" Type="http://schemas.openxmlformats.org/officeDocument/2006/relationships/image" Target="../media/image10.jpg"/><Relationship Id="rId20" Type="http://schemas.openxmlformats.org/officeDocument/2006/relationships/hyperlink" Target="https://creativecommons.org/licenses/by-nc-sa/3.0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://www.flickr.com/photos/creative_tools/5639920656/" TargetMode="External"/><Relationship Id="rId5" Type="http://schemas.openxmlformats.org/officeDocument/2006/relationships/hyperlink" Target="http://www.spring.org.uk/2014/05/a-sense-of-purpose-helps-you-live-longer.php" TargetMode="External"/><Relationship Id="rId15" Type="http://schemas.openxmlformats.org/officeDocument/2006/relationships/hyperlink" Target="http://bicycles.stackexchange.com/questions/30355/how-did-this-happen-to-my-chainring" TargetMode="External"/><Relationship Id="rId10" Type="http://schemas.openxmlformats.org/officeDocument/2006/relationships/image" Target="../media/image7.jpg"/><Relationship Id="rId19" Type="http://schemas.openxmlformats.org/officeDocument/2006/relationships/hyperlink" Target="http://2012books.lardbucket.org/books/management-principles-v1.0/s11-organizational-structure-and-c.html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://mkleit.wordpress.com/category/between-quotations/" TargetMode="External"/><Relationship Id="rId14" Type="http://schemas.openxmlformats.org/officeDocument/2006/relationships/image" Target="../media/image9.jpeg"/><Relationship Id="rId22" Type="http://schemas.openxmlformats.org/officeDocument/2006/relationships/hyperlink" Target="http://www.promofirenze.com/it/news/imprese-e-informazioni-relative-alla-situazione-creditizi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coveringengineer.com/category/resolving-conflict/problem-solvin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6239-9B28-454A-8D25-5A1F76377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44364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en-US" dirty="0"/>
              <a:t>Context Clues </a:t>
            </a:r>
            <a:br>
              <a:rPr lang="en-US" dirty="0"/>
            </a:b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reading </a:t>
            </a:r>
            <a:br>
              <a:rPr lang="en-US" dirty="0"/>
            </a:br>
            <a:r>
              <a:rPr lang="en-US" dirty="0"/>
              <a:t>and writing….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E72AC-72F7-4946-9C5B-6B560D3956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Dean Ramser, </a:t>
            </a:r>
            <a:r>
              <a:rPr lang="en-US" dirty="0" err="1"/>
              <a:t>Ed.D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2D424-2ED0-4D24-84C7-6840134A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592741" y="1600200"/>
            <a:ext cx="6599259" cy="525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90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0B73-2252-4CB6-9896-6B9F6854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838606-A296-4A8B-9017-43D8AE852C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5846065"/>
              </p:ext>
            </p:extLst>
          </p:nvPr>
        </p:nvGraphicFramePr>
        <p:xfrm>
          <a:off x="371475" y="142876"/>
          <a:ext cx="11534775" cy="8105238"/>
        </p:xfrm>
        <a:graphic>
          <a:graphicData uri="http://schemas.openxmlformats.org/drawingml/2006/table">
            <a:tbl>
              <a:tblPr firstRow="1" firstCol="1" bandRow="1"/>
              <a:tblGrid>
                <a:gridCol w="11534775">
                  <a:extLst>
                    <a:ext uri="{9D8B030D-6E8A-4147-A177-3AD203B41FA5}">
                      <a16:colId xmlns:a16="http://schemas.microsoft.com/office/drawing/2014/main" val="3371424227"/>
                    </a:ext>
                  </a:extLst>
                </a:gridCol>
              </a:tblGrid>
              <a:tr h="104862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Audience-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who is the intended reader or viewer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053117"/>
                  </a:ext>
                </a:extLst>
              </a:tr>
              <a:tr h="142470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Purpose-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what was the author's objective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610430"/>
                  </a:ext>
                </a:extLst>
              </a:tr>
              <a:tr h="16314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Context- </a:t>
                      </a:r>
                      <a:r>
                        <a:rPr lang="en-US" sz="24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When ?            Where  ?     Why ?      Who ?      What ?                   How ?                                                                                                                                                                         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0917"/>
                  </a:ext>
                </a:extLst>
              </a:tr>
              <a:tr h="122939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Stance-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What is the author's attitude?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257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38497"/>
                  </a:ext>
                </a:extLst>
              </a:tr>
              <a:tr h="1567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Media-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Design- 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What is the publishing format?                               Ethos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Tweet, Blog, Article, Interview, Book?                    Logos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139709"/>
                  </a:ext>
                </a:extLst>
              </a:tr>
              <a:tr h="12031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21809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5ABA655-2783-41AD-8E7B-1DFB6D052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911984" y="-211205"/>
            <a:ext cx="1963979" cy="19639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E6F165-2CFE-4EC7-B3CB-B545FB5A2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461419" y="1732877"/>
            <a:ext cx="4495144" cy="691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4FA19A-E2ED-49BD-BFFF-4488F22436F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7" y="2647761"/>
            <a:ext cx="1149839" cy="11498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00E416-1457-4F28-8445-533342BE8D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41" y="2647761"/>
            <a:ext cx="1149839" cy="11095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B2C76B-C634-4F53-B6D2-4A5CC58E0B4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3500893" y="2647761"/>
            <a:ext cx="1088503" cy="10885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38558B-4002-4465-8559-5FB6B96685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1"/>
              </a:ext>
            </a:extLst>
          </a:blip>
          <a:stretch>
            <a:fillRect/>
          </a:stretch>
        </p:blipFill>
        <p:spPr>
          <a:xfrm>
            <a:off x="4521330" y="2677886"/>
            <a:ext cx="1387281" cy="104046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9D36AE6-2103-4673-A4FC-8C911B93AA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tretch>
            <a:fillRect/>
          </a:stretch>
        </p:blipFill>
        <p:spPr>
          <a:xfrm>
            <a:off x="5752068" y="2611632"/>
            <a:ext cx="1319215" cy="12220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277A2F-D76F-4EB0-8DF3-3C5FFD0163FC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7417837" y="2647761"/>
            <a:ext cx="2253252" cy="115726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8974888-75D2-4636-B83C-E7DA70E6A1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7"/>
              </a:ext>
            </a:extLst>
          </a:blip>
          <a:stretch>
            <a:fillRect/>
          </a:stretch>
        </p:blipFill>
        <p:spPr>
          <a:xfrm>
            <a:off x="1004277" y="5727033"/>
            <a:ext cx="1863674" cy="124245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FE83365-9156-4F23-A6D9-49BC515F2353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9"/>
              </a:ext>
            </a:extLst>
          </a:blip>
          <a:stretch>
            <a:fillRect/>
          </a:stretch>
        </p:blipFill>
        <p:spPr>
          <a:xfrm>
            <a:off x="10076885" y="5721144"/>
            <a:ext cx="1639254" cy="109307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416CA83-4FA9-452A-90B2-0C33E86B22C6}"/>
              </a:ext>
            </a:extLst>
          </p:cNvPr>
          <p:cNvSpPr txBox="1"/>
          <p:nvPr/>
        </p:nvSpPr>
        <p:spPr>
          <a:xfrm>
            <a:off x="10281285" y="7831949"/>
            <a:ext cx="1813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9" tooltip="http://2012books.lardbucket.org/books/management-principles-v1.0/s11-organizational-structure-and-c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20" tooltip="https://creativecommons.org/licenses/by-nc-sa/3.0/"/>
              </a:rPr>
              <a:t>CC BY-NC-SA</a:t>
            </a:r>
            <a:endParaRPr lang="en-US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BBA4B0-E236-492E-875E-8B2F47817E2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2"/>
              </a:ext>
            </a:extLst>
          </a:blip>
          <a:stretch>
            <a:fillRect/>
          </a:stretch>
        </p:blipFill>
        <p:spPr>
          <a:xfrm>
            <a:off x="429357" y="4215467"/>
            <a:ext cx="5320198" cy="12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44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886B6-6302-4334-B529-7B27930F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8996" y="365125"/>
            <a:ext cx="5624804" cy="5429185"/>
          </a:xfrm>
        </p:spPr>
        <p:txBody>
          <a:bodyPr/>
          <a:lstStyle/>
          <a:p>
            <a:r>
              <a:rPr lang="en-US" dirty="0"/>
              <a:t>Let </a:t>
            </a:r>
            <a:r>
              <a:rPr lang="en-US" b="1" dirty="0">
                <a:solidFill>
                  <a:srgbClr val="FF0000"/>
                </a:solidFill>
              </a:rPr>
              <a:t>me</a:t>
            </a:r>
            <a:r>
              <a:rPr lang="en-US" dirty="0"/>
              <a:t> tell </a:t>
            </a:r>
            <a:r>
              <a:rPr lang="en-US" b="1" dirty="0">
                <a:solidFill>
                  <a:srgbClr val="FF0000"/>
                </a:solidFill>
              </a:rPr>
              <a:t>you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about my 3 –year old </a:t>
            </a:r>
            <a:r>
              <a:rPr lang="en-US" b="1" dirty="0">
                <a:solidFill>
                  <a:srgbClr val="FF0000"/>
                </a:solidFill>
              </a:rPr>
              <a:t>grandson</a:t>
            </a:r>
            <a:r>
              <a:rPr lang="en-US" dirty="0"/>
              <a:t> Gage and </a:t>
            </a:r>
            <a:br>
              <a:rPr lang="en-US" dirty="0"/>
            </a:br>
            <a:r>
              <a:rPr lang="en-US" dirty="0"/>
              <a:t>his 4-month old sister Ellie, </a:t>
            </a:r>
            <a:r>
              <a:rPr lang="en-US" b="1" dirty="0">
                <a:solidFill>
                  <a:srgbClr val="FF0000"/>
                </a:solidFill>
              </a:rPr>
              <a:t>our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granddaughter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sharing a moment.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3166C2-61C5-4E39-8ECB-4EFF322C82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2" y="78022"/>
            <a:ext cx="5026465" cy="6701955"/>
          </a:xfrm>
        </p:spPr>
      </p:pic>
    </p:spTree>
    <p:extLst>
      <p:ext uri="{BB962C8B-B14F-4D97-AF65-F5344CB8AC3E}">
        <p14:creationId xmlns:p14="http://schemas.microsoft.com/office/powerpoint/2010/main" val="1112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7BE65-2F29-48AB-BA1D-A423D058B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846"/>
          </a:xfrm>
        </p:spPr>
        <p:txBody>
          <a:bodyPr/>
          <a:lstStyle/>
          <a:p>
            <a:r>
              <a:rPr lang="en-US" dirty="0"/>
              <a:t>Context clues for </a:t>
            </a:r>
            <a:r>
              <a:rPr lang="en-US" b="1" dirty="0">
                <a:solidFill>
                  <a:srgbClr val="FF0000"/>
                </a:solidFill>
              </a:rPr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A7504-D75D-425D-AF56-22BD2451D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3" y="1240972"/>
            <a:ext cx="11196735" cy="5251903"/>
          </a:xfrm>
        </p:spPr>
        <p:txBody>
          <a:bodyPr>
            <a:normAutofit/>
          </a:bodyPr>
          <a:lstStyle/>
          <a:p>
            <a:r>
              <a:rPr lang="en-US" sz="3200" dirty="0"/>
              <a:t>Look at the words </a:t>
            </a:r>
            <a:r>
              <a:rPr lang="en-US" sz="3200" i="1" dirty="0"/>
              <a:t>surrounding</a:t>
            </a:r>
            <a:r>
              <a:rPr lang="en-US" sz="3200" dirty="0"/>
              <a:t> </a:t>
            </a:r>
            <a:r>
              <a:rPr lang="en-US" sz="3200" u="sng" dirty="0"/>
              <a:t>the word in question</a:t>
            </a:r>
          </a:p>
          <a:p>
            <a:r>
              <a:rPr lang="en-US" sz="3200" i="1" dirty="0"/>
              <a:t>Definition</a:t>
            </a:r>
            <a:r>
              <a:rPr lang="en-US" sz="3200" dirty="0"/>
              <a:t> of the word – sometimes </a:t>
            </a:r>
            <a:r>
              <a:rPr lang="en-US" sz="3200" u="sng" dirty="0"/>
              <a:t>the word in question </a:t>
            </a:r>
            <a:r>
              <a:rPr lang="en-US" sz="3200" dirty="0"/>
              <a:t>is restated in a different word or phrase (another way of using the word in a sentence)</a:t>
            </a:r>
          </a:p>
          <a:p>
            <a:r>
              <a:rPr lang="en-US" sz="3200" i="1" dirty="0"/>
              <a:t>Examples</a:t>
            </a:r>
            <a:r>
              <a:rPr lang="en-US" sz="3200" dirty="0"/>
              <a:t> help explain the meaning of the word – see </a:t>
            </a:r>
            <a:r>
              <a:rPr lang="en-US" sz="3200" u="sng" dirty="0"/>
              <a:t>the word in question</a:t>
            </a:r>
            <a:r>
              <a:rPr lang="en-US" sz="3200" dirty="0"/>
              <a:t> in a different context</a:t>
            </a:r>
          </a:p>
          <a:p>
            <a:r>
              <a:rPr lang="en-US" sz="3200" i="1" dirty="0"/>
              <a:t>Synonyms</a:t>
            </a:r>
            <a:r>
              <a:rPr lang="en-US" sz="3200" dirty="0"/>
              <a:t> – like </a:t>
            </a:r>
            <a:r>
              <a:rPr lang="en-US" sz="3200" u="sng" dirty="0"/>
              <a:t>the word in question </a:t>
            </a:r>
          </a:p>
          <a:p>
            <a:r>
              <a:rPr lang="en-US" sz="3200" i="1" dirty="0"/>
              <a:t>Antonyms</a:t>
            </a:r>
            <a:r>
              <a:rPr lang="en-US" sz="3200" dirty="0"/>
              <a:t> – opposite to </a:t>
            </a:r>
            <a:r>
              <a:rPr lang="en-US" sz="3200" u="sng" dirty="0"/>
              <a:t>the word in question </a:t>
            </a:r>
          </a:p>
          <a:p>
            <a:r>
              <a:rPr lang="en-US" sz="3200" i="1" dirty="0"/>
              <a:t>Substitution</a:t>
            </a:r>
            <a:r>
              <a:rPr lang="en-US" sz="3200" dirty="0"/>
              <a:t> – use a word you do know to help understand </a:t>
            </a:r>
            <a:r>
              <a:rPr lang="en-US" sz="3200" u="sng" dirty="0"/>
              <a:t>the word in question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4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886B6-6302-4334-B529-7B27930F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8996" y="365125"/>
            <a:ext cx="5624804" cy="5429185"/>
          </a:xfrm>
        </p:spPr>
        <p:txBody>
          <a:bodyPr>
            <a:normAutofit fontScale="90000"/>
          </a:bodyPr>
          <a:lstStyle/>
          <a:p>
            <a:r>
              <a:rPr lang="en-US" dirty="0"/>
              <a:t>Let </a:t>
            </a:r>
            <a:r>
              <a:rPr lang="en-US" b="1" dirty="0">
                <a:solidFill>
                  <a:srgbClr val="FF0000"/>
                </a:solidFill>
              </a:rPr>
              <a:t>me</a:t>
            </a:r>
            <a:r>
              <a:rPr lang="en-US" dirty="0"/>
              <a:t> tell </a:t>
            </a:r>
            <a:r>
              <a:rPr lang="en-US" b="1" dirty="0">
                <a:solidFill>
                  <a:srgbClr val="FF0000"/>
                </a:solidFill>
              </a:rPr>
              <a:t>you</a:t>
            </a:r>
            <a:r>
              <a:rPr lang="en-US" dirty="0"/>
              <a:t> about my 3 –year old </a:t>
            </a:r>
            <a:r>
              <a:rPr lang="en-US" b="1" dirty="0">
                <a:solidFill>
                  <a:srgbClr val="FF0000"/>
                </a:solidFill>
              </a:rPr>
              <a:t>grandson</a:t>
            </a:r>
            <a:r>
              <a:rPr lang="en-US" dirty="0"/>
              <a:t> Gage and his 4-month old sister Ellie sharing a moment.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Who is “me”?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Who is “you”?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Who is “our”?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What is “grandson”?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3166C2-61C5-4E39-8ECB-4EFF322C82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2" y="78022"/>
            <a:ext cx="5026465" cy="6701955"/>
          </a:xfrm>
        </p:spPr>
      </p:pic>
    </p:spTree>
    <p:extLst>
      <p:ext uri="{BB962C8B-B14F-4D97-AF65-F5344CB8AC3E}">
        <p14:creationId xmlns:p14="http://schemas.microsoft.com/office/powerpoint/2010/main" val="422046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3C17-EFED-4AC0-977E-E929D2751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37"/>
            <a:ext cx="10515600" cy="687939"/>
          </a:xfrm>
        </p:spPr>
        <p:txBody>
          <a:bodyPr>
            <a:noAutofit/>
          </a:bodyPr>
          <a:lstStyle/>
          <a:p>
            <a:r>
              <a:rPr lang="en-US" dirty="0"/>
              <a:t>Context clues for </a:t>
            </a:r>
            <a:r>
              <a:rPr lang="en-US" b="1" dirty="0">
                <a:solidFill>
                  <a:srgbClr val="FF0000"/>
                </a:solidFill>
              </a:rPr>
              <a:t>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5B988-7E5E-4726-A0AB-5EB84BAA0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22" y="790576"/>
            <a:ext cx="11122090" cy="5386387"/>
          </a:xfrm>
        </p:spPr>
        <p:txBody>
          <a:bodyPr>
            <a:normAutofit/>
          </a:bodyPr>
          <a:lstStyle/>
          <a:p>
            <a:r>
              <a:rPr lang="en-US" sz="3200" dirty="0"/>
              <a:t>Who is my </a:t>
            </a:r>
            <a:r>
              <a:rPr lang="en-US" sz="3200" b="1" dirty="0">
                <a:solidFill>
                  <a:srgbClr val="FF0000"/>
                </a:solidFill>
              </a:rPr>
              <a:t>audience</a:t>
            </a:r>
            <a:r>
              <a:rPr lang="en-US" sz="3200" dirty="0"/>
              <a:t>?</a:t>
            </a:r>
          </a:p>
          <a:p>
            <a:r>
              <a:rPr lang="en-US" sz="3200" dirty="0"/>
              <a:t>What is my </a:t>
            </a:r>
            <a:r>
              <a:rPr lang="en-US" sz="3200" b="1" dirty="0">
                <a:solidFill>
                  <a:srgbClr val="FF0000"/>
                </a:solidFill>
              </a:rPr>
              <a:t>purpose</a:t>
            </a:r>
            <a:r>
              <a:rPr lang="en-US" sz="3200" dirty="0"/>
              <a:t> in writing that sentence?..................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Why</a:t>
            </a:r>
            <a:r>
              <a:rPr lang="en-US" sz="3200" dirty="0"/>
              <a:t> am I writing that sentence?.......................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Where</a:t>
            </a:r>
            <a:r>
              <a:rPr lang="en-US" sz="3200" dirty="0"/>
              <a:t> am I writing that sentence?......................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When</a:t>
            </a:r>
            <a:r>
              <a:rPr lang="en-US" sz="3200" dirty="0"/>
              <a:t> am I writing that sentence?.....................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Who</a:t>
            </a:r>
            <a:r>
              <a:rPr lang="en-US" sz="3200" dirty="0"/>
              <a:t> is writing that sentence?.........................   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What</a:t>
            </a:r>
            <a:r>
              <a:rPr lang="en-US" sz="3200" dirty="0"/>
              <a:t> happened to cause me to write that sentence?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How </a:t>
            </a:r>
            <a:r>
              <a:rPr lang="en-US" sz="3200" dirty="0"/>
              <a:t>do I feel about what I am writing? </a:t>
            </a:r>
          </a:p>
          <a:p>
            <a:r>
              <a:rPr lang="en-US" sz="3200" dirty="0"/>
              <a:t>What type of </a:t>
            </a:r>
            <a:r>
              <a:rPr lang="en-US" sz="3200" b="1" dirty="0">
                <a:solidFill>
                  <a:srgbClr val="FF0000"/>
                </a:solidFill>
              </a:rPr>
              <a:t>media or genre or publication </a:t>
            </a:r>
            <a:r>
              <a:rPr lang="en-US" sz="3200" dirty="0"/>
              <a:t>is my writing?</a:t>
            </a:r>
          </a:p>
          <a:p>
            <a:r>
              <a:rPr lang="en-US" sz="3200" dirty="0"/>
              <a:t>What is the </a:t>
            </a:r>
            <a:r>
              <a:rPr lang="en-US" sz="3200" b="1" dirty="0">
                <a:solidFill>
                  <a:srgbClr val="FF0000"/>
                </a:solidFill>
              </a:rPr>
              <a:t>design or structure or style</a:t>
            </a:r>
            <a:r>
              <a:rPr lang="en-US" sz="3200" dirty="0"/>
              <a:t> of writing?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53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4952-D190-42C1-BAD5-4A72FF60B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481077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Who</a:t>
            </a:r>
            <a:r>
              <a:rPr lang="en-US" dirty="0"/>
              <a:t> is writing?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3BD1DB19-1C41-489F-A2E7-B4F696093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282" y="1194318"/>
            <a:ext cx="4254759" cy="5365102"/>
          </a:xfrm>
        </p:spPr>
        <p:txBody>
          <a:bodyPr>
            <a:normAutofit/>
          </a:bodyPr>
          <a:lstStyle/>
          <a:p>
            <a:r>
              <a:rPr lang="en-US" dirty="0"/>
              <a:t>Let </a:t>
            </a:r>
            <a:r>
              <a:rPr lang="en-US" b="1" dirty="0"/>
              <a:t>me</a:t>
            </a:r>
            <a:r>
              <a:rPr lang="en-US" dirty="0"/>
              <a:t> tell </a:t>
            </a:r>
            <a:r>
              <a:rPr lang="en-US" b="1" dirty="0"/>
              <a:t>you</a:t>
            </a:r>
            <a:r>
              <a:rPr lang="en-US" dirty="0"/>
              <a:t> about my 3 –year old grandson Gage and his 4-month old sister Ellie sharing a moment.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Let </a:t>
            </a:r>
            <a:r>
              <a:rPr lang="en-US" b="1" dirty="0"/>
              <a:t>me</a:t>
            </a:r>
            <a:r>
              <a:rPr lang="en-US" dirty="0"/>
              <a:t> tell </a:t>
            </a:r>
            <a:r>
              <a:rPr lang="en-US" b="1" dirty="0"/>
              <a:t>you</a:t>
            </a:r>
            <a:r>
              <a:rPr lang="en-US" dirty="0"/>
              <a:t> about my 3-year old brother Gage.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Let </a:t>
            </a:r>
            <a:r>
              <a:rPr lang="en-US" b="1" dirty="0"/>
              <a:t>me</a:t>
            </a:r>
            <a:r>
              <a:rPr lang="en-US" dirty="0"/>
              <a:t> tell </a:t>
            </a:r>
            <a:r>
              <a:rPr lang="en-US" b="1" dirty="0"/>
              <a:t>you</a:t>
            </a:r>
            <a:r>
              <a:rPr lang="en-US" dirty="0"/>
              <a:t> about my 4-month old sister Ellie.</a:t>
            </a:r>
          </a:p>
          <a:p>
            <a:endParaRPr lang="en-US" dirty="0"/>
          </a:p>
          <a:p>
            <a:endParaRPr lang="en-US" sz="1800" dirty="0"/>
          </a:p>
        </p:txBody>
      </p:sp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D6E738CC-78F4-49FC-8F33-4BCB3803DF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09" r="-2" b="1769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09760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1">
            <a:extLst>
              <a:ext uri="{FF2B5EF4-FFF2-40B4-BE49-F238E27FC236}">
                <a16:creationId xmlns:a16="http://schemas.microsoft.com/office/drawing/2014/main" id="{A0BF428C-DA8B-4D99-9930-18F7F91D87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1" y="1690688"/>
            <a:ext cx="7316944" cy="5167312"/>
          </a:xfrm>
          <a:custGeom>
            <a:avLst/>
            <a:gdLst>
              <a:gd name="connsiteX0" fmla="*/ 0 w 7316944"/>
              <a:gd name="connsiteY0" fmla="*/ 0 h 5167312"/>
              <a:gd name="connsiteX1" fmla="*/ 7316944 w 7316944"/>
              <a:gd name="connsiteY1" fmla="*/ 0 h 5167312"/>
              <a:gd name="connsiteX2" fmla="*/ 7316944 w 7316944"/>
              <a:gd name="connsiteY2" fmla="*/ 5167312 h 5167312"/>
              <a:gd name="connsiteX3" fmla="*/ 472697 w 7316944"/>
              <a:gd name="connsiteY3" fmla="*/ 5167312 h 5167312"/>
              <a:gd name="connsiteX4" fmla="*/ 2866576 w 7316944"/>
              <a:gd name="connsiteY4" fmla="*/ 952 h 5167312"/>
              <a:gd name="connsiteX5" fmla="*/ 0 w 731694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4" h="5167312">
                <a:moveTo>
                  <a:pt x="0" y="0"/>
                </a:moveTo>
                <a:lnTo>
                  <a:pt x="7316944" y="0"/>
                </a:lnTo>
                <a:lnTo>
                  <a:pt x="7316944" y="5167312"/>
                </a:lnTo>
                <a:lnTo>
                  <a:pt x="472697" y="5167312"/>
                </a:lnTo>
                <a:lnTo>
                  <a:pt x="2866576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 37">
            <a:extLst>
              <a:ext uri="{FF2B5EF4-FFF2-40B4-BE49-F238E27FC236}">
                <a16:creationId xmlns:a16="http://schemas.microsoft.com/office/drawing/2014/main" id="{A03E2379-8871-408A-95CE-7AAE8FA53A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746" y="1691164"/>
            <a:ext cx="7571262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C0AD-49CC-496C-8508-4D8468C7F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Context Clues for </a:t>
            </a:r>
            <a:r>
              <a:rPr lang="en-US" b="1" dirty="0">
                <a:solidFill>
                  <a:srgbClr val="FF0000"/>
                </a:solidFill>
              </a:rPr>
              <a:t>reading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writing</a:t>
            </a:r>
            <a:r>
              <a:rPr lang="en-US" dirty="0"/>
              <a:t>….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01534B92-EAF4-4FB0-9A4D-F5D3AE5CC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8147" y="2016125"/>
            <a:ext cx="4477568" cy="40655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07B918-87C3-4846-B6FD-EFBF73441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223" y="1690688"/>
            <a:ext cx="4446777" cy="2501313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DB8BC011-A582-41A8-8F87-446D2B22C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287" y="4185041"/>
            <a:ext cx="4787513" cy="2692977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19994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6239-9B28-454A-8D25-5A1F76377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44364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en-US" dirty="0"/>
              <a:t>Context Clues </a:t>
            </a:r>
            <a:br>
              <a:rPr lang="en-US" dirty="0"/>
            </a:b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reading </a:t>
            </a:r>
            <a:br>
              <a:rPr lang="en-US" dirty="0"/>
            </a:br>
            <a:r>
              <a:rPr lang="en-US" dirty="0"/>
              <a:t>and writing….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E72AC-72F7-4946-9C5B-6B560D3956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Dean Ramser, </a:t>
            </a:r>
            <a:r>
              <a:rPr lang="en-US" dirty="0" err="1"/>
              <a:t>Ed.D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2D424-2ED0-4D24-84C7-6840134A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592741" y="1600200"/>
            <a:ext cx="6599259" cy="525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5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334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Context Clues  for  reading  and writing….</vt:lpstr>
      <vt:lpstr>PowerPoint Presentation</vt:lpstr>
      <vt:lpstr>Let me tell you  about my 3 –year old grandson Gage and  his 4-month old sister Ellie, our granddaughter,  sharing a moment. </vt:lpstr>
      <vt:lpstr>Context clues for reading</vt:lpstr>
      <vt:lpstr>Let me tell you about my 3 –year old grandson Gage and his 4-month old sister Ellie sharing a moment.   Who is “me”? Who is “you”? Who is “our”? What is “grandson”?</vt:lpstr>
      <vt:lpstr>Context clues for writing</vt:lpstr>
      <vt:lpstr>Who is writing?</vt:lpstr>
      <vt:lpstr>Context Clues for reading and writing….</vt:lpstr>
      <vt:lpstr>Context Clues  for  reading  and writing….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 Clues  for  reading  and writing….</dc:title>
  <dc:creator>Dean Ramser</dc:creator>
  <cp:lastModifiedBy>Dean Ramser</cp:lastModifiedBy>
  <cp:revision>1</cp:revision>
  <cp:lastPrinted>2018-07-16T16:33:05Z</cp:lastPrinted>
  <dcterms:created xsi:type="dcterms:W3CDTF">2018-07-16T16:30:59Z</dcterms:created>
  <dcterms:modified xsi:type="dcterms:W3CDTF">2018-07-16T18:05:58Z</dcterms:modified>
</cp:coreProperties>
</file>