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B"/>
    <a:srgbClr val="F7E38C"/>
    <a:srgbClr val="F7D648"/>
    <a:srgbClr val="007CAD"/>
    <a:srgbClr val="9D0F1E"/>
    <a:srgbClr val="FFEBC0"/>
    <a:srgbClr val="4E47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8" autoAdjust="0"/>
    <p:restoredTop sz="90929"/>
  </p:normalViewPr>
  <p:slideViewPr>
    <p:cSldViewPr>
      <p:cViewPr varScale="1">
        <p:scale>
          <a:sx n="104" d="100"/>
          <a:sy n="104" d="100"/>
        </p:scale>
        <p:origin x="2040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71488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71488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 smtClean="0"/>
            </a:lvl1pPr>
          </a:lstStyle>
          <a:p>
            <a:pPr>
              <a:defRPr/>
            </a:pPr>
            <a:fld id="{30324894-C17C-4208-BEB8-570D2A67EA32}" type="datetimeFigureOut">
              <a:rPr lang="en-US"/>
              <a:pPr>
                <a:defRPr/>
              </a:pPr>
              <a:t>5/5/2016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71487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71487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A6A6DBD-775D-44FE-AB15-4EBE393D12F6}" type="slidenum">
              <a:rPr lang="en-US"/>
              <a:pPr>
                <a:defRPr/>
              </a:pPr>
              <a:t>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459288"/>
            <a:ext cx="5207000" cy="42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8575"/>
            <a:ext cx="30781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8918575"/>
            <a:ext cx="30781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D17280A2-D62C-4502-BA6B-D9EE91CB75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02028ED-B1A8-4DB3-91FC-9D734CE5ED1D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8DC9AD5-1747-4D22-8FC1-B98A99373FC5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A595851-66B0-4011-9440-64FA825E77AD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13A5B42-A948-4F59-B40C-6BBF11EA075E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EF50488-AC42-4EB0-AB5B-31D2BC974B80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DD91CA2-127D-4123-9C0C-89FB13651A1D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562CF96-E9B6-4EB3-BEA3-D432C3C53A0E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6A3F9A-69FA-480D-A1C4-1DF5D237772F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73BA62-261B-4669-94B7-7DDA61FBDAEA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A4C81C-691B-4B81-A04A-8B441F5C65E3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175" indent="-29368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6338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7825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13" indent="-2349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765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337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909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48113" indent="-2349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FD280C0-EABE-41BF-A7CE-DAFD91E7F0B4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86716157-FA92-477C-ADBD-25B8FD4175ED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120412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9815C4A4-B3C6-4A43-99C9-CF2B17C950C6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6854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928039EE-A039-49E7-9E72-2E5077C9A9B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64299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695700" cy="411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295400"/>
            <a:ext cx="3695700" cy="411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7BB21960-0D7F-41C3-871A-ED956CAEEB41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688319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98171C78-8E7B-4ACF-B3F2-A4A5A834B1C5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140733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55402165-41D9-4581-ACBB-ED309EACC43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982138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664816AC-AB77-43BF-9EED-87EFDB48B19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243169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0081A5C9-DFB1-4AEE-A538-EF04FE852066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121507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EB7E0D6B-AE6D-403B-9E7D-61815FAE48C2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37025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400A66B1-7218-43C3-8497-CFD0A88C4306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2622987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1350" y="0"/>
            <a:ext cx="2000250" cy="170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0"/>
            <a:ext cx="5848350" cy="17065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36F1638C-951D-41E8-91E1-F8B66C4B65B1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3040265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800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7543800" cy="411163"/>
          </a:xfrm>
          <a:prstGeom prst="rect">
            <a:avLst/>
          </a:prstGeom>
          <a:solidFill>
            <a:srgbClr val="F7D64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990600" y="6477000"/>
            <a:ext cx="655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altLang="en-US" sz="1200">
                <a:solidFill>
                  <a:srgbClr val="007CAD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Hacker/Sommers, </a:t>
            </a:r>
            <a:r>
              <a:rPr lang="en-US" altLang="en-US" sz="1200" i="1">
                <a:solidFill>
                  <a:srgbClr val="007CAD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 Writer’s Reference</a:t>
            </a:r>
            <a:r>
              <a:rPr lang="en-US" altLang="en-US" sz="1200">
                <a:solidFill>
                  <a:srgbClr val="007CAD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, 7th ed. (Boston: Bedford, 2011)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865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7CAD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 altLang="en-US"/>
              <a:t>Slide </a:t>
            </a:r>
            <a:fld id="{41FB0BCF-1B5F-43DB-88A4-C5F5C79B48B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CA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D0F1E"/>
        </a:buClr>
        <a:buFont typeface="Times" panose="02020603050405020304" pitchFamily="18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43E3E49F-26D5-4B88-B827-72DA62705AB9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4099" name="Picture 26" descr="65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15988"/>
            <a:ext cx="5724525" cy="54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4101" name="Text Box 22"/>
          <p:cNvSpPr txBox="1">
            <a:spLocks noChangeArrowheads="1"/>
          </p:cNvSpPr>
          <p:nvPr/>
        </p:nvSpPr>
        <p:spPr bwMode="auto">
          <a:xfrm>
            <a:off x="1417638" y="2317750"/>
            <a:ext cx="1554162" cy="30480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Title is centered.</a:t>
            </a:r>
          </a:p>
        </p:txBody>
      </p:sp>
      <p:sp>
        <p:nvSpPr>
          <p:cNvPr id="4102" name="Text Box 23"/>
          <p:cNvSpPr txBox="1">
            <a:spLocks noChangeArrowheads="1"/>
          </p:cNvSpPr>
          <p:nvPr/>
        </p:nvSpPr>
        <p:spPr bwMode="auto">
          <a:xfrm>
            <a:off x="1417638" y="2822575"/>
            <a:ext cx="1554162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Opening sentences provide background for the thesis.</a:t>
            </a:r>
          </a:p>
        </p:txBody>
      </p:sp>
      <p:sp>
        <p:nvSpPr>
          <p:cNvPr id="4103" name="Text Box 24"/>
          <p:cNvSpPr txBox="1">
            <a:spLocks noChangeArrowheads="1"/>
          </p:cNvSpPr>
          <p:nvPr/>
        </p:nvSpPr>
        <p:spPr bwMode="auto">
          <a:xfrm>
            <a:off x="1417638" y="4756150"/>
            <a:ext cx="1554162" cy="73025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Thesis asserts Orlov’s main point.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2A50E85B-A6D0-4BA9-96DA-6C4E80328FBA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6147" name="Picture 9" descr="65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273175"/>
            <a:ext cx="6707187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143000" y="2273300"/>
            <a:ext cx="1828800" cy="115570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Summary and long quotation are each introduced with a signal phrase naming the author.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1143000" y="3857625"/>
            <a:ext cx="182880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Long quotation is set off from the text; quotation marks are omitted.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1143000" y="5060950"/>
            <a:ext cx="1828800" cy="73025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Page number is given in parentheses after the final period.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246313" y="6059488"/>
            <a:ext cx="647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b="0"/>
              <a:t>Marginal annotations indicate </a:t>
            </a:r>
            <a:r>
              <a:rPr lang="en-US" altLang="en-US" sz="1400" b="0">
                <a:solidFill>
                  <a:srgbClr val="CC006A"/>
                </a:solidFill>
              </a:rPr>
              <a:t>MLA-style formatting</a:t>
            </a:r>
            <a:r>
              <a:rPr lang="en-US" altLang="en-US" sz="1400" b="0"/>
              <a:t> and </a:t>
            </a:r>
            <a:r>
              <a:rPr lang="en-US" altLang="en-US" sz="1400" b="0">
                <a:solidFill>
                  <a:srgbClr val="007CAD"/>
                </a:solidFill>
              </a:rPr>
              <a:t>effective writing</a:t>
            </a:r>
            <a:r>
              <a:rPr lang="en-US" altLang="en-US" sz="1400" b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00570723-F9AC-425A-8295-0913B99AAEC6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8195" name="Picture 8" descr="65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0" y="915988"/>
            <a:ext cx="6529388" cy="54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7270750" y="2590800"/>
            <a:ext cx="1644650" cy="115570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Clear topic sentences, like this one, are used throughout the paper.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270750" y="4724400"/>
            <a:ext cx="164465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Source with an unknown author is cited by a shortened title.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D6B7139A-046E-437D-A0F7-5008DED47589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10243" name="Picture 7" descr="65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57275"/>
            <a:ext cx="6707188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7194550" y="1600200"/>
            <a:ext cx="164465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Orlov anticipates objections and provides sources for opposing views.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94A2E8C8-A284-468E-B103-6A28246252A9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12291" name="Picture 6" descr="65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6707188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7391400" y="1828800"/>
            <a:ext cx="164465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Transition helps readers move from one paragraph to the next.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CB17D899-A820-47E1-8101-CAC0BF28658B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14339" name="Picture 7" descr="65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5988"/>
            <a:ext cx="5484813" cy="54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1555750" y="1676400"/>
            <a:ext cx="1644650" cy="115570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Orlov treats both sides fairly; she provides a transition to her own argument.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555750" y="4648200"/>
            <a:ext cx="1644650" cy="73025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No page number is available for this Web source.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64B6A547-7A6A-43CF-8977-E45A79588016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16387" name="Picture 8" descr="65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3" y="1141413"/>
            <a:ext cx="6707187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1143000" y="1447800"/>
            <a:ext cx="164465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Orlov counters opposing views and provides support for her argument.</a:t>
            </a: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1143000" y="2971800"/>
            <a:ext cx="1644650" cy="115570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Orlov uses a brief signal phrase to move from her argument to the words of a source.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E373CF30-EDDB-4A5A-8F63-DD9B498995B3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18435" name="Picture 8" descr="65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5988"/>
            <a:ext cx="6207125" cy="54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6858000" y="3124200"/>
            <a:ext cx="1828800" cy="73025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Illustration has figure number, caption, and source information.</a:t>
            </a:r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6858000" y="3994150"/>
            <a:ext cx="1828800" cy="73025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Orlov cites an indirect source: words quoted in another source.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D46147BC-F0D3-44F3-8EAB-D2476066A408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20483" name="Picture 8" descr="65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987425"/>
            <a:ext cx="6707187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7315200" y="4419600"/>
            <a:ext cx="160020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7CAD"/>
                </a:solidFill>
              </a:rPr>
              <a:t>Orlov sums up her argument and suggests a course of action.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3AD4DA87-378A-497C-9CE6-3955D31CF02A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22531" name="Picture 9" descr="65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990600"/>
            <a:ext cx="6707187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1066800" y="1752600"/>
            <a:ext cx="1828800" cy="304800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Heading is centered.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066800" y="2590800"/>
            <a:ext cx="182880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List is alphabetized by authors’ last names (or by title when a work has no author).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066800" y="4038600"/>
            <a:ext cx="182880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Abbreviation “n.d.” indicates that the online source has no update date.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Slide </a:t>
            </a:r>
            <a:fld id="{48D9EB61-07E6-4653-8250-DECE3E393900}" type="slidenum">
              <a:rPr lang="en-US" altLang="en-US" sz="1200" b="0" smtClean="0">
                <a:solidFill>
                  <a:srgbClr val="007CA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r>
              <a:rPr lang="en-US" altLang="en-US" sz="1200" b="0">
                <a:solidFill>
                  <a:srgbClr val="007CAD"/>
                </a:solidFill>
                <a:latin typeface="Arial" panose="020B0604020202020204" pitchFamily="34" charset="0"/>
              </a:rPr>
              <a:t> of 11</a:t>
            </a:r>
          </a:p>
        </p:txBody>
      </p:sp>
      <p:pic>
        <p:nvPicPr>
          <p:cNvPr id="24579" name="Picture 8" descr="65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3" y="1143000"/>
            <a:ext cx="670718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MLA Research Paper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1066800" y="1600200"/>
            <a:ext cx="1828800" cy="94297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First line of each entry is at the left margin; extra lines are indented </a:t>
            </a:r>
            <a:r>
              <a:rPr lang="en-US" altLang="en-US" sz="1600" baseline="30000">
                <a:solidFill>
                  <a:srgbClr val="CC006B"/>
                </a:solidFill>
              </a:rPr>
              <a:t>1</a:t>
            </a:r>
            <a:r>
              <a:rPr lang="en-US" altLang="en-US" sz="1400">
                <a:solidFill>
                  <a:srgbClr val="CC006B"/>
                </a:solidFill>
              </a:rPr>
              <a:t>/</a:t>
            </a:r>
            <a:r>
              <a:rPr lang="en-US" altLang="en-US" sz="1600" baseline="-25000">
                <a:solidFill>
                  <a:srgbClr val="CC006B"/>
                </a:solidFill>
              </a:rPr>
              <a:t>2</a:t>
            </a:r>
            <a:r>
              <a:rPr lang="en-US" altLang="en-US" sz="1400">
                <a:solidFill>
                  <a:srgbClr val="CC006B"/>
                </a:solidFill>
              </a:rPr>
              <a:t>”.</a:t>
            </a:r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1066800" y="2971800"/>
            <a:ext cx="1828800" cy="51752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Double-spacing is used throughout.</a:t>
            </a:r>
          </a:p>
        </p:txBody>
      </p:sp>
      <p:sp>
        <p:nvSpPr>
          <p:cNvPr id="24583" name="Text Box 6"/>
          <p:cNvSpPr txBox="1">
            <a:spLocks noChangeArrowheads="1"/>
          </p:cNvSpPr>
          <p:nvPr/>
        </p:nvSpPr>
        <p:spPr bwMode="auto">
          <a:xfrm>
            <a:off x="1066800" y="3810000"/>
            <a:ext cx="1828800" cy="1368425"/>
          </a:xfrm>
          <a:prstGeom prst="rect">
            <a:avLst/>
          </a:prstGeom>
          <a:solidFill>
            <a:schemeClr val="bg1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0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9D0F1E"/>
              </a:buClr>
              <a:buFont typeface="Times" panose="02020603050405020304" pitchFamily="18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CC006B"/>
                </a:solidFill>
              </a:rPr>
              <a:t>A work with four authors is listed by the first author’s name and the abbreviation “et al.” (for “and others”).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 Interview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219200" y="1066800"/>
            <a:ext cx="7543800" cy="411163"/>
          </a:xfrm>
        </p:spPr>
        <p:txBody>
          <a:bodyPr/>
          <a:lstStyle/>
          <a:p>
            <a:r>
              <a:rPr lang="en-US" altLang="en-US" b="0">
                <a:solidFill>
                  <a:srgbClr val="000000"/>
                </a:solidFill>
                <a:latin typeface="Verdana" panose="020B0604030504040204" pitchFamily="34" charset="0"/>
              </a:rPr>
              <a:t>Interviews typically fall into two categories: print or broadcast published and unpublished (personal) interviews, although interviews may also appear in other, similar formats such as in email format or as a Web document.</a:t>
            </a:r>
          </a:p>
          <a:p>
            <a:endParaRPr lang="en-US" altLang="en-US" b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en-US" altLang="en-US" b="0">
                <a:solidFill>
                  <a:srgbClr val="000000"/>
                </a:solidFill>
                <a:latin typeface="Verdana" panose="020B0604030504040204" pitchFamily="34" charset="0"/>
              </a:rPr>
              <a:t>Personal Interviews</a:t>
            </a:r>
          </a:p>
          <a:p>
            <a:endParaRPr lang="en-US" altLang="en-US" b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en-US" altLang="en-US" b="0">
                <a:solidFill>
                  <a:srgbClr val="000000"/>
                </a:solidFill>
                <a:latin typeface="Verdana" panose="020B0604030504040204" pitchFamily="34" charset="0"/>
              </a:rPr>
              <a:t>Personal interviews refer to those interviews that you conduct yourself. List the interview by the name of the</a:t>
            </a:r>
          </a:p>
          <a:p>
            <a:r>
              <a:rPr lang="en-US" altLang="en-US" b="0">
                <a:solidFill>
                  <a:srgbClr val="000000"/>
                </a:solidFill>
                <a:latin typeface="Verdana" panose="020B0604030504040204" pitchFamily="34" charset="0"/>
              </a:rPr>
              <a:t>    interviewee. Include the descriptor Personal interview and the date of the interview.</a:t>
            </a:r>
          </a:p>
          <a:p>
            <a:endParaRPr lang="en-US" altLang="en-US" b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Smith, Jane. Personal interview. 19 May 2014.</a:t>
            </a: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7CAD"/>
                </a:solidFill>
              </a:rPr>
              <a:t>Slide </a:t>
            </a:r>
            <a:fld id="{75A2A0A9-B8AD-4073-830D-0669C2B8E0A2}" type="slidenum">
              <a:rPr lang="en-US" altLang="en-US" sz="1200" smtClean="0">
                <a:solidFill>
                  <a:srgbClr val="007CAD"/>
                </a:solidFill>
              </a:rPr>
              <a:pPr/>
              <a:t>12</a:t>
            </a:fld>
            <a:r>
              <a:rPr lang="en-US" altLang="en-US" sz="1200">
                <a:solidFill>
                  <a:srgbClr val="007CAD"/>
                </a:solidFill>
              </a:rPr>
              <a:t> of 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478</Words>
  <Application>Microsoft Office PowerPoint</Application>
  <PresentationFormat>On-screen Show (4:3)</PresentationFormat>
  <Paragraphs>67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Sample MLA Research Paper</vt:lpstr>
      <vt:lpstr>Sample MLA Research Paper</vt:lpstr>
      <vt:lpstr>Sample MLA Research Paper</vt:lpstr>
      <vt:lpstr>Sample MLA Research Paper</vt:lpstr>
      <vt:lpstr>Sample MLA Research Paper</vt:lpstr>
      <vt:lpstr>Sample MLA Research Paper</vt:lpstr>
      <vt:lpstr>Sample MLA Research Paper</vt:lpstr>
      <vt:lpstr>Sample MLA Research Paper</vt:lpstr>
      <vt:lpstr>Sample MLA Research Paper</vt:lpstr>
      <vt:lpstr>Sample MLA Research Paper</vt:lpstr>
      <vt:lpstr>Sample MLA Research Paper</vt:lpstr>
      <vt:lpstr>An Interview </vt:lpstr>
    </vt:vector>
  </TitlesOfParts>
  <Manager>Sumanas, Inc.</Manager>
  <Company>Bedford/St. Martin's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Writer's Reference</dc:title>
  <dc:subject/>
  <dc:creator>Hacker and Sommers</dc:creator>
  <cp:keywords/>
  <dc:description/>
  <cp:lastModifiedBy>Dean Ramser</cp:lastModifiedBy>
  <cp:revision>46</cp:revision>
  <cp:lastPrinted>2016-04-24T14:20:50Z</cp:lastPrinted>
  <dcterms:created xsi:type="dcterms:W3CDTF">2010-09-19T19:18:12Z</dcterms:created>
  <dcterms:modified xsi:type="dcterms:W3CDTF">2016-05-05T13:48:10Z</dcterms:modified>
  <cp:category/>
</cp:coreProperties>
</file>