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9" d="100"/>
          <a:sy n="89" d="100"/>
        </p:scale>
        <p:origin x="108"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2402161-1CC2-45EA-B55D-22313133E45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4069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spTree>
    <p:extLst>
      <p:ext uri="{BB962C8B-B14F-4D97-AF65-F5344CB8AC3E}">
        <p14:creationId xmlns:p14="http://schemas.microsoft.com/office/powerpoint/2010/main" val="3227493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6871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3E6C04-28B3-4B92-AA57-3AFC3E7B7E4B}" type="datetimeFigureOut">
              <a:rPr lang="en-US" smtClean="0"/>
              <a:t>11/22/2017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02161-1CC2-45EA-B55D-22313133E45C}" type="slidenum">
              <a:rPr lang="en-US" smtClean="0"/>
              <a:t>‹#›</a:t>
            </a:fld>
            <a:endParaRPr lang="en-US"/>
          </a:p>
        </p:txBody>
      </p:sp>
    </p:spTree>
    <p:extLst>
      <p:ext uri="{BB962C8B-B14F-4D97-AF65-F5344CB8AC3E}">
        <p14:creationId xmlns:p14="http://schemas.microsoft.com/office/powerpoint/2010/main" val="2404115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3E6C04-28B3-4B92-AA57-3AFC3E7B7E4B}" type="datetimeFigureOut">
              <a:rPr lang="en-US" smtClean="0"/>
              <a:t>11/22/2017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402161-1CC2-45EA-B55D-22313133E45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498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43E6C04-28B3-4B92-AA57-3AFC3E7B7E4B}" type="datetimeFigureOut">
              <a:rPr lang="en-US" smtClean="0"/>
              <a:t>11/22/2017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402161-1CC2-45EA-B55D-22313133E45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1645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3E6C04-28B3-4B92-AA57-3AFC3E7B7E4B}" type="datetimeFigureOut">
              <a:rPr lang="en-US" smtClean="0"/>
              <a:t>11/22/2017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402161-1CC2-45EA-B55D-22313133E45C}" type="slidenum">
              <a:rPr lang="en-US" smtClean="0"/>
              <a:t>‹#›</a:t>
            </a:fld>
            <a:endParaRPr lang="en-US"/>
          </a:p>
        </p:txBody>
      </p:sp>
    </p:spTree>
    <p:extLst>
      <p:ext uri="{BB962C8B-B14F-4D97-AF65-F5344CB8AC3E}">
        <p14:creationId xmlns:p14="http://schemas.microsoft.com/office/powerpoint/2010/main" val="1486027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3E6C04-28B3-4B92-AA57-3AFC3E7B7E4B}" type="datetimeFigureOut">
              <a:rPr lang="en-US" smtClean="0"/>
              <a:t>11/22/2017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02161-1CC2-45EA-B55D-22313133E45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4838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3E6C04-28B3-4B92-AA57-3AFC3E7B7E4B}" type="datetimeFigureOut">
              <a:rPr lang="en-US" smtClean="0"/>
              <a:t>11/22/2017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02161-1CC2-45EA-B55D-22313133E45C}" type="slidenum">
              <a:rPr lang="en-US" smtClean="0"/>
              <a:t>‹#›</a:t>
            </a:fld>
            <a:endParaRPr lang="en-US"/>
          </a:p>
        </p:txBody>
      </p:sp>
    </p:spTree>
    <p:extLst>
      <p:ext uri="{BB962C8B-B14F-4D97-AF65-F5344CB8AC3E}">
        <p14:creationId xmlns:p14="http://schemas.microsoft.com/office/powerpoint/2010/main" val="3671921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3E6C04-28B3-4B92-AA57-3AFC3E7B7E4B}" type="datetimeFigureOut">
              <a:rPr lang="en-US" smtClean="0"/>
              <a:t>11/22/2017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02161-1CC2-45EA-B55D-22313133E45C}" type="slidenum">
              <a:rPr lang="en-US" smtClean="0"/>
              <a:t>‹#›</a:t>
            </a:fld>
            <a:endParaRPr lang="en-US"/>
          </a:p>
        </p:txBody>
      </p:sp>
    </p:spTree>
    <p:extLst>
      <p:ext uri="{BB962C8B-B14F-4D97-AF65-F5344CB8AC3E}">
        <p14:creationId xmlns:p14="http://schemas.microsoft.com/office/powerpoint/2010/main" val="2779773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7056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807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spTree>
    <p:extLst>
      <p:ext uri="{BB962C8B-B14F-4D97-AF65-F5344CB8AC3E}">
        <p14:creationId xmlns:p14="http://schemas.microsoft.com/office/powerpoint/2010/main" val="2100334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1520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2305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1801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3E6C04-28B3-4B92-AA57-3AFC3E7B7E4B}"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02161-1CC2-45EA-B55D-22313133E45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1478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3E6C04-28B3-4B92-AA57-3AFC3E7B7E4B}" type="datetimeFigureOut">
              <a:rPr lang="en-US" smtClean="0"/>
              <a:t>11/22/2017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402161-1CC2-45EA-B55D-22313133E45C}" type="slidenum">
              <a:rPr lang="en-US" smtClean="0"/>
              <a:t>‹#›</a:t>
            </a:fld>
            <a:endParaRPr lang="en-US"/>
          </a:p>
        </p:txBody>
      </p:sp>
    </p:spTree>
    <p:extLst>
      <p:ext uri="{BB962C8B-B14F-4D97-AF65-F5344CB8AC3E}">
        <p14:creationId xmlns:p14="http://schemas.microsoft.com/office/powerpoint/2010/main" val="2950688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Animal Overpopulation</a:t>
            </a:r>
            <a:endParaRPr lang="en-US" dirty="0"/>
          </a:p>
        </p:txBody>
      </p:sp>
      <p:sp>
        <p:nvSpPr>
          <p:cNvPr id="3" name="Subtitle 2"/>
          <p:cNvSpPr>
            <a:spLocks noGrp="1"/>
          </p:cNvSpPr>
          <p:nvPr>
            <p:ph type="subTitle" idx="1"/>
          </p:nvPr>
        </p:nvSpPr>
        <p:spPr/>
        <p:txBody>
          <a:bodyPr/>
          <a:lstStyle/>
          <a:p>
            <a:r>
              <a:rPr lang="en-US" smtClean="0"/>
              <a:t>MP</a:t>
            </a:r>
            <a:endParaRPr lang="en-US" dirty="0" smtClean="0"/>
          </a:p>
          <a:p>
            <a:r>
              <a:rPr lang="en-US" dirty="0" err="1" smtClean="0"/>
              <a:t>Eng</a:t>
            </a:r>
            <a:r>
              <a:rPr lang="en-US" dirty="0" smtClean="0"/>
              <a:t> 350-17</a:t>
            </a:r>
            <a:endParaRPr lang="en-US" dirty="0"/>
          </a:p>
        </p:txBody>
      </p:sp>
    </p:spTree>
    <p:extLst>
      <p:ext uri="{BB962C8B-B14F-4D97-AF65-F5344CB8AC3E}">
        <p14:creationId xmlns:p14="http://schemas.microsoft.com/office/powerpoint/2010/main" val="619770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Crisis</a:t>
            </a:r>
            <a:endParaRPr lang="en-US" dirty="0"/>
          </a:p>
        </p:txBody>
      </p:sp>
      <p:sp>
        <p:nvSpPr>
          <p:cNvPr id="3" name="Content Placeholder 2"/>
          <p:cNvSpPr>
            <a:spLocks noGrp="1"/>
          </p:cNvSpPr>
          <p:nvPr>
            <p:ph idx="1"/>
          </p:nvPr>
        </p:nvSpPr>
        <p:spPr>
          <a:xfrm>
            <a:off x="1295401" y="2459866"/>
            <a:ext cx="5815836" cy="3416002"/>
          </a:xfrm>
        </p:spPr>
        <p:txBody>
          <a:bodyPr>
            <a:normAutofit fontScale="92500"/>
          </a:bodyPr>
          <a:lstStyle/>
          <a:p>
            <a:r>
              <a:rPr lang="en-US" dirty="0" smtClean="0"/>
              <a:t>Animal overpopulation is a serious crisis within not just our communities, but it also extends to be a nation wide and world wide crisis as well. </a:t>
            </a:r>
            <a:endParaRPr lang="en-US" dirty="0"/>
          </a:p>
          <a:p>
            <a:r>
              <a:rPr lang="en-US" dirty="0" smtClean="0"/>
              <a:t>The overwhelming number of animals in the world has lead them to crowd our streets, our animal hospitals, and our shelters to the point that euthanasia is a solution to most overcrowding situations in the rescue process. </a:t>
            </a:r>
          </a:p>
          <a:p>
            <a:pPr marL="0" indent="0">
              <a:buNone/>
            </a:pPr>
            <a:endParaRPr lang="en-US" dirty="0" smtClean="0"/>
          </a:p>
        </p:txBody>
      </p:sp>
      <p:pic>
        <p:nvPicPr>
          <p:cNvPr id="1026" name="Picture 2" descr="Image result for stray anima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1237" y="2675197"/>
            <a:ext cx="3785360" cy="2841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152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T</a:t>
            </a:r>
            <a:r>
              <a:rPr lang="en-US" dirty="0" smtClean="0"/>
              <a:t>he underlying Effects </a:t>
            </a:r>
            <a:endParaRPr lang="en-US" dirty="0"/>
          </a:p>
        </p:txBody>
      </p:sp>
      <p:sp>
        <p:nvSpPr>
          <p:cNvPr id="3" name="Content Placeholder 2"/>
          <p:cNvSpPr>
            <a:spLocks noGrp="1"/>
          </p:cNvSpPr>
          <p:nvPr>
            <p:ph idx="1"/>
          </p:nvPr>
        </p:nvSpPr>
        <p:spPr>
          <a:xfrm>
            <a:off x="1295402" y="2575774"/>
            <a:ext cx="6444802" cy="3300093"/>
          </a:xfrm>
        </p:spPr>
        <p:txBody>
          <a:bodyPr>
            <a:normAutofit fontScale="92500" lnSpcReduction="10000"/>
          </a:bodyPr>
          <a:lstStyle/>
          <a:p>
            <a:r>
              <a:rPr lang="en-US" dirty="0" smtClean="0"/>
              <a:t>Because there are so many animals wandering the streets, they are subject and highly prone to infections and diseases that reported by veterinarians and shelter rescue groups become the very reason for most stray animals deaths. </a:t>
            </a:r>
          </a:p>
          <a:p>
            <a:r>
              <a:rPr lang="en-US" dirty="0" smtClean="0"/>
              <a:t>Common illnesses include: upper respiratory infections in cats, and skin infections and canine parvovirus in dogs. These specific conditions have the tendency to be very difficult to get rid of and end up most likely remaining with the animal until death.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204" y="2685243"/>
            <a:ext cx="3641363" cy="3081153"/>
          </a:xfrm>
          <a:prstGeom prst="rect">
            <a:avLst/>
          </a:prstGeom>
        </p:spPr>
      </p:pic>
    </p:spTree>
    <p:extLst>
      <p:ext uri="{BB962C8B-B14F-4D97-AF65-F5344CB8AC3E}">
        <p14:creationId xmlns:p14="http://schemas.microsoft.com/office/powerpoint/2010/main" val="506059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solution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solution to animal overpopulation is spaying and neutering your pets. It sounds too simple to be true for such a huge crisis, but its honestly the number one cause of animal overpopulation, the lack of spaying and neutering our pets.</a:t>
            </a:r>
          </a:p>
          <a:p>
            <a:r>
              <a:rPr lang="en-US" dirty="0" smtClean="0"/>
              <a:t>Its very common for animals to run away or become lost, and when they do they mate and leave litters of kittens and puppies on the streets that have little chance of surviving or living a healthy life. </a:t>
            </a:r>
          </a:p>
          <a:p>
            <a:r>
              <a:rPr lang="en-US" dirty="0" smtClean="0"/>
              <a:t>As of October 1, 2015 it has been a law requirement to spay and neuter your pets, all dogs over 6 months of age, and all cats over 3 months are subject to this law and still people some how get around it, contributing to the animal overpopulation crisis. </a:t>
            </a:r>
            <a:endParaRPr lang="en-US" dirty="0"/>
          </a:p>
        </p:txBody>
      </p:sp>
    </p:spTree>
    <p:extLst>
      <p:ext uri="{BB962C8B-B14F-4D97-AF65-F5344CB8AC3E}">
        <p14:creationId xmlns:p14="http://schemas.microsoft.com/office/powerpoint/2010/main" val="799589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if I cant afford it?</a:t>
            </a:r>
            <a:endParaRPr lang="en-US" dirty="0"/>
          </a:p>
        </p:txBody>
      </p:sp>
      <p:sp>
        <p:nvSpPr>
          <p:cNvPr id="3" name="Content Placeholder 2"/>
          <p:cNvSpPr>
            <a:spLocks noGrp="1"/>
          </p:cNvSpPr>
          <p:nvPr>
            <p:ph idx="1"/>
          </p:nvPr>
        </p:nvSpPr>
        <p:spPr>
          <a:xfrm>
            <a:off x="1295401" y="2556932"/>
            <a:ext cx="5813737" cy="3318936"/>
          </a:xfrm>
        </p:spPr>
        <p:txBody>
          <a:bodyPr>
            <a:normAutofit fontScale="85000" lnSpcReduction="20000"/>
          </a:bodyPr>
          <a:lstStyle/>
          <a:p>
            <a:r>
              <a:rPr lang="en-US" dirty="0" smtClean="0"/>
              <a:t>Most people don’t know about this but there are actually numerous mobile animal clinics in almost every community today that offer low-cost to absolutely FREE animal care and spay and neutering. </a:t>
            </a:r>
          </a:p>
          <a:p>
            <a:r>
              <a:rPr lang="en-US" dirty="0" smtClean="0"/>
              <a:t>SCVVC- Society for California Veterinary &amp; Vaccine Care</a:t>
            </a:r>
          </a:p>
          <a:p>
            <a:r>
              <a:rPr lang="en-US" dirty="0" smtClean="0"/>
              <a:t>Fix it Long Beach- in my community, is a program run by the city animal care services that aids in the fight against animal overpopulation by offering free spay and neutering services with mobile clinics as well. </a:t>
            </a:r>
          </a:p>
          <a:p>
            <a:endParaRPr lang="en-US" dirty="0" smtClean="0"/>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8288" y="2095371"/>
            <a:ext cx="3418310" cy="173812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1809" y="4016903"/>
            <a:ext cx="3234505" cy="2138063"/>
          </a:xfrm>
          <a:prstGeom prst="rect">
            <a:avLst/>
          </a:prstGeom>
        </p:spPr>
      </p:pic>
    </p:spTree>
    <p:extLst>
      <p:ext uri="{BB962C8B-B14F-4D97-AF65-F5344CB8AC3E}">
        <p14:creationId xmlns:p14="http://schemas.microsoft.com/office/powerpoint/2010/main" val="2641889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Concluding Benefits to solution</a:t>
            </a:r>
            <a:endParaRPr lang="en-US" dirty="0"/>
          </a:p>
        </p:txBody>
      </p:sp>
      <p:sp>
        <p:nvSpPr>
          <p:cNvPr id="3" name="Content Placeholder 2"/>
          <p:cNvSpPr>
            <a:spLocks noGrp="1"/>
          </p:cNvSpPr>
          <p:nvPr>
            <p:ph idx="1"/>
          </p:nvPr>
        </p:nvSpPr>
        <p:spPr>
          <a:xfrm>
            <a:off x="1295400" y="2556931"/>
            <a:ext cx="5259945" cy="3560533"/>
          </a:xfrm>
        </p:spPr>
        <p:txBody>
          <a:bodyPr>
            <a:normAutofit fontScale="92500" lnSpcReduction="10000"/>
          </a:bodyPr>
          <a:lstStyle/>
          <a:p>
            <a:r>
              <a:rPr lang="en-US" dirty="0" smtClean="0"/>
              <a:t>Benefits of spaying and neutering your pets include:</a:t>
            </a:r>
          </a:p>
          <a:p>
            <a:pPr lvl="2"/>
            <a:r>
              <a:rPr lang="en-US" dirty="0" smtClean="0"/>
              <a:t>Less chance of health problems later in life</a:t>
            </a:r>
          </a:p>
          <a:p>
            <a:pPr lvl="2"/>
            <a:r>
              <a:rPr lang="en-US" dirty="0" smtClean="0"/>
              <a:t>Most pets are calmer, more obedient, and more affectionate. </a:t>
            </a:r>
          </a:p>
          <a:p>
            <a:pPr lvl="2"/>
            <a:r>
              <a:rPr lang="en-US" dirty="0" smtClean="0"/>
              <a:t>Males are less likely to roam, bite, and be aggressive.</a:t>
            </a:r>
          </a:p>
          <a:p>
            <a:pPr lvl="2"/>
            <a:r>
              <a:rPr lang="en-US" dirty="0" smtClean="0"/>
              <a:t>Reduces amount of mounting and territorial marking</a:t>
            </a:r>
          </a:p>
          <a:p>
            <a:pPr lvl="2"/>
            <a:r>
              <a:rPr lang="en-US" dirty="0" smtClean="0"/>
              <a:t>And last but not least it </a:t>
            </a:r>
            <a:r>
              <a:rPr lang="en-US" b="1" dirty="0" smtClean="0"/>
              <a:t>reduces the number of unwanted pets in the community!</a:t>
            </a:r>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5597" y="3669673"/>
            <a:ext cx="3263721" cy="244779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4925" y="2143401"/>
            <a:ext cx="2982532" cy="1994983"/>
          </a:xfrm>
          <a:prstGeom prst="rect">
            <a:avLst/>
          </a:prstGeom>
        </p:spPr>
      </p:pic>
    </p:spTree>
    <p:extLst>
      <p:ext uri="{BB962C8B-B14F-4D97-AF65-F5344CB8AC3E}">
        <p14:creationId xmlns:p14="http://schemas.microsoft.com/office/powerpoint/2010/main" val="218937314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34</TotalTime>
  <Words>458</Words>
  <Application>Microsoft Office PowerPoint</Application>
  <PresentationFormat>Widescreen</PresentationFormat>
  <Paragraphs>24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Garamond</vt:lpstr>
      <vt:lpstr>Organic</vt:lpstr>
      <vt:lpstr>Animal Overpopulation</vt:lpstr>
      <vt:lpstr>The Crisis</vt:lpstr>
      <vt:lpstr> The underlying Effects </vt:lpstr>
      <vt:lpstr>The solution</vt:lpstr>
      <vt:lpstr>What if I cant afford it?</vt:lpstr>
      <vt:lpstr>Concluding Benefits to solution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Mariah Pavia</dc:creator>
  <cp:lastModifiedBy>Dean Ramser</cp:lastModifiedBy>
  <cp:revision>6</cp:revision>
  <dcterms:created xsi:type="dcterms:W3CDTF">2016-12-06T19:51:00Z</dcterms:created>
  <dcterms:modified xsi:type="dcterms:W3CDTF">2017-11-22T21:00:14Z</dcterms:modified>
</cp:coreProperties>
</file>