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329" r:id="rId2"/>
    <p:sldId id="332" r:id="rId3"/>
    <p:sldId id="352" r:id="rId4"/>
    <p:sldId id="351" r:id="rId5"/>
    <p:sldId id="350" r:id="rId6"/>
    <p:sldId id="349" r:id="rId7"/>
    <p:sldId id="345" r:id="rId8"/>
    <p:sldId id="336" r:id="rId9"/>
    <p:sldId id="337" r:id="rId10"/>
    <p:sldId id="341" r:id="rId11"/>
    <p:sldId id="342" r:id="rId12"/>
  </p:sldIdLst>
  <p:sldSz cx="24387175" cy="13716000"/>
  <p:notesSz cx="7102475" cy="9388475"/>
  <p:defaultText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14308">
          <p15:clr>
            <a:srgbClr val="A4A3A4"/>
          </p15:clr>
        </p15:guide>
        <p15:guide id="3" pos="10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9182"/>
    <a:srgbClr val="4A4F55"/>
    <a:srgbClr val="3D367E"/>
    <a:srgbClr val="F1B300"/>
    <a:srgbClr val="EDC200"/>
    <a:srgbClr val="FFE791"/>
    <a:srgbClr val="FFCC66"/>
    <a:srgbClr val="E6DC8A"/>
    <a:srgbClr val="E3CB6A"/>
    <a:srgbClr val="F1E36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941" autoAdjust="0"/>
    <p:restoredTop sz="94283" autoAdjust="0"/>
  </p:normalViewPr>
  <p:slideViewPr>
    <p:cSldViewPr snapToGrid="0" snapToObjects="1">
      <p:cViewPr varScale="1">
        <p:scale>
          <a:sx n="53" d="100"/>
          <a:sy n="53" d="100"/>
        </p:scale>
        <p:origin x="144" y="168"/>
      </p:cViewPr>
      <p:guideLst>
        <p:guide orient="horz"/>
        <p:guide pos="14308"/>
        <p:guide pos="10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7" d="100"/>
        <a:sy n="37"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CF7BC3-7078-47FA-B233-6A9E75552ED6}"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AFE3630B-B763-4C5C-82D9-C69E11D32FC9}">
      <dgm:prSet phldrT="[Text]" custT="1"/>
      <dgm:spPr/>
      <dgm:t>
        <a:bodyPr/>
        <a:lstStyle/>
        <a:p>
          <a:r>
            <a:rPr lang="en-US" sz="600" dirty="0"/>
            <a:t>High Impact Practices </a:t>
          </a:r>
          <a:r>
            <a:rPr lang="en-US" sz="600" b="1" dirty="0"/>
            <a:t>(HIP): </a:t>
          </a:r>
          <a:r>
            <a:rPr lang="en-US" sz="600" dirty="0"/>
            <a:t>Critical Thinking Decisions</a:t>
          </a:r>
        </a:p>
        <a:p>
          <a:endParaRPr lang="en-US" sz="2000" b="1" u="sng" dirty="0"/>
        </a:p>
        <a:p>
          <a:r>
            <a:rPr lang="en-US" sz="2000" b="1" u="sng" dirty="0"/>
            <a:t>THINK</a:t>
          </a:r>
        </a:p>
      </dgm:t>
    </dgm:pt>
    <dgm:pt modelId="{83BFD159-9301-46FE-803F-54DE304B783C}" type="parTrans" cxnId="{224C72ED-0FB4-4A19-9B0B-F57B14F975F1}">
      <dgm:prSet/>
      <dgm:spPr/>
      <dgm:t>
        <a:bodyPr/>
        <a:lstStyle/>
        <a:p>
          <a:endParaRPr lang="en-US"/>
        </a:p>
      </dgm:t>
    </dgm:pt>
    <dgm:pt modelId="{D132A946-8532-4C7E-9496-CC037D752855}" type="sibTrans" cxnId="{224C72ED-0FB4-4A19-9B0B-F57B14F975F1}">
      <dgm:prSet/>
      <dgm:spPr/>
      <dgm:t>
        <a:bodyPr/>
        <a:lstStyle/>
        <a:p>
          <a:endParaRPr lang="en-US"/>
        </a:p>
      </dgm:t>
    </dgm:pt>
    <dgm:pt modelId="{4D51F702-2491-4060-9567-EC199CF0E83D}">
      <dgm:prSet phldrT="[Text]"/>
      <dgm:spPr/>
      <dgm:t>
        <a:bodyPr/>
        <a:lstStyle/>
        <a:p>
          <a:r>
            <a:rPr lang="en-US" dirty="0"/>
            <a:t>Assignment                  (Key Cognitive Strategies)</a:t>
          </a:r>
        </a:p>
      </dgm:t>
    </dgm:pt>
    <dgm:pt modelId="{19A5EFA3-6038-49C4-8F06-CEDE3103143F}" type="parTrans" cxnId="{0001382C-4865-409B-8F43-57B9F6817CBB}">
      <dgm:prSet/>
      <dgm:spPr/>
      <dgm:t>
        <a:bodyPr/>
        <a:lstStyle/>
        <a:p>
          <a:endParaRPr lang="en-US"/>
        </a:p>
      </dgm:t>
    </dgm:pt>
    <dgm:pt modelId="{50B8C436-CFEE-47BF-84FB-D055C63BF610}" type="sibTrans" cxnId="{0001382C-4865-409B-8F43-57B9F6817CBB}">
      <dgm:prSet/>
      <dgm:spPr/>
      <dgm:t>
        <a:bodyPr/>
        <a:lstStyle/>
        <a:p>
          <a:endParaRPr lang="en-US"/>
        </a:p>
      </dgm:t>
    </dgm:pt>
    <dgm:pt modelId="{17D2F1E9-975D-4FC6-B69F-4F1BE562D742}">
      <dgm:prSet phldrT="[Text]" custT="1"/>
      <dgm:spPr/>
      <dgm:t>
        <a:bodyPr/>
        <a:lstStyle/>
        <a:p>
          <a:pPr algn="ctr"/>
          <a:endParaRPr lang="en-US" sz="600" dirty="0"/>
        </a:p>
        <a:p>
          <a:pPr algn="ctr"/>
          <a:endParaRPr lang="en-US" sz="600" dirty="0"/>
        </a:p>
        <a:p>
          <a:pPr algn="ctr"/>
          <a:r>
            <a:rPr lang="en-US" sz="600" dirty="0"/>
            <a:t>Service Learning Internship Community Engagement  </a:t>
          </a:r>
          <a:r>
            <a:rPr lang="en-US" sz="600" b="1" dirty="0"/>
            <a:t>(SLICE): </a:t>
          </a:r>
          <a:r>
            <a:rPr lang="en-US" sz="600" dirty="0"/>
            <a:t>students journal about their experiences</a:t>
          </a:r>
        </a:p>
        <a:p>
          <a:pPr algn="ctr"/>
          <a:endParaRPr lang="en-US" sz="600" dirty="0"/>
        </a:p>
        <a:p>
          <a:pPr algn="ctr"/>
          <a:r>
            <a:rPr lang="en-US" sz="2000" b="1" u="sng" dirty="0"/>
            <a:t>KNOW</a:t>
          </a:r>
        </a:p>
      </dgm:t>
    </dgm:pt>
    <dgm:pt modelId="{5B14AB63-0AC2-4BAF-AFB0-79D564A9FF54}" type="parTrans" cxnId="{3B8C3C75-2BFE-4F68-9261-2841146947CF}">
      <dgm:prSet/>
      <dgm:spPr/>
      <dgm:t>
        <a:bodyPr/>
        <a:lstStyle/>
        <a:p>
          <a:endParaRPr lang="en-US"/>
        </a:p>
      </dgm:t>
    </dgm:pt>
    <dgm:pt modelId="{40AC63CF-591A-4E8B-AC3B-04BBEFDDD13E}" type="sibTrans" cxnId="{3B8C3C75-2BFE-4F68-9261-2841146947CF}">
      <dgm:prSet/>
      <dgm:spPr/>
      <dgm:t>
        <a:bodyPr/>
        <a:lstStyle/>
        <a:p>
          <a:endParaRPr lang="en-US"/>
        </a:p>
      </dgm:t>
    </dgm:pt>
    <dgm:pt modelId="{558F0A21-07CA-482F-B0DC-15AA0368C98F}">
      <dgm:prSet phldrT="[Text]"/>
      <dgm:spPr/>
      <dgm:t>
        <a:bodyPr/>
        <a:lstStyle/>
        <a:p>
          <a:r>
            <a:rPr lang="en-US" dirty="0"/>
            <a:t>Journal Activity  (Key Content Knowledge)</a:t>
          </a:r>
        </a:p>
      </dgm:t>
    </dgm:pt>
    <dgm:pt modelId="{264514C3-5273-4091-AF20-2F25A1A1C7DD}" type="parTrans" cxnId="{C1D3E30B-458F-4CD3-A470-9196855C9593}">
      <dgm:prSet/>
      <dgm:spPr/>
      <dgm:t>
        <a:bodyPr/>
        <a:lstStyle/>
        <a:p>
          <a:endParaRPr lang="en-US"/>
        </a:p>
      </dgm:t>
    </dgm:pt>
    <dgm:pt modelId="{59408275-E409-4168-99DE-DA56AE811FAE}" type="sibTrans" cxnId="{C1D3E30B-458F-4CD3-A470-9196855C9593}">
      <dgm:prSet/>
      <dgm:spPr/>
      <dgm:t>
        <a:bodyPr/>
        <a:lstStyle/>
        <a:p>
          <a:endParaRPr lang="en-US"/>
        </a:p>
      </dgm:t>
    </dgm:pt>
    <dgm:pt modelId="{D519793A-9727-43C3-B43A-7BC28ED37EF6}">
      <dgm:prSet phldrT="[Text]" custT="1"/>
      <dgm:spPr/>
      <dgm:t>
        <a:bodyPr/>
        <a:lstStyle/>
        <a:p>
          <a:endParaRPr lang="en-US" sz="600" dirty="0"/>
        </a:p>
        <a:p>
          <a:endParaRPr lang="en-US" sz="600" dirty="0"/>
        </a:p>
        <a:p>
          <a:r>
            <a:rPr lang="en-US" sz="600" dirty="0"/>
            <a:t>First Year Undergraduate Research: students research their SLICE topic</a:t>
          </a:r>
        </a:p>
        <a:p>
          <a:endParaRPr lang="en-US" sz="600" dirty="0"/>
        </a:p>
        <a:p>
          <a:endParaRPr lang="en-US" sz="600" dirty="0"/>
        </a:p>
        <a:p>
          <a:endParaRPr lang="en-US" sz="600" dirty="0"/>
        </a:p>
        <a:p>
          <a:r>
            <a:rPr lang="en-US" sz="2000" b="1" u="sng" dirty="0"/>
            <a:t>GO</a:t>
          </a:r>
        </a:p>
      </dgm:t>
    </dgm:pt>
    <dgm:pt modelId="{E54E5CD8-1DFB-449B-8362-E01C99EC3816}" type="parTrans" cxnId="{350F970B-17B9-439D-BBB4-61808E10D197}">
      <dgm:prSet/>
      <dgm:spPr/>
      <dgm:t>
        <a:bodyPr/>
        <a:lstStyle/>
        <a:p>
          <a:endParaRPr lang="en-US"/>
        </a:p>
      </dgm:t>
    </dgm:pt>
    <dgm:pt modelId="{DB9A21FA-2E93-4B95-AE6F-A61ECE96CEDA}" type="sibTrans" cxnId="{350F970B-17B9-439D-BBB4-61808E10D197}">
      <dgm:prSet/>
      <dgm:spPr/>
      <dgm:t>
        <a:bodyPr/>
        <a:lstStyle/>
        <a:p>
          <a:endParaRPr lang="en-US"/>
        </a:p>
      </dgm:t>
    </dgm:pt>
    <dgm:pt modelId="{0221FC4F-7A51-4C51-8B3D-97F951FD2E74}">
      <dgm:prSet phldrT="[Text]" custT="1"/>
      <dgm:spPr/>
      <dgm:t>
        <a:bodyPr/>
        <a:lstStyle/>
        <a:p>
          <a:endParaRPr lang="en-US" sz="600" dirty="0"/>
        </a:p>
        <a:p>
          <a:endParaRPr lang="en-US" sz="600" dirty="0"/>
        </a:p>
        <a:p>
          <a:r>
            <a:rPr lang="en-US" sz="600" dirty="0"/>
            <a:t>Making Concrete Abstract Ideas Developed Through Community Engagement: students prepare essay for submission to scholarly journal</a:t>
          </a:r>
        </a:p>
        <a:p>
          <a:endParaRPr lang="en-US" sz="600" b="1" u="sng" dirty="0"/>
        </a:p>
        <a:p>
          <a:endParaRPr lang="en-US" sz="600" b="1" u="sng" dirty="0"/>
        </a:p>
        <a:p>
          <a:r>
            <a:rPr lang="en-US" sz="2000" b="1" u="sng" dirty="0"/>
            <a:t>ACT</a:t>
          </a:r>
        </a:p>
      </dgm:t>
    </dgm:pt>
    <dgm:pt modelId="{B85B2392-8F48-41F6-8BFA-C52B4600385D}" type="parTrans" cxnId="{700B3892-14D7-46CC-ADAC-F4CF7799F9AF}">
      <dgm:prSet/>
      <dgm:spPr/>
      <dgm:t>
        <a:bodyPr/>
        <a:lstStyle/>
        <a:p>
          <a:endParaRPr lang="en-US"/>
        </a:p>
      </dgm:t>
    </dgm:pt>
    <dgm:pt modelId="{7E45B410-7CCC-4026-82E3-433A60F521F7}" type="sibTrans" cxnId="{700B3892-14D7-46CC-ADAC-F4CF7799F9AF}">
      <dgm:prSet/>
      <dgm:spPr/>
      <dgm:t>
        <a:bodyPr/>
        <a:lstStyle/>
        <a:p>
          <a:endParaRPr lang="en-US"/>
        </a:p>
      </dgm:t>
    </dgm:pt>
    <dgm:pt modelId="{A4627F7B-2D7E-4D8F-A6B4-6810ACA19CB2}">
      <dgm:prSet phldrT="[Text]"/>
      <dgm:spPr/>
      <dgm:t>
        <a:bodyPr/>
        <a:lstStyle/>
        <a:p>
          <a:r>
            <a:rPr lang="en-US" dirty="0"/>
            <a:t>Submission to Scholarly Journal (Key Transition Knowledge and Skills)</a:t>
          </a:r>
        </a:p>
      </dgm:t>
    </dgm:pt>
    <dgm:pt modelId="{D83B08B0-041D-4DA8-A1CA-F30C0C619F98}" type="parTrans" cxnId="{2D4EAC7F-C2E7-4567-AFEB-AA0F880047CD}">
      <dgm:prSet/>
      <dgm:spPr/>
      <dgm:t>
        <a:bodyPr/>
        <a:lstStyle/>
        <a:p>
          <a:endParaRPr lang="en-US"/>
        </a:p>
      </dgm:t>
    </dgm:pt>
    <dgm:pt modelId="{849BBB51-6091-4882-8BC1-E4CB5718620A}" type="sibTrans" cxnId="{2D4EAC7F-C2E7-4567-AFEB-AA0F880047CD}">
      <dgm:prSet/>
      <dgm:spPr/>
      <dgm:t>
        <a:bodyPr/>
        <a:lstStyle/>
        <a:p>
          <a:endParaRPr lang="en-US"/>
        </a:p>
      </dgm:t>
    </dgm:pt>
    <dgm:pt modelId="{B1640CAD-D50E-45F5-A69D-C5802071D2CB}">
      <dgm:prSet phldrT="[Text]"/>
      <dgm:spPr/>
      <dgm:t>
        <a:bodyPr/>
        <a:lstStyle/>
        <a:p>
          <a:r>
            <a:rPr lang="en-US" dirty="0"/>
            <a:t>Research Essay  (Key Learning Skills and Techniques )</a:t>
          </a:r>
        </a:p>
      </dgm:t>
    </dgm:pt>
    <dgm:pt modelId="{C08322A2-CD01-48D2-9337-FFA667AC5DFF}" type="parTrans" cxnId="{A65DD7C1-A2C5-449D-A6C4-D9D39093D73A}">
      <dgm:prSet/>
      <dgm:spPr/>
      <dgm:t>
        <a:bodyPr/>
        <a:lstStyle/>
        <a:p>
          <a:endParaRPr lang="en-US"/>
        </a:p>
      </dgm:t>
    </dgm:pt>
    <dgm:pt modelId="{25103AB7-9732-4A81-B39D-700DD73AC2BD}" type="sibTrans" cxnId="{A65DD7C1-A2C5-449D-A6C4-D9D39093D73A}">
      <dgm:prSet/>
      <dgm:spPr/>
      <dgm:t>
        <a:bodyPr/>
        <a:lstStyle/>
        <a:p>
          <a:endParaRPr lang="en-US"/>
        </a:p>
      </dgm:t>
    </dgm:pt>
    <dgm:pt modelId="{BA3E4FD3-462F-4F86-A0CB-467322B22035}">
      <dgm:prSet phldrT="[Text]"/>
      <dgm:spPr/>
      <dgm:t>
        <a:bodyPr/>
        <a:lstStyle/>
        <a:p>
          <a:endParaRPr lang="en-US" dirty="0"/>
        </a:p>
      </dgm:t>
    </dgm:pt>
    <dgm:pt modelId="{C14EE002-290D-4E8C-AC34-A2537F1FC35D}" type="parTrans" cxnId="{8DD7AD14-AEA6-4539-9F39-D6ACB1E0EAE6}">
      <dgm:prSet/>
      <dgm:spPr/>
      <dgm:t>
        <a:bodyPr/>
        <a:lstStyle/>
        <a:p>
          <a:endParaRPr lang="en-US"/>
        </a:p>
      </dgm:t>
    </dgm:pt>
    <dgm:pt modelId="{5C86E2C5-B6FE-4AF5-9F50-A727A0F804C9}" type="sibTrans" cxnId="{8DD7AD14-AEA6-4539-9F39-D6ACB1E0EAE6}">
      <dgm:prSet/>
      <dgm:spPr/>
      <dgm:t>
        <a:bodyPr/>
        <a:lstStyle/>
        <a:p>
          <a:endParaRPr lang="en-US"/>
        </a:p>
      </dgm:t>
    </dgm:pt>
    <dgm:pt modelId="{0EA61312-8FE3-4C61-9F66-4B549A968AEA}" type="pres">
      <dgm:prSet presAssocID="{BFCF7BC3-7078-47FA-B233-6A9E75552ED6}" presName="cycleMatrixDiagram" presStyleCnt="0">
        <dgm:presLayoutVars>
          <dgm:chMax val="1"/>
          <dgm:dir/>
          <dgm:animLvl val="lvl"/>
          <dgm:resizeHandles val="exact"/>
        </dgm:presLayoutVars>
      </dgm:prSet>
      <dgm:spPr/>
    </dgm:pt>
    <dgm:pt modelId="{39C532E5-85D9-4A67-AD73-61C0D90FDE6A}" type="pres">
      <dgm:prSet presAssocID="{BFCF7BC3-7078-47FA-B233-6A9E75552ED6}" presName="children" presStyleCnt="0"/>
      <dgm:spPr/>
    </dgm:pt>
    <dgm:pt modelId="{15E50EEC-AD96-4334-8188-3FFBC298C118}" type="pres">
      <dgm:prSet presAssocID="{BFCF7BC3-7078-47FA-B233-6A9E75552ED6}" presName="child1group" presStyleCnt="0"/>
      <dgm:spPr/>
    </dgm:pt>
    <dgm:pt modelId="{45DD76FF-FDF8-4162-8E73-75A365CBA640}" type="pres">
      <dgm:prSet presAssocID="{BFCF7BC3-7078-47FA-B233-6A9E75552ED6}" presName="child1" presStyleLbl="bgAcc1" presStyleIdx="0" presStyleCnt="4"/>
      <dgm:spPr/>
    </dgm:pt>
    <dgm:pt modelId="{220255E0-959A-4432-B6B0-CBE2221D64A6}" type="pres">
      <dgm:prSet presAssocID="{BFCF7BC3-7078-47FA-B233-6A9E75552ED6}" presName="child1Text" presStyleLbl="bgAcc1" presStyleIdx="0" presStyleCnt="4">
        <dgm:presLayoutVars>
          <dgm:bulletEnabled val="1"/>
        </dgm:presLayoutVars>
      </dgm:prSet>
      <dgm:spPr/>
    </dgm:pt>
    <dgm:pt modelId="{3C6704E4-7080-4ADB-A5EC-BE34E0E9D211}" type="pres">
      <dgm:prSet presAssocID="{BFCF7BC3-7078-47FA-B233-6A9E75552ED6}" presName="child2group" presStyleCnt="0"/>
      <dgm:spPr/>
    </dgm:pt>
    <dgm:pt modelId="{5C48588B-88D3-4EAC-AAD4-436EA4087C80}" type="pres">
      <dgm:prSet presAssocID="{BFCF7BC3-7078-47FA-B233-6A9E75552ED6}" presName="child2" presStyleLbl="bgAcc1" presStyleIdx="1" presStyleCnt="4"/>
      <dgm:spPr/>
    </dgm:pt>
    <dgm:pt modelId="{5F520C58-9B45-4BFB-B814-4F14741D5B91}" type="pres">
      <dgm:prSet presAssocID="{BFCF7BC3-7078-47FA-B233-6A9E75552ED6}" presName="child2Text" presStyleLbl="bgAcc1" presStyleIdx="1" presStyleCnt="4">
        <dgm:presLayoutVars>
          <dgm:bulletEnabled val="1"/>
        </dgm:presLayoutVars>
      </dgm:prSet>
      <dgm:spPr/>
    </dgm:pt>
    <dgm:pt modelId="{90B43EFD-79B7-4351-9FAA-17DDC9692085}" type="pres">
      <dgm:prSet presAssocID="{BFCF7BC3-7078-47FA-B233-6A9E75552ED6}" presName="child3group" presStyleCnt="0"/>
      <dgm:spPr/>
    </dgm:pt>
    <dgm:pt modelId="{7DB0A875-A46A-4EDE-A230-BC00F9C691C3}" type="pres">
      <dgm:prSet presAssocID="{BFCF7BC3-7078-47FA-B233-6A9E75552ED6}" presName="child3" presStyleLbl="bgAcc1" presStyleIdx="2" presStyleCnt="4"/>
      <dgm:spPr/>
    </dgm:pt>
    <dgm:pt modelId="{A86EE82F-39E5-480F-A6DF-B9213BA3D0F5}" type="pres">
      <dgm:prSet presAssocID="{BFCF7BC3-7078-47FA-B233-6A9E75552ED6}" presName="child3Text" presStyleLbl="bgAcc1" presStyleIdx="2" presStyleCnt="4">
        <dgm:presLayoutVars>
          <dgm:bulletEnabled val="1"/>
        </dgm:presLayoutVars>
      </dgm:prSet>
      <dgm:spPr/>
    </dgm:pt>
    <dgm:pt modelId="{2B0D0890-AC3E-445D-9E0D-F8FCDF074BAF}" type="pres">
      <dgm:prSet presAssocID="{BFCF7BC3-7078-47FA-B233-6A9E75552ED6}" presName="child4group" presStyleCnt="0"/>
      <dgm:spPr/>
    </dgm:pt>
    <dgm:pt modelId="{A51D0C11-3F7F-4F04-873A-15CB82CE0313}" type="pres">
      <dgm:prSet presAssocID="{BFCF7BC3-7078-47FA-B233-6A9E75552ED6}" presName="child4" presStyleLbl="bgAcc1" presStyleIdx="3" presStyleCnt="4"/>
      <dgm:spPr/>
    </dgm:pt>
    <dgm:pt modelId="{CD713E02-DF56-4088-B868-4A14F76D24F7}" type="pres">
      <dgm:prSet presAssocID="{BFCF7BC3-7078-47FA-B233-6A9E75552ED6}" presName="child4Text" presStyleLbl="bgAcc1" presStyleIdx="3" presStyleCnt="4">
        <dgm:presLayoutVars>
          <dgm:bulletEnabled val="1"/>
        </dgm:presLayoutVars>
      </dgm:prSet>
      <dgm:spPr/>
    </dgm:pt>
    <dgm:pt modelId="{F5B94A49-3725-4D1F-97EB-F6F0D727297B}" type="pres">
      <dgm:prSet presAssocID="{BFCF7BC3-7078-47FA-B233-6A9E75552ED6}" presName="childPlaceholder" presStyleCnt="0"/>
      <dgm:spPr/>
    </dgm:pt>
    <dgm:pt modelId="{AEA08D9E-CD7C-481F-ADE2-1EBBC6D0F67B}" type="pres">
      <dgm:prSet presAssocID="{BFCF7BC3-7078-47FA-B233-6A9E75552ED6}" presName="circle" presStyleCnt="0"/>
      <dgm:spPr/>
    </dgm:pt>
    <dgm:pt modelId="{6F975859-FA7F-4920-B169-D9675D463E5B}" type="pres">
      <dgm:prSet presAssocID="{BFCF7BC3-7078-47FA-B233-6A9E75552ED6}" presName="quadrant1" presStyleLbl="node1" presStyleIdx="0" presStyleCnt="4">
        <dgm:presLayoutVars>
          <dgm:chMax val="1"/>
          <dgm:bulletEnabled val="1"/>
        </dgm:presLayoutVars>
      </dgm:prSet>
      <dgm:spPr/>
    </dgm:pt>
    <dgm:pt modelId="{E0BF2116-B4DE-4273-B551-6C47A7E9B6E2}" type="pres">
      <dgm:prSet presAssocID="{BFCF7BC3-7078-47FA-B233-6A9E75552ED6}" presName="quadrant2" presStyleLbl="node1" presStyleIdx="1" presStyleCnt="4">
        <dgm:presLayoutVars>
          <dgm:chMax val="1"/>
          <dgm:bulletEnabled val="1"/>
        </dgm:presLayoutVars>
      </dgm:prSet>
      <dgm:spPr/>
    </dgm:pt>
    <dgm:pt modelId="{ED6E0FC8-D173-4C4E-9557-585AEDE73200}" type="pres">
      <dgm:prSet presAssocID="{BFCF7BC3-7078-47FA-B233-6A9E75552ED6}" presName="quadrant3" presStyleLbl="node1" presStyleIdx="2" presStyleCnt="4">
        <dgm:presLayoutVars>
          <dgm:chMax val="1"/>
          <dgm:bulletEnabled val="1"/>
        </dgm:presLayoutVars>
      </dgm:prSet>
      <dgm:spPr/>
    </dgm:pt>
    <dgm:pt modelId="{5BEBADDA-C119-4F55-98D9-8B191E0C462F}" type="pres">
      <dgm:prSet presAssocID="{BFCF7BC3-7078-47FA-B233-6A9E75552ED6}" presName="quadrant4" presStyleLbl="node1" presStyleIdx="3" presStyleCnt="4">
        <dgm:presLayoutVars>
          <dgm:chMax val="1"/>
          <dgm:bulletEnabled val="1"/>
        </dgm:presLayoutVars>
      </dgm:prSet>
      <dgm:spPr/>
    </dgm:pt>
    <dgm:pt modelId="{2D4D5824-E933-40AB-AA1F-E36A9EC6EFE2}" type="pres">
      <dgm:prSet presAssocID="{BFCF7BC3-7078-47FA-B233-6A9E75552ED6}" presName="quadrantPlaceholder" presStyleCnt="0"/>
      <dgm:spPr/>
    </dgm:pt>
    <dgm:pt modelId="{D4AB9FFD-0FFE-449F-9CAE-4EBBF1125756}" type="pres">
      <dgm:prSet presAssocID="{BFCF7BC3-7078-47FA-B233-6A9E75552ED6}" presName="center1" presStyleLbl="fgShp" presStyleIdx="0" presStyleCnt="2"/>
      <dgm:spPr/>
    </dgm:pt>
    <dgm:pt modelId="{FE686F74-0434-4958-88AA-1B3C0D57CC0D}" type="pres">
      <dgm:prSet presAssocID="{BFCF7BC3-7078-47FA-B233-6A9E75552ED6}" presName="center2" presStyleLbl="fgShp" presStyleIdx="1" presStyleCnt="2"/>
      <dgm:spPr/>
    </dgm:pt>
  </dgm:ptLst>
  <dgm:cxnLst>
    <dgm:cxn modelId="{2D4EAC7F-C2E7-4567-AFEB-AA0F880047CD}" srcId="{0221FC4F-7A51-4C51-8B3D-97F951FD2E74}" destId="{A4627F7B-2D7E-4D8F-A6B4-6810ACA19CB2}" srcOrd="0" destOrd="0" parTransId="{D83B08B0-041D-4DA8-A1CA-F30C0C619F98}" sibTransId="{849BBB51-6091-4882-8BC1-E4CB5718620A}"/>
    <dgm:cxn modelId="{845711EA-7C6A-4DE6-B4EE-EDE3EE375D72}" type="presOf" srcId="{558F0A21-07CA-482F-B0DC-15AA0368C98F}" destId="{5C48588B-88D3-4EAC-AAD4-436EA4087C80}" srcOrd="0" destOrd="0" presId="urn:microsoft.com/office/officeart/2005/8/layout/cycle4"/>
    <dgm:cxn modelId="{3B8C3C75-2BFE-4F68-9261-2841146947CF}" srcId="{BFCF7BC3-7078-47FA-B233-6A9E75552ED6}" destId="{17D2F1E9-975D-4FC6-B69F-4F1BE562D742}" srcOrd="1" destOrd="0" parTransId="{5B14AB63-0AC2-4BAF-AFB0-79D564A9FF54}" sibTransId="{40AC63CF-591A-4E8B-AC3B-04BBEFDDD13E}"/>
    <dgm:cxn modelId="{937015BB-0674-4574-A6E6-352F1375C69A}" type="presOf" srcId="{558F0A21-07CA-482F-B0DC-15AA0368C98F}" destId="{5F520C58-9B45-4BFB-B814-4F14741D5B91}" srcOrd="1" destOrd="0" presId="urn:microsoft.com/office/officeart/2005/8/layout/cycle4"/>
    <dgm:cxn modelId="{BB59A57C-B88E-4C39-A5D8-E6E7C66E4049}" type="presOf" srcId="{A4627F7B-2D7E-4D8F-A6B4-6810ACA19CB2}" destId="{CD713E02-DF56-4088-B868-4A14F76D24F7}" srcOrd="1" destOrd="0" presId="urn:microsoft.com/office/officeart/2005/8/layout/cycle4"/>
    <dgm:cxn modelId="{C1D3E30B-458F-4CD3-A470-9196855C9593}" srcId="{17D2F1E9-975D-4FC6-B69F-4F1BE562D742}" destId="{558F0A21-07CA-482F-B0DC-15AA0368C98F}" srcOrd="0" destOrd="0" parTransId="{264514C3-5273-4091-AF20-2F25A1A1C7DD}" sibTransId="{59408275-E409-4168-99DE-DA56AE811FAE}"/>
    <dgm:cxn modelId="{8DD7AD14-AEA6-4539-9F39-D6ACB1E0EAE6}" srcId="{D519793A-9727-43C3-B43A-7BC28ED37EF6}" destId="{BA3E4FD3-462F-4F86-A0CB-467322B22035}" srcOrd="0" destOrd="0" parTransId="{C14EE002-290D-4E8C-AC34-A2537F1FC35D}" sibTransId="{5C86E2C5-B6FE-4AF5-9F50-A727A0F804C9}"/>
    <dgm:cxn modelId="{224C72ED-0FB4-4A19-9B0B-F57B14F975F1}" srcId="{BFCF7BC3-7078-47FA-B233-6A9E75552ED6}" destId="{AFE3630B-B763-4C5C-82D9-C69E11D32FC9}" srcOrd="0" destOrd="0" parTransId="{83BFD159-9301-46FE-803F-54DE304B783C}" sibTransId="{D132A946-8532-4C7E-9496-CC037D752855}"/>
    <dgm:cxn modelId="{A65DD7C1-A2C5-449D-A6C4-D9D39093D73A}" srcId="{D519793A-9727-43C3-B43A-7BC28ED37EF6}" destId="{B1640CAD-D50E-45F5-A69D-C5802071D2CB}" srcOrd="1" destOrd="0" parTransId="{C08322A2-CD01-48D2-9337-FFA667AC5DFF}" sibTransId="{25103AB7-9732-4A81-B39D-700DD73AC2BD}"/>
    <dgm:cxn modelId="{350F970B-17B9-439D-BBB4-61808E10D197}" srcId="{BFCF7BC3-7078-47FA-B233-6A9E75552ED6}" destId="{D519793A-9727-43C3-B43A-7BC28ED37EF6}" srcOrd="2" destOrd="0" parTransId="{E54E5CD8-1DFB-449B-8362-E01C99EC3816}" sibTransId="{DB9A21FA-2E93-4B95-AE6F-A61ECE96CEDA}"/>
    <dgm:cxn modelId="{0001382C-4865-409B-8F43-57B9F6817CBB}" srcId="{AFE3630B-B763-4C5C-82D9-C69E11D32FC9}" destId="{4D51F702-2491-4060-9567-EC199CF0E83D}" srcOrd="0" destOrd="0" parTransId="{19A5EFA3-6038-49C4-8F06-CEDE3103143F}" sibTransId="{50B8C436-CFEE-47BF-84FB-D055C63BF610}"/>
    <dgm:cxn modelId="{C6360218-2B30-4FCF-99DA-4CE4EC61BA0D}" type="presOf" srcId="{BA3E4FD3-462F-4F86-A0CB-467322B22035}" destId="{7DB0A875-A46A-4EDE-A230-BC00F9C691C3}" srcOrd="0" destOrd="0" presId="urn:microsoft.com/office/officeart/2005/8/layout/cycle4"/>
    <dgm:cxn modelId="{6FDFDE91-A779-40D0-9DB0-A4BC45F472A3}" type="presOf" srcId="{B1640CAD-D50E-45F5-A69D-C5802071D2CB}" destId="{7DB0A875-A46A-4EDE-A230-BC00F9C691C3}" srcOrd="0" destOrd="1" presId="urn:microsoft.com/office/officeart/2005/8/layout/cycle4"/>
    <dgm:cxn modelId="{9333C7CB-A37E-451B-8315-39709DD589B3}" type="presOf" srcId="{BFCF7BC3-7078-47FA-B233-6A9E75552ED6}" destId="{0EA61312-8FE3-4C61-9F66-4B549A968AEA}" srcOrd="0" destOrd="0" presId="urn:microsoft.com/office/officeart/2005/8/layout/cycle4"/>
    <dgm:cxn modelId="{CBBA9CF9-FFBD-4A64-9DC1-9FCE155F07F8}" type="presOf" srcId="{AFE3630B-B763-4C5C-82D9-C69E11D32FC9}" destId="{6F975859-FA7F-4920-B169-D9675D463E5B}" srcOrd="0" destOrd="0" presId="urn:microsoft.com/office/officeart/2005/8/layout/cycle4"/>
    <dgm:cxn modelId="{54865E68-3474-4523-94B5-EBC0ECAA871E}" type="presOf" srcId="{D519793A-9727-43C3-B43A-7BC28ED37EF6}" destId="{ED6E0FC8-D173-4C4E-9557-585AEDE73200}" srcOrd="0" destOrd="0" presId="urn:microsoft.com/office/officeart/2005/8/layout/cycle4"/>
    <dgm:cxn modelId="{25892E81-8778-4E43-BD38-EAE6AA941165}" type="presOf" srcId="{B1640CAD-D50E-45F5-A69D-C5802071D2CB}" destId="{A86EE82F-39E5-480F-A6DF-B9213BA3D0F5}" srcOrd="1" destOrd="1" presId="urn:microsoft.com/office/officeart/2005/8/layout/cycle4"/>
    <dgm:cxn modelId="{7AD37C4A-6BA2-47A0-B5CD-B1230440A7FE}" type="presOf" srcId="{17D2F1E9-975D-4FC6-B69F-4F1BE562D742}" destId="{E0BF2116-B4DE-4273-B551-6C47A7E9B6E2}" srcOrd="0" destOrd="0" presId="urn:microsoft.com/office/officeart/2005/8/layout/cycle4"/>
    <dgm:cxn modelId="{B4920DBE-3F5B-4275-830E-F50948CA5B71}" type="presOf" srcId="{4D51F702-2491-4060-9567-EC199CF0E83D}" destId="{45DD76FF-FDF8-4162-8E73-75A365CBA640}" srcOrd="0" destOrd="0" presId="urn:microsoft.com/office/officeart/2005/8/layout/cycle4"/>
    <dgm:cxn modelId="{017FF365-B980-4772-83F4-419961252EA4}" type="presOf" srcId="{BA3E4FD3-462F-4F86-A0CB-467322B22035}" destId="{A86EE82F-39E5-480F-A6DF-B9213BA3D0F5}" srcOrd="1" destOrd="0" presId="urn:microsoft.com/office/officeart/2005/8/layout/cycle4"/>
    <dgm:cxn modelId="{C999FF7B-EC44-41BD-A786-2B0F00FDD45C}" type="presOf" srcId="{4D51F702-2491-4060-9567-EC199CF0E83D}" destId="{220255E0-959A-4432-B6B0-CBE2221D64A6}" srcOrd="1" destOrd="0" presId="urn:microsoft.com/office/officeart/2005/8/layout/cycle4"/>
    <dgm:cxn modelId="{C7BA5165-2170-4863-A3BD-D893D1F1E51C}" type="presOf" srcId="{A4627F7B-2D7E-4D8F-A6B4-6810ACA19CB2}" destId="{A51D0C11-3F7F-4F04-873A-15CB82CE0313}" srcOrd="0" destOrd="0" presId="urn:microsoft.com/office/officeart/2005/8/layout/cycle4"/>
    <dgm:cxn modelId="{700B3892-14D7-46CC-ADAC-F4CF7799F9AF}" srcId="{BFCF7BC3-7078-47FA-B233-6A9E75552ED6}" destId="{0221FC4F-7A51-4C51-8B3D-97F951FD2E74}" srcOrd="3" destOrd="0" parTransId="{B85B2392-8F48-41F6-8BFA-C52B4600385D}" sibTransId="{7E45B410-7CCC-4026-82E3-433A60F521F7}"/>
    <dgm:cxn modelId="{5A75B279-FB92-4E9A-918F-175E344CE41C}" type="presOf" srcId="{0221FC4F-7A51-4C51-8B3D-97F951FD2E74}" destId="{5BEBADDA-C119-4F55-98D9-8B191E0C462F}" srcOrd="0" destOrd="0" presId="urn:microsoft.com/office/officeart/2005/8/layout/cycle4"/>
    <dgm:cxn modelId="{F9DB67EB-F930-447F-BE20-AE9BD96E196A}" type="presParOf" srcId="{0EA61312-8FE3-4C61-9F66-4B549A968AEA}" destId="{39C532E5-85D9-4A67-AD73-61C0D90FDE6A}" srcOrd="0" destOrd="0" presId="urn:microsoft.com/office/officeart/2005/8/layout/cycle4"/>
    <dgm:cxn modelId="{AEA8BA91-B456-4B0D-BF37-997CF1FA727E}" type="presParOf" srcId="{39C532E5-85D9-4A67-AD73-61C0D90FDE6A}" destId="{15E50EEC-AD96-4334-8188-3FFBC298C118}" srcOrd="0" destOrd="0" presId="urn:microsoft.com/office/officeart/2005/8/layout/cycle4"/>
    <dgm:cxn modelId="{617E4773-9B1B-4AAB-94E8-279FEE0D9EE6}" type="presParOf" srcId="{15E50EEC-AD96-4334-8188-3FFBC298C118}" destId="{45DD76FF-FDF8-4162-8E73-75A365CBA640}" srcOrd="0" destOrd="0" presId="urn:microsoft.com/office/officeart/2005/8/layout/cycle4"/>
    <dgm:cxn modelId="{ABA05829-7469-413F-B3D8-BD4484CC695F}" type="presParOf" srcId="{15E50EEC-AD96-4334-8188-3FFBC298C118}" destId="{220255E0-959A-4432-B6B0-CBE2221D64A6}" srcOrd="1" destOrd="0" presId="urn:microsoft.com/office/officeart/2005/8/layout/cycle4"/>
    <dgm:cxn modelId="{4FAD4DC9-0F68-4BD2-92DB-33E26D8BCE48}" type="presParOf" srcId="{39C532E5-85D9-4A67-AD73-61C0D90FDE6A}" destId="{3C6704E4-7080-4ADB-A5EC-BE34E0E9D211}" srcOrd="1" destOrd="0" presId="urn:microsoft.com/office/officeart/2005/8/layout/cycle4"/>
    <dgm:cxn modelId="{3D0831F7-639B-4513-9C8E-862408C1D909}" type="presParOf" srcId="{3C6704E4-7080-4ADB-A5EC-BE34E0E9D211}" destId="{5C48588B-88D3-4EAC-AAD4-436EA4087C80}" srcOrd="0" destOrd="0" presId="urn:microsoft.com/office/officeart/2005/8/layout/cycle4"/>
    <dgm:cxn modelId="{B5C7303C-6760-4A97-BA65-43F9113D7A3B}" type="presParOf" srcId="{3C6704E4-7080-4ADB-A5EC-BE34E0E9D211}" destId="{5F520C58-9B45-4BFB-B814-4F14741D5B91}" srcOrd="1" destOrd="0" presId="urn:microsoft.com/office/officeart/2005/8/layout/cycle4"/>
    <dgm:cxn modelId="{F3B1646F-5211-477D-BEA2-EBAD197EF18A}" type="presParOf" srcId="{39C532E5-85D9-4A67-AD73-61C0D90FDE6A}" destId="{90B43EFD-79B7-4351-9FAA-17DDC9692085}" srcOrd="2" destOrd="0" presId="urn:microsoft.com/office/officeart/2005/8/layout/cycle4"/>
    <dgm:cxn modelId="{493B3E71-F37E-4FC6-9DD9-93C885A4D7AE}" type="presParOf" srcId="{90B43EFD-79B7-4351-9FAA-17DDC9692085}" destId="{7DB0A875-A46A-4EDE-A230-BC00F9C691C3}" srcOrd="0" destOrd="0" presId="urn:microsoft.com/office/officeart/2005/8/layout/cycle4"/>
    <dgm:cxn modelId="{D4085565-8680-4FD3-8192-4A4DF6F2D1CE}" type="presParOf" srcId="{90B43EFD-79B7-4351-9FAA-17DDC9692085}" destId="{A86EE82F-39E5-480F-A6DF-B9213BA3D0F5}" srcOrd="1" destOrd="0" presId="urn:microsoft.com/office/officeart/2005/8/layout/cycle4"/>
    <dgm:cxn modelId="{F77549B0-108A-457B-84F0-3C6382B8BF89}" type="presParOf" srcId="{39C532E5-85D9-4A67-AD73-61C0D90FDE6A}" destId="{2B0D0890-AC3E-445D-9E0D-F8FCDF074BAF}" srcOrd="3" destOrd="0" presId="urn:microsoft.com/office/officeart/2005/8/layout/cycle4"/>
    <dgm:cxn modelId="{8ED35483-33C6-4D95-9FB0-69AA9C0902BB}" type="presParOf" srcId="{2B0D0890-AC3E-445D-9E0D-F8FCDF074BAF}" destId="{A51D0C11-3F7F-4F04-873A-15CB82CE0313}" srcOrd="0" destOrd="0" presId="urn:microsoft.com/office/officeart/2005/8/layout/cycle4"/>
    <dgm:cxn modelId="{720D4AB1-01AF-4462-BF68-C9D2E4FE6C19}" type="presParOf" srcId="{2B0D0890-AC3E-445D-9E0D-F8FCDF074BAF}" destId="{CD713E02-DF56-4088-B868-4A14F76D24F7}" srcOrd="1" destOrd="0" presId="urn:microsoft.com/office/officeart/2005/8/layout/cycle4"/>
    <dgm:cxn modelId="{F5077AB3-40B8-42CE-98C0-EA5BC986CF07}" type="presParOf" srcId="{39C532E5-85D9-4A67-AD73-61C0D90FDE6A}" destId="{F5B94A49-3725-4D1F-97EB-F6F0D727297B}" srcOrd="4" destOrd="0" presId="urn:microsoft.com/office/officeart/2005/8/layout/cycle4"/>
    <dgm:cxn modelId="{107FC8EB-A680-4214-86F4-8FD55AFA70C3}" type="presParOf" srcId="{0EA61312-8FE3-4C61-9F66-4B549A968AEA}" destId="{AEA08D9E-CD7C-481F-ADE2-1EBBC6D0F67B}" srcOrd="1" destOrd="0" presId="urn:microsoft.com/office/officeart/2005/8/layout/cycle4"/>
    <dgm:cxn modelId="{765B5F79-514D-406B-B1F9-14EF8B242EBC}" type="presParOf" srcId="{AEA08D9E-CD7C-481F-ADE2-1EBBC6D0F67B}" destId="{6F975859-FA7F-4920-B169-D9675D463E5B}" srcOrd="0" destOrd="0" presId="urn:microsoft.com/office/officeart/2005/8/layout/cycle4"/>
    <dgm:cxn modelId="{E22DD189-12AF-4B37-8B16-68B425523264}" type="presParOf" srcId="{AEA08D9E-CD7C-481F-ADE2-1EBBC6D0F67B}" destId="{E0BF2116-B4DE-4273-B551-6C47A7E9B6E2}" srcOrd="1" destOrd="0" presId="urn:microsoft.com/office/officeart/2005/8/layout/cycle4"/>
    <dgm:cxn modelId="{BD4F14F9-9CDD-43CC-9B7A-08C4426BF772}" type="presParOf" srcId="{AEA08D9E-CD7C-481F-ADE2-1EBBC6D0F67B}" destId="{ED6E0FC8-D173-4C4E-9557-585AEDE73200}" srcOrd="2" destOrd="0" presId="urn:microsoft.com/office/officeart/2005/8/layout/cycle4"/>
    <dgm:cxn modelId="{369B19CB-1382-4016-AE96-2315CC2A08C6}" type="presParOf" srcId="{AEA08D9E-CD7C-481F-ADE2-1EBBC6D0F67B}" destId="{5BEBADDA-C119-4F55-98D9-8B191E0C462F}" srcOrd="3" destOrd="0" presId="urn:microsoft.com/office/officeart/2005/8/layout/cycle4"/>
    <dgm:cxn modelId="{6C4523C8-F72B-4029-B57D-3E6F2CDF141B}" type="presParOf" srcId="{AEA08D9E-CD7C-481F-ADE2-1EBBC6D0F67B}" destId="{2D4D5824-E933-40AB-AA1F-E36A9EC6EFE2}" srcOrd="4" destOrd="0" presId="urn:microsoft.com/office/officeart/2005/8/layout/cycle4"/>
    <dgm:cxn modelId="{29E6FEB1-25E4-4AF0-83F8-6C9597A132E3}" type="presParOf" srcId="{0EA61312-8FE3-4C61-9F66-4B549A968AEA}" destId="{D4AB9FFD-0FFE-449F-9CAE-4EBBF1125756}" srcOrd="2" destOrd="0" presId="urn:microsoft.com/office/officeart/2005/8/layout/cycle4"/>
    <dgm:cxn modelId="{BE2EB7E9-4E69-4ED7-BA26-0E5498B4491A}" type="presParOf" srcId="{0EA61312-8FE3-4C61-9F66-4B549A968AEA}" destId="{FE686F74-0434-4958-88AA-1B3C0D57CC0D}"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0A875-A46A-4EDE-A230-BC00F9C691C3}">
      <dsp:nvSpPr>
        <dsp:cNvPr id="0" name=""/>
        <dsp:cNvSpPr/>
      </dsp:nvSpPr>
      <dsp:spPr>
        <a:xfrm>
          <a:off x="11313490" y="5470905"/>
          <a:ext cx="3974452" cy="257454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228600" lvl="1" indent="-228600" algn="l" defTabSz="977900">
            <a:lnSpc>
              <a:spcPct val="90000"/>
            </a:lnSpc>
            <a:spcBef>
              <a:spcPct val="0"/>
            </a:spcBef>
            <a:spcAft>
              <a:spcPct val="15000"/>
            </a:spcAft>
            <a:buChar char="•"/>
          </a:pPr>
          <a:endParaRPr lang="en-US" sz="2200" kern="1200" dirty="0"/>
        </a:p>
        <a:p>
          <a:pPr marL="228600" lvl="1" indent="-228600" algn="l" defTabSz="977900">
            <a:lnSpc>
              <a:spcPct val="90000"/>
            </a:lnSpc>
            <a:spcBef>
              <a:spcPct val="0"/>
            </a:spcBef>
            <a:spcAft>
              <a:spcPct val="15000"/>
            </a:spcAft>
            <a:buChar char="•"/>
          </a:pPr>
          <a:r>
            <a:rPr lang="en-US" sz="2200" kern="1200" dirty="0"/>
            <a:t>Research Essay  (Key Learning Skills and Techniques )</a:t>
          </a:r>
        </a:p>
      </dsp:txBody>
      <dsp:txXfrm>
        <a:off x="12562379" y="6171095"/>
        <a:ext cx="2669008" cy="1817800"/>
      </dsp:txXfrm>
    </dsp:sp>
    <dsp:sp modelId="{A51D0C11-3F7F-4F04-873A-15CB82CE0313}">
      <dsp:nvSpPr>
        <dsp:cNvPr id="0" name=""/>
        <dsp:cNvSpPr/>
      </dsp:nvSpPr>
      <dsp:spPr>
        <a:xfrm>
          <a:off x="4828857" y="5470905"/>
          <a:ext cx="3974452" cy="257454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228600" lvl="1" indent="-228600" algn="l" defTabSz="977900">
            <a:lnSpc>
              <a:spcPct val="90000"/>
            </a:lnSpc>
            <a:spcBef>
              <a:spcPct val="0"/>
            </a:spcBef>
            <a:spcAft>
              <a:spcPct val="15000"/>
            </a:spcAft>
            <a:buChar char="•"/>
          </a:pPr>
          <a:r>
            <a:rPr lang="en-US" sz="2200" kern="1200" dirty="0"/>
            <a:t>Submission to Scholarly Journal (Key Transition Knowledge and Skills)</a:t>
          </a:r>
        </a:p>
      </dsp:txBody>
      <dsp:txXfrm>
        <a:off x="4885411" y="6171095"/>
        <a:ext cx="2669008" cy="1817800"/>
      </dsp:txXfrm>
    </dsp:sp>
    <dsp:sp modelId="{5C48588B-88D3-4EAC-AAD4-436EA4087C80}">
      <dsp:nvSpPr>
        <dsp:cNvPr id="0" name=""/>
        <dsp:cNvSpPr/>
      </dsp:nvSpPr>
      <dsp:spPr>
        <a:xfrm>
          <a:off x="11313490" y="0"/>
          <a:ext cx="3974452" cy="257454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228600" lvl="1" indent="-228600" algn="l" defTabSz="977900">
            <a:lnSpc>
              <a:spcPct val="90000"/>
            </a:lnSpc>
            <a:spcBef>
              <a:spcPct val="0"/>
            </a:spcBef>
            <a:spcAft>
              <a:spcPct val="15000"/>
            </a:spcAft>
            <a:buChar char="•"/>
          </a:pPr>
          <a:r>
            <a:rPr lang="en-US" sz="2200" kern="1200" dirty="0"/>
            <a:t>Journal Activity  (Key Content Knowledge)</a:t>
          </a:r>
        </a:p>
      </dsp:txBody>
      <dsp:txXfrm>
        <a:off x="12562379" y="56554"/>
        <a:ext cx="2669008" cy="1817800"/>
      </dsp:txXfrm>
    </dsp:sp>
    <dsp:sp modelId="{45DD76FF-FDF8-4162-8E73-75A365CBA640}">
      <dsp:nvSpPr>
        <dsp:cNvPr id="0" name=""/>
        <dsp:cNvSpPr/>
      </dsp:nvSpPr>
      <dsp:spPr>
        <a:xfrm>
          <a:off x="4828857" y="0"/>
          <a:ext cx="3974452" cy="257454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228600" lvl="1" indent="-228600" algn="l" defTabSz="977900">
            <a:lnSpc>
              <a:spcPct val="90000"/>
            </a:lnSpc>
            <a:spcBef>
              <a:spcPct val="0"/>
            </a:spcBef>
            <a:spcAft>
              <a:spcPct val="15000"/>
            </a:spcAft>
            <a:buChar char="•"/>
          </a:pPr>
          <a:r>
            <a:rPr lang="en-US" sz="2200" kern="1200" dirty="0"/>
            <a:t>Assignment                  (Key Cognitive Strategies)</a:t>
          </a:r>
        </a:p>
      </dsp:txBody>
      <dsp:txXfrm>
        <a:off x="4885411" y="56554"/>
        <a:ext cx="2669008" cy="1817800"/>
      </dsp:txXfrm>
    </dsp:sp>
    <dsp:sp modelId="{6F975859-FA7F-4920-B169-D9675D463E5B}">
      <dsp:nvSpPr>
        <dsp:cNvPr id="0" name=""/>
        <dsp:cNvSpPr/>
      </dsp:nvSpPr>
      <dsp:spPr>
        <a:xfrm>
          <a:off x="6494265" y="458590"/>
          <a:ext cx="3483679" cy="3483679"/>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42672" rIns="42672" bIns="42672" numCol="1" spcCol="1270" anchor="ctr" anchorCtr="0">
          <a:noAutofit/>
        </a:bodyPr>
        <a:lstStyle/>
        <a:p>
          <a:pPr marL="0" lvl="0" indent="0" algn="ctr" defTabSz="266700">
            <a:lnSpc>
              <a:spcPct val="90000"/>
            </a:lnSpc>
            <a:spcBef>
              <a:spcPct val="0"/>
            </a:spcBef>
            <a:spcAft>
              <a:spcPct val="35000"/>
            </a:spcAft>
            <a:buNone/>
          </a:pPr>
          <a:r>
            <a:rPr lang="en-US" sz="600" kern="1200" dirty="0"/>
            <a:t>High Impact Practices </a:t>
          </a:r>
          <a:r>
            <a:rPr lang="en-US" sz="600" b="1" kern="1200" dirty="0"/>
            <a:t>(HIP): </a:t>
          </a:r>
          <a:r>
            <a:rPr lang="en-US" sz="600" kern="1200" dirty="0"/>
            <a:t>Critical Thinking Decisions</a:t>
          </a:r>
        </a:p>
        <a:p>
          <a:pPr marL="0" lvl="0" indent="0" algn="ctr" defTabSz="266700">
            <a:lnSpc>
              <a:spcPct val="90000"/>
            </a:lnSpc>
            <a:spcBef>
              <a:spcPct val="0"/>
            </a:spcBef>
            <a:spcAft>
              <a:spcPct val="35000"/>
            </a:spcAft>
            <a:buNone/>
          </a:pPr>
          <a:endParaRPr lang="en-US" sz="2000" b="1" u="sng" kern="1200" dirty="0"/>
        </a:p>
        <a:p>
          <a:pPr marL="0" lvl="0" indent="0" algn="ctr" defTabSz="266700">
            <a:lnSpc>
              <a:spcPct val="90000"/>
            </a:lnSpc>
            <a:spcBef>
              <a:spcPct val="0"/>
            </a:spcBef>
            <a:spcAft>
              <a:spcPct val="35000"/>
            </a:spcAft>
            <a:buNone/>
          </a:pPr>
          <a:r>
            <a:rPr lang="en-US" sz="2000" b="1" u="sng" kern="1200" dirty="0"/>
            <a:t>THINK</a:t>
          </a:r>
        </a:p>
      </dsp:txBody>
      <dsp:txXfrm>
        <a:off x="7514611" y="1478936"/>
        <a:ext cx="2463333" cy="2463333"/>
      </dsp:txXfrm>
    </dsp:sp>
    <dsp:sp modelId="{E0BF2116-B4DE-4273-B551-6C47A7E9B6E2}">
      <dsp:nvSpPr>
        <dsp:cNvPr id="0" name=""/>
        <dsp:cNvSpPr/>
      </dsp:nvSpPr>
      <dsp:spPr>
        <a:xfrm rot="5400000">
          <a:off x="10138854" y="458590"/>
          <a:ext cx="3483679" cy="3483679"/>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42672" rIns="42672" bIns="42672" numCol="1" spcCol="1270" anchor="ctr" anchorCtr="0">
          <a:noAutofit/>
        </a:bodyPr>
        <a:lstStyle/>
        <a:p>
          <a:pPr marL="0" lvl="0" indent="0" algn="ctr" defTabSz="266700">
            <a:lnSpc>
              <a:spcPct val="90000"/>
            </a:lnSpc>
            <a:spcBef>
              <a:spcPct val="0"/>
            </a:spcBef>
            <a:spcAft>
              <a:spcPct val="35000"/>
            </a:spcAft>
            <a:buNone/>
          </a:pPr>
          <a:endParaRPr lang="en-US" sz="600" kern="1200" dirty="0"/>
        </a:p>
        <a:p>
          <a:pPr marL="0" lvl="0" indent="0" algn="ctr" defTabSz="266700">
            <a:lnSpc>
              <a:spcPct val="90000"/>
            </a:lnSpc>
            <a:spcBef>
              <a:spcPct val="0"/>
            </a:spcBef>
            <a:spcAft>
              <a:spcPct val="35000"/>
            </a:spcAft>
            <a:buNone/>
          </a:pPr>
          <a:endParaRPr lang="en-US" sz="600" kern="1200" dirty="0"/>
        </a:p>
        <a:p>
          <a:pPr marL="0" lvl="0" indent="0" algn="ctr" defTabSz="266700">
            <a:lnSpc>
              <a:spcPct val="90000"/>
            </a:lnSpc>
            <a:spcBef>
              <a:spcPct val="0"/>
            </a:spcBef>
            <a:spcAft>
              <a:spcPct val="35000"/>
            </a:spcAft>
            <a:buNone/>
          </a:pPr>
          <a:r>
            <a:rPr lang="en-US" sz="600" kern="1200" dirty="0"/>
            <a:t>Service Learning Internship Community Engagement  </a:t>
          </a:r>
          <a:r>
            <a:rPr lang="en-US" sz="600" b="1" kern="1200" dirty="0"/>
            <a:t>(SLICE): </a:t>
          </a:r>
          <a:r>
            <a:rPr lang="en-US" sz="600" kern="1200" dirty="0"/>
            <a:t>students journal about their experiences</a:t>
          </a:r>
        </a:p>
        <a:p>
          <a:pPr marL="0" lvl="0" indent="0" algn="ctr" defTabSz="266700">
            <a:lnSpc>
              <a:spcPct val="90000"/>
            </a:lnSpc>
            <a:spcBef>
              <a:spcPct val="0"/>
            </a:spcBef>
            <a:spcAft>
              <a:spcPct val="35000"/>
            </a:spcAft>
            <a:buNone/>
          </a:pPr>
          <a:endParaRPr lang="en-US" sz="600" kern="1200" dirty="0"/>
        </a:p>
        <a:p>
          <a:pPr marL="0" lvl="0" indent="0" algn="ctr" defTabSz="266700">
            <a:lnSpc>
              <a:spcPct val="90000"/>
            </a:lnSpc>
            <a:spcBef>
              <a:spcPct val="0"/>
            </a:spcBef>
            <a:spcAft>
              <a:spcPct val="35000"/>
            </a:spcAft>
            <a:buNone/>
          </a:pPr>
          <a:r>
            <a:rPr lang="en-US" sz="2000" b="1" u="sng" kern="1200" dirty="0"/>
            <a:t>KNOW</a:t>
          </a:r>
        </a:p>
      </dsp:txBody>
      <dsp:txXfrm rot="-5400000">
        <a:off x="10138854" y="1478936"/>
        <a:ext cx="2463333" cy="2463333"/>
      </dsp:txXfrm>
    </dsp:sp>
    <dsp:sp modelId="{ED6E0FC8-D173-4C4E-9557-585AEDE73200}">
      <dsp:nvSpPr>
        <dsp:cNvPr id="0" name=""/>
        <dsp:cNvSpPr/>
      </dsp:nvSpPr>
      <dsp:spPr>
        <a:xfrm rot="10800000">
          <a:off x="10138854" y="4103179"/>
          <a:ext cx="3483679" cy="3483679"/>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42672" rIns="42672" bIns="42672" numCol="1" spcCol="1270" anchor="ctr" anchorCtr="0">
          <a:noAutofit/>
        </a:bodyPr>
        <a:lstStyle/>
        <a:p>
          <a:pPr marL="0" lvl="0" indent="0" algn="ctr" defTabSz="266700">
            <a:lnSpc>
              <a:spcPct val="90000"/>
            </a:lnSpc>
            <a:spcBef>
              <a:spcPct val="0"/>
            </a:spcBef>
            <a:spcAft>
              <a:spcPct val="35000"/>
            </a:spcAft>
            <a:buNone/>
          </a:pPr>
          <a:endParaRPr lang="en-US" sz="600" kern="1200" dirty="0"/>
        </a:p>
        <a:p>
          <a:pPr marL="0" lvl="0" indent="0" algn="ctr" defTabSz="266700">
            <a:lnSpc>
              <a:spcPct val="90000"/>
            </a:lnSpc>
            <a:spcBef>
              <a:spcPct val="0"/>
            </a:spcBef>
            <a:spcAft>
              <a:spcPct val="35000"/>
            </a:spcAft>
            <a:buNone/>
          </a:pPr>
          <a:endParaRPr lang="en-US" sz="600" kern="1200" dirty="0"/>
        </a:p>
        <a:p>
          <a:pPr marL="0" lvl="0" indent="0" algn="ctr" defTabSz="266700">
            <a:lnSpc>
              <a:spcPct val="90000"/>
            </a:lnSpc>
            <a:spcBef>
              <a:spcPct val="0"/>
            </a:spcBef>
            <a:spcAft>
              <a:spcPct val="35000"/>
            </a:spcAft>
            <a:buNone/>
          </a:pPr>
          <a:r>
            <a:rPr lang="en-US" sz="600" kern="1200" dirty="0"/>
            <a:t>First Year Undergraduate Research: students research their SLICE topic</a:t>
          </a:r>
        </a:p>
        <a:p>
          <a:pPr marL="0" lvl="0" indent="0" algn="ctr" defTabSz="266700">
            <a:lnSpc>
              <a:spcPct val="90000"/>
            </a:lnSpc>
            <a:spcBef>
              <a:spcPct val="0"/>
            </a:spcBef>
            <a:spcAft>
              <a:spcPct val="35000"/>
            </a:spcAft>
            <a:buNone/>
          </a:pPr>
          <a:endParaRPr lang="en-US" sz="600" kern="1200" dirty="0"/>
        </a:p>
        <a:p>
          <a:pPr marL="0" lvl="0" indent="0" algn="ctr" defTabSz="266700">
            <a:lnSpc>
              <a:spcPct val="90000"/>
            </a:lnSpc>
            <a:spcBef>
              <a:spcPct val="0"/>
            </a:spcBef>
            <a:spcAft>
              <a:spcPct val="35000"/>
            </a:spcAft>
            <a:buNone/>
          </a:pPr>
          <a:endParaRPr lang="en-US" sz="600" kern="1200" dirty="0"/>
        </a:p>
        <a:p>
          <a:pPr marL="0" lvl="0" indent="0" algn="ctr" defTabSz="266700">
            <a:lnSpc>
              <a:spcPct val="90000"/>
            </a:lnSpc>
            <a:spcBef>
              <a:spcPct val="0"/>
            </a:spcBef>
            <a:spcAft>
              <a:spcPct val="35000"/>
            </a:spcAft>
            <a:buNone/>
          </a:pPr>
          <a:endParaRPr lang="en-US" sz="600" kern="1200" dirty="0"/>
        </a:p>
        <a:p>
          <a:pPr marL="0" lvl="0" indent="0" algn="ctr" defTabSz="266700">
            <a:lnSpc>
              <a:spcPct val="90000"/>
            </a:lnSpc>
            <a:spcBef>
              <a:spcPct val="0"/>
            </a:spcBef>
            <a:spcAft>
              <a:spcPct val="35000"/>
            </a:spcAft>
            <a:buNone/>
          </a:pPr>
          <a:r>
            <a:rPr lang="en-US" sz="2000" b="1" u="sng" kern="1200" dirty="0"/>
            <a:t>GO</a:t>
          </a:r>
        </a:p>
      </dsp:txBody>
      <dsp:txXfrm rot="10800000">
        <a:off x="10138854" y="4103179"/>
        <a:ext cx="2463333" cy="2463333"/>
      </dsp:txXfrm>
    </dsp:sp>
    <dsp:sp modelId="{5BEBADDA-C119-4F55-98D9-8B191E0C462F}">
      <dsp:nvSpPr>
        <dsp:cNvPr id="0" name=""/>
        <dsp:cNvSpPr/>
      </dsp:nvSpPr>
      <dsp:spPr>
        <a:xfrm rot="16200000">
          <a:off x="6494265" y="4103179"/>
          <a:ext cx="3483679" cy="3483679"/>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42672" rIns="42672" bIns="42672" numCol="1" spcCol="1270" anchor="ctr" anchorCtr="0">
          <a:noAutofit/>
        </a:bodyPr>
        <a:lstStyle/>
        <a:p>
          <a:pPr marL="0" lvl="0" indent="0" algn="ctr" defTabSz="266700">
            <a:lnSpc>
              <a:spcPct val="90000"/>
            </a:lnSpc>
            <a:spcBef>
              <a:spcPct val="0"/>
            </a:spcBef>
            <a:spcAft>
              <a:spcPct val="35000"/>
            </a:spcAft>
            <a:buNone/>
          </a:pPr>
          <a:endParaRPr lang="en-US" sz="600" kern="1200" dirty="0"/>
        </a:p>
        <a:p>
          <a:pPr marL="0" lvl="0" indent="0" algn="ctr" defTabSz="266700">
            <a:lnSpc>
              <a:spcPct val="90000"/>
            </a:lnSpc>
            <a:spcBef>
              <a:spcPct val="0"/>
            </a:spcBef>
            <a:spcAft>
              <a:spcPct val="35000"/>
            </a:spcAft>
            <a:buNone/>
          </a:pPr>
          <a:endParaRPr lang="en-US" sz="600" kern="1200" dirty="0"/>
        </a:p>
        <a:p>
          <a:pPr marL="0" lvl="0" indent="0" algn="ctr" defTabSz="266700">
            <a:lnSpc>
              <a:spcPct val="90000"/>
            </a:lnSpc>
            <a:spcBef>
              <a:spcPct val="0"/>
            </a:spcBef>
            <a:spcAft>
              <a:spcPct val="35000"/>
            </a:spcAft>
            <a:buNone/>
          </a:pPr>
          <a:r>
            <a:rPr lang="en-US" sz="600" kern="1200" dirty="0"/>
            <a:t>Making Concrete Abstract Ideas Developed Through Community Engagement: students prepare essay for submission to scholarly journal</a:t>
          </a:r>
        </a:p>
        <a:p>
          <a:pPr marL="0" lvl="0" indent="0" algn="ctr" defTabSz="266700">
            <a:lnSpc>
              <a:spcPct val="90000"/>
            </a:lnSpc>
            <a:spcBef>
              <a:spcPct val="0"/>
            </a:spcBef>
            <a:spcAft>
              <a:spcPct val="35000"/>
            </a:spcAft>
            <a:buNone/>
          </a:pPr>
          <a:endParaRPr lang="en-US" sz="600" b="1" u="sng" kern="1200" dirty="0"/>
        </a:p>
        <a:p>
          <a:pPr marL="0" lvl="0" indent="0" algn="ctr" defTabSz="266700">
            <a:lnSpc>
              <a:spcPct val="90000"/>
            </a:lnSpc>
            <a:spcBef>
              <a:spcPct val="0"/>
            </a:spcBef>
            <a:spcAft>
              <a:spcPct val="35000"/>
            </a:spcAft>
            <a:buNone/>
          </a:pPr>
          <a:endParaRPr lang="en-US" sz="600" b="1" u="sng" kern="1200" dirty="0"/>
        </a:p>
        <a:p>
          <a:pPr marL="0" lvl="0" indent="0" algn="ctr" defTabSz="266700">
            <a:lnSpc>
              <a:spcPct val="90000"/>
            </a:lnSpc>
            <a:spcBef>
              <a:spcPct val="0"/>
            </a:spcBef>
            <a:spcAft>
              <a:spcPct val="35000"/>
            </a:spcAft>
            <a:buNone/>
          </a:pPr>
          <a:r>
            <a:rPr lang="en-US" sz="2000" b="1" u="sng" kern="1200" dirty="0"/>
            <a:t>ACT</a:t>
          </a:r>
        </a:p>
      </dsp:txBody>
      <dsp:txXfrm rot="5400000">
        <a:off x="7514611" y="4103179"/>
        <a:ext cx="2463333" cy="2463333"/>
      </dsp:txXfrm>
    </dsp:sp>
    <dsp:sp modelId="{D4AB9FFD-0FFE-449F-9CAE-4EBBF1125756}">
      <dsp:nvSpPr>
        <dsp:cNvPr id="0" name=""/>
        <dsp:cNvSpPr/>
      </dsp:nvSpPr>
      <dsp:spPr>
        <a:xfrm>
          <a:off x="9457002" y="3298634"/>
          <a:ext cx="1202794" cy="1045908"/>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686F74-0434-4958-88AA-1B3C0D57CC0D}">
      <dsp:nvSpPr>
        <dsp:cNvPr id="0" name=""/>
        <dsp:cNvSpPr/>
      </dsp:nvSpPr>
      <dsp:spPr>
        <a:xfrm rot="10800000">
          <a:off x="9457002" y="3700907"/>
          <a:ext cx="1202794" cy="1045908"/>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dirty="0">
              <a:latin typeface="Open Sans Light"/>
            </a:endParaRPr>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6A2534E0-C1B6-7341-BD62-0A870936238F}" type="datetime1">
              <a:rPr lang="en-US" smtClean="0">
                <a:latin typeface="Open Sans Light"/>
              </a:rPr>
              <a:t>5/6/2016</a:t>
            </a:fld>
            <a:endParaRPr lang="en-US" dirty="0">
              <a:latin typeface="Open Sans Light"/>
            </a:endParaRPr>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r>
              <a:rPr lang="en-US">
                <a:latin typeface="Open Sans Light"/>
              </a:rPr>
              <a:t>San Francisco State University</a:t>
            </a:r>
            <a:endParaRPr lang="en-US" dirty="0">
              <a:latin typeface="Open Sans Light"/>
            </a:endParaRPr>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7C373154-D89E-B24F-ACC1-E214AA320E62}" type="slidenum">
              <a:rPr lang="en-US" smtClean="0">
                <a:latin typeface="Open Sans Light"/>
              </a:rPr>
              <a:t>‹#›</a:t>
            </a:fld>
            <a:endParaRPr lang="en-US" dirty="0">
              <a:latin typeface="Open Sans Light"/>
            </a:endParaRPr>
          </a:p>
        </p:txBody>
      </p:sp>
    </p:spTree>
    <p:extLst>
      <p:ext uri="{BB962C8B-B14F-4D97-AF65-F5344CB8AC3E}">
        <p14:creationId xmlns:p14="http://schemas.microsoft.com/office/powerpoint/2010/main" val="361932130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atin typeface="Open Sans Light"/>
              </a:defRPr>
            </a:lvl1pPr>
          </a:lstStyle>
          <a:p>
            <a:endParaRPr lang="en-US" dirty="0"/>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atin typeface="Open Sans Light"/>
              </a:defRPr>
            </a:lvl1pPr>
          </a:lstStyle>
          <a:p>
            <a:fld id="{03844DE4-CBD3-6642-A3BB-3677EF870727}" type="datetime1">
              <a:rPr lang="en-US" smtClean="0"/>
              <a:t>5/6/2016</a:t>
            </a:fld>
            <a:endParaRPr lang="en-US" dirty="0"/>
          </a:p>
        </p:txBody>
      </p:sp>
      <p:sp>
        <p:nvSpPr>
          <p:cNvPr id="4" name="Slide Image Placeholder 3"/>
          <p:cNvSpPr>
            <a:spLocks noGrp="1" noRot="1" noChangeAspect="1"/>
          </p:cNvSpPr>
          <p:nvPr>
            <p:ph type="sldImg" idx="2"/>
          </p:nvPr>
        </p:nvSpPr>
        <p:spPr>
          <a:xfrm>
            <a:off x="422275" y="704850"/>
            <a:ext cx="6257925" cy="3519488"/>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atin typeface="Open Sans Light"/>
              </a:defRPr>
            </a:lvl1pPr>
          </a:lstStyle>
          <a:p>
            <a:r>
              <a:rPr lang="en-US"/>
              <a:t>San Francisco State University</a:t>
            </a:r>
            <a:endParaRPr lang="en-US" dirty="0"/>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atin typeface="Open Sans Light"/>
              </a:defRPr>
            </a:lvl1pPr>
          </a:lstStyle>
          <a:p>
            <a:fld id="{C94E8D62-D41F-6042-BCDF-79D228EFA10F}" type="slidenum">
              <a:rPr lang="en-US" smtClean="0"/>
              <a:pPr/>
              <a:t>‹#›</a:t>
            </a:fld>
            <a:endParaRPr lang="en-US" dirty="0"/>
          </a:p>
        </p:txBody>
      </p:sp>
    </p:spTree>
    <p:extLst>
      <p:ext uri="{BB962C8B-B14F-4D97-AF65-F5344CB8AC3E}">
        <p14:creationId xmlns:p14="http://schemas.microsoft.com/office/powerpoint/2010/main" val="3579544509"/>
      </p:ext>
    </p:extLst>
  </p:cSld>
  <p:clrMap bg1="lt1" tx1="dk1" bg2="lt2" tx2="dk2" accent1="accent1" accent2="accent2" accent3="accent3" accent4="accent4" accent5="accent5" accent6="accent6" hlink="hlink" folHlink="folHlink"/>
  <p:hf hdr="0" dt="0"/>
  <p:notesStyle>
    <a:lvl1pPr marL="0" algn="l" defTabSz="456697" rtl="0" eaLnBrk="1" latinLnBrk="0" hangingPunct="1">
      <a:defRPr sz="1200" kern="1200">
        <a:solidFill>
          <a:schemeClr val="tx1"/>
        </a:solidFill>
        <a:latin typeface="Open Sans Light"/>
        <a:ea typeface="+mn-ea"/>
        <a:cs typeface="+mn-cs"/>
      </a:defRPr>
    </a:lvl1pPr>
    <a:lvl2pPr marL="456697" algn="l" defTabSz="456697" rtl="0" eaLnBrk="1" latinLnBrk="0" hangingPunct="1">
      <a:defRPr sz="1200" kern="1200">
        <a:solidFill>
          <a:schemeClr val="tx1"/>
        </a:solidFill>
        <a:latin typeface="Open Sans Light"/>
        <a:ea typeface="+mn-ea"/>
        <a:cs typeface="+mn-cs"/>
      </a:defRPr>
    </a:lvl2pPr>
    <a:lvl3pPr marL="913395" algn="l" defTabSz="456697" rtl="0" eaLnBrk="1" latinLnBrk="0" hangingPunct="1">
      <a:defRPr sz="1200" kern="1200">
        <a:solidFill>
          <a:schemeClr val="tx1"/>
        </a:solidFill>
        <a:latin typeface="Open Sans Light"/>
        <a:ea typeface="+mn-ea"/>
        <a:cs typeface="+mn-cs"/>
      </a:defRPr>
    </a:lvl3pPr>
    <a:lvl4pPr marL="1370094" algn="l" defTabSz="456697" rtl="0" eaLnBrk="1" latinLnBrk="0" hangingPunct="1">
      <a:defRPr sz="1200" kern="1200">
        <a:solidFill>
          <a:schemeClr val="tx1"/>
        </a:solidFill>
        <a:latin typeface="Open Sans Light"/>
        <a:ea typeface="+mn-ea"/>
        <a:cs typeface="+mn-cs"/>
      </a:defRPr>
    </a:lvl4pPr>
    <a:lvl5pPr marL="1826797" algn="l" defTabSz="456697" rtl="0" eaLnBrk="1" latinLnBrk="0" hangingPunct="1">
      <a:defRPr sz="1200" kern="1200">
        <a:solidFill>
          <a:schemeClr val="tx1"/>
        </a:solidFill>
        <a:latin typeface="Open Sans Light"/>
        <a:ea typeface="+mn-ea"/>
        <a:cs typeface="+mn-cs"/>
      </a:defRPr>
    </a:lvl5pPr>
    <a:lvl6pPr marL="2283492" algn="l" defTabSz="456697" rtl="0" eaLnBrk="1" latinLnBrk="0" hangingPunct="1">
      <a:defRPr sz="1200" kern="1200">
        <a:solidFill>
          <a:schemeClr val="tx1"/>
        </a:solidFill>
        <a:latin typeface="+mn-lt"/>
        <a:ea typeface="+mn-ea"/>
        <a:cs typeface="+mn-cs"/>
      </a:defRPr>
    </a:lvl6pPr>
    <a:lvl7pPr marL="2740191" algn="l" defTabSz="456697" rtl="0" eaLnBrk="1" latinLnBrk="0" hangingPunct="1">
      <a:defRPr sz="1200" kern="1200">
        <a:solidFill>
          <a:schemeClr val="tx1"/>
        </a:solidFill>
        <a:latin typeface="+mn-lt"/>
        <a:ea typeface="+mn-ea"/>
        <a:cs typeface="+mn-cs"/>
      </a:defRPr>
    </a:lvl7pPr>
    <a:lvl8pPr marL="3196889" algn="l" defTabSz="456697" rtl="0" eaLnBrk="1" latinLnBrk="0" hangingPunct="1">
      <a:defRPr sz="1200" kern="1200">
        <a:solidFill>
          <a:schemeClr val="tx1"/>
        </a:solidFill>
        <a:latin typeface="+mn-lt"/>
        <a:ea typeface="+mn-ea"/>
        <a:cs typeface="+mn-cs"/>
      </a:defRPr>
    </a:lvl8pPr>
    <a:lvl9pPr marL="3653588" algn="l" defTabSz="45669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US" dirty="0">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ＭＳ Ｐゴシック" charset="0"/>
                <a:cs typeface="Arial" charset="0"/>
              </a:defRPr>
            </a:lvl1pPr>
            <a:lvl2pPr marL="765610" indent="-294465" eaLnBrk="0" hangingPunct="0">
              <a:defRPr>
                <a:solidFill>
                  <a:schemeClr val="tx1"/>
                </a:solidFill>
                <a:latin typeface="Arial" charset="0"/>
                <a:ea typeface="Arial" charset="0"/>
                <a:cs typeface="Arial" charset="0"/>
              </a:defRPr>
            </a:lvl2pPr>
            <a:lvl3pPr marL="1177862" indent="-235572" eaLnBrk="0" hangingPunct="0">
              <a:defRPr>
                <a:solidFill>
                  <a:schemeClr val="tx1"/>
                </a:solidFill>
                <a:latin typeface="Arial" charset="0"/>
                <a:ea typeface="Arial" charset="0"/>
                <a:cs typeface="Arial" charset="0"/>
              </a:defRPr>
            </a:lvl3pPr>
            <a:lvl4pPr marL="1649006" indent="-235572" eaLnBrk="0" hangingPunct="0">
              <a:defRPr>
                <a:solidFill>
                  <a:schemeClr val="tx1"/>
                </a:solidFill>
                <a:latin typeface="Arial" charset="0"/>
                <a:ea typeface="Arial" charset="0"/>
                <a:cs typeface="Arial" charset="0"/>
              </a:defRPr>
            </a:lvl4pPr>
            <a:lvl5pPr marL="2120151" indent="-235572" eaLnBrk="0" hangingPunct="0">
              <a:defRPr>
                <a:solidFill>
                  <a:schemeClr val="tx1"/>
                </a:solidFill>
                <a:latin typeface="Arial" charset="0"/>
                <a:ea typeface="Arial" charset="0"/>
                <a:cs typeface="Arial" charset="0"/>
              </a:defRPr>
            </a:lvl5pPr>
            <a:lvl6pPr marL="2591295" indent="-235572" eaLnBrk="0" fontAlgn="base" hangingPunct="0">
              <a:spcBef>
                <a:spcPct val="0"/>
              </a:spcBef>
              <a:spcAft>
                <a:spcPct val="0"/>
              </a:spcAft>
              <a:defRPr>
                <a:solidFill>
                  <a:schemeClr val="tx1"/>
                </a:solidFill>
                <a:latin typeface="Arial" charset="0"/>
                <a:ea typeface="Arial" charset="0"/>
                <a:cs typeface="Arial" charset="0"/>
              </a:defRPr>
            </a:lvl6pPr>
            <a:lvl7pPr marL="3062440" indent="-235572" eaLnBrk="0" fontAlgn="base" hangingPunct="0">
              <a:spcBef>
                <a:spcPct val="0"/>
              </a:spcBef>
              <a:spcAft>
                <a:spcPct val="0"/>
              </a:spcAft>
              <a:defRPr>
                <a:solidFill>
                  <a:schemeClr val="tx1"/>
                </a:solidFill>
                <a:latin typeface="Arial" charset="0"/>
                <a:ea typeface="Arial" charset="0"/>
                <a:cs typeface="Arial" charset="0"/>
              </a:defRPr>
            </a:lvl7pPr>
            <a:lvl8pPr marL="3533585" indent="-235572" eaLnBrk="0" fontAlgn="base" hangingPunct="0">
              <a:spcBef>
                <a:spcPct val="0"/>
              </a:spcBef>
              <a:spcAft>
                <a:spcPct val="0"/>
              </a:spcAft>
              <a:defRPr>
                <a:solidFill>
                  <a:schemeClr val="tx1"/>
                </a:solidFill>
                <a:latin typeface="Arial" charset="0"/>
                <a:ea typeface="Arial" charset="0"/>
                <a:cs typeface="Arial" charset="0"/>
              </a:defRPr>
            </a:lvl8pPr>
            <a:lvl9pPr marL="4004729" indent="-235572"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D4284223-C114-6B40-81C4-F1A93D2821ED}" type="slidenum">
              <a:rPr lang="en-US">
                <a:latin typeface="Calibri" charset="0"/>
              </a:rPr>
              <a:pPr eaLnBrk="1" hangingPunct="1"/>
              <a:t>3</a:t>
            </a:fld>
            <a:endParaRPr lang="en-US">
              <a:latin typeface="Calibri" charset="0"/>
            </a:endParaRPr>
          </a:p>
        </p:txBody>
      </p:sp>
    </p:spTree>
    <p:extLst>
      <p:ext uri="{BB962C8B-B14F-4D97-AF65-F5344CB8AC3E}">
        <p14:creationId xmlns:p14="http://schemas.microsoft.com/office/powerpoint/2010/main" val="788052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San Francisco State University</a:t>
            </a:r>
            <a:endParaRPr lang="en-US" dirty="0"/>
          </a:p>
        </p:txBody>
      </p:sp>
      <p:sp>
        <p:nvSpPr>
          <p:cNvPr id="5" name="Slide Number Placeholder 4"/>
          <p:cNvSpPr>
            <a:spLocks noGrp="1"/>
          </p:cNvSpPr>
          <p:nvPr>
            <p:ph type="sldNum" sz="quarter" idx="11"/>
          </p:nvPr>
        </p:nvSpPr>
        <p:spPr/>
        <p:txBody>
          <a:bodyPr/>
          <a:lstStyle/>
          <a:p>
            <a:fld id="{C94E8D62-D41F-6042-BCDF-79D228EFA10F}" type="slidenum">
              <a:rPr lang="en-US" smtClean="0"/>
              <a:pPr/>
              <a:t>4</a:t>
            </a:fld>
            <a:endParaRPr lang="en-US" dirty="0"/>
          </a:p>
        </p:txBody>
      </p:sp>
    </p:spTree>
    <p:extLst>
      <p:ext uri="{BB962C8B-B14F-4D97-AF65-F5344CB8AC3E}">
        <p14:creationId xmlns:p14="http://schemas.microsoft.com/office/powerpoint/2010/main" val="195181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89E079-CD74-463B-A354-7E4B6CF0F949}" type="slidenum">
              <a:rPr lang="en-US" smtClean="0"/>
              <a:t>5</a:t>
            </a:fld>
            <a:endParaRPr lang="en-US"/>
          </a:p>
        </p:txBody>
      </p:sp>
    </p:spTree>
    <p:extLst>
      <p:ext uri="{BB962C8B-B14F-4D97-AF65-F5344CB8AC3E}">
        <p14:creationId xmlns:p14="http://schemas.microsoft.com/office/powerpoint/2010/main" val="479486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College and Career Readiness Defined ACT has long defined college and career readiness as the acquisition of the knowledge and skills a student needs to enroll and succeed in credit-bearing first-year courses at a postsecondary institution (such as a two- or four-year college, trade school, or technical school) without the need for remediation. ACT’s definition of college and career readiness was adopted by the Common Core State Standards Initiative, which serves as validation of our extensive research and ACT’s College Readiness Standards™. </a:t>
            </a:r>
          </a:p>
          <a:p>
            <a:r>
              <a:rPr lang="en-US" dirty="0"/>
              <a:t>Measuring academic performance in the context of college and career readiness—focusing on the numbers and percentages of students meeting or exceeding the ACT College Readiness Benchmarks—provides meaningful and compelling information about the academic readiness of students. The Condition of College &amp; Career Readiness highlights that information.</a:t>
            </a:r>
          </a:p>
          <a:p>
            <a:endParaRPr lang="en-US" dirty="0"/>
          </a:p>
        </p:txBody>
      </p:sp>
      <p:sp>
        <p:nvSpPr>
          <p:cNvPr id="4" name="Slide Number Placeholder 3"/>
          <p:cNvSpPr>
            <a:spLocks noGrp="1"/>
          </p:cNvSpPr>
          <p:nvPr>
            <p:ph type="sldNum" sz="quarter" idx="10"/>
          </p:nvPr>
        </p:nvSpPr>
        <p:spPr/>
        <p:txBody>
          <a:bodyPr/>
          <a:lstStyle/>
          <a:p>
            <a:fld id="{E189E079-CD74-463B-A354-7E4B6CF0F949}" type="slidenum">
              <a:rPr lang="en-US" smtClean="0"/>
              <a:t>6</a:t>
            </a:fld>
            <a:endParaRPr lang="en-US"/>
          </a:p>
        </p:txBody>
      </p:sp>
    </p:spTree>
    <p:extLst>
      <p:ext uri="{BB962C8B-B14F-4D97-AF65-F5344CB8AC3E}">
        <p14:creationId xmlns:p14="http://schemas.microsoft.com/office/powerpoint/2010/main" val="2126340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San Francisco State University</a:t>
            </a:r>
            <a:endParaRPr lang="en-US" dirty="0"/>
          </a:p>
        </p:txBody>
      </p:sp>
      <p:sp>
        <p:nvSpPr>
          <p:cNvPr id="5" name="Slide Number Placeholder 4"/>
          <p:cNvSpPr>
            <a:spLocks noGrp="1"/>
          </p:cNvSpPr>
          <p:nvPr>
            <p:ph type="sldNum" sz="quarter" idx="11"/>
          </p:nvPr>
        </p:nvSpPr>
        <p:spPr/>
        <p:txBody>
          <a:bodyPr/>
          <a:lstStyle/>
          <a:p>
            <a:fld id="{C94E8D62-D41F-6042-BCDF-79D228EFA10F}" type="slidenum">
              <a:rPr lang="en-US" smtClean="0"/>
              <a:pPr/>
              <a:t>7</a:t>
            </a:fld>
            <a:endParaRPr lang="en-US" dirty="0"/>
          </a:p>
        </p:txBody>
      </p:sp>
    </p:spTree>
    <p:extLst>
      <p:ext uri="{BB962C8B-B14F-4D97-AF65-F5344CB8AC3E}">
        <p14:creationId xmlns:p14="http://schemas.microsoft.com/office/powerpoint/2010/main" val="3386038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sym typeface="Wingdings" charset="0"/>
            </a:endParaRPr>
          </a:p>
        </p:txBody>
      </p:sp>
      <p:sp>
        <p:nvSpPr>
          <p:cNvPr id="307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65610" indent="-294465" eaLnBrk="0" hangingPunct="0">
              <a:defRPr>
                <a:solidFill>
                  <a:schemeClr val="tx1"/>
                </a:solidFill>
                <a:latin typeface="Arial" charset="0"/>
                <a:ea typeface="Arial" charset="0"/>
                <a:cs typeface="Arial" charset="0"/>
              </a:defRPr>
            </a:lvl2pPr>
            <a:lvl3pPr marL="1177862" indent="-235572" eaLnBrk="0" hangingPunct="0">
              <a:defRPr>
                <a:solidFill>
                  <a:schemeClr val="tx1"/>
                </a:solidFill>
                <a:latin typeface="Arial" charset="0"/>
                <a:ea typeface="Arial" charset="0"/>
                <a:cs typeface="Arial" charset="0"/>
              </a:defRPr>
            </a:lvl3pPr>
            <a:lvl4pPr marL="1649006" indent="-235572" eaLnBrk="0" hangingPunct="0">
              <a:defRPr>
                <a:solidFill>
                  <a:schemeClr val="tx1"/>
                </a:solidFill>
                <a:latin typeface="Arial" charset="0"/>
                <a:ea typeface="Arial" charset="0"/>
                <a:cs typeface="Arial" charset="0"/>
              </a:defRPr>
            </a:lvl4pPr>
            <a:lvl5pPr marL="2120151" indent="-235572" eaLnBrk="0" hangingPunct="0">
              <a:defRPr>
                <a:solidFill>
                  <a:schemeClr val="tx1"/>
                </a:solidFill>
                <a:latin typeface="Arial" charset="0"/>
                <a:ea typeface="Arial" charset="0"/>
                <a:cs typeface="Arial" charset="0"/>
              </a:defRPr>
            </a:lvl5pPr>
            <a:lvl6pPr marL="2591295" indent="-235572" eaLnBrk="0" fontAlgn="base" hangingPunct="0">
              <a:spcBef>
                <a:spcPct val="0"/>
              </a:spcBef>
              <a:spcAft>
                <a:spcPct val="0"/>
              </a:spcAft>
              <a:defRPr>
                <a:solidFill>
                  <a:schemeClr val="tx1"/>
                </a:solidFill>
                <a:latin typeface="Arial" charset="0"/>
                <a:ea typeface="Arial" charset="0"/>
                <a:cs typeface="Arial" charset="0"/>
              </a:defRPr>
            </a:lvl6pPr>
            <a:lvl7pPr marL="3062440" indent="-235572" eaLnBrk="0" fontAlgn="base" hangingPunct="0">
              <a:spcBef>
                <a:spcPct val="0"/>
              </a:spcBef>
              <a:spcAft>
                <a:spcPct val="0"/>
              </a:spcAft>
              <a:defRPr>
                <a:solidFill>
                  <a:schemeClr val="tx1"/>
                </a:solidFill>
                <a:latin typeface="Arial" charset="0"/>
                <a:ea typeface="Arial" charset="0"/>
                <a:cs typeface="Arial" charset="0"/>
              </a:defRPr>
            </a:lvl7pPr>
            <a:lvl8pPr marL="3533585" indent="-235572" eaLnBrk="0" fontAlgn="base" hangingPunct="0">
              <a:spcBef>
                <a:spcPct val="0"/>
              </a:spcBef>
              <a:spcAft>
                <a:spcPct val="0"/>
              </a:spcAft>
              <a:defRPr>
                <a:solidFill>
                  <a:schemeClr val="tx1"/>
                </a:solidFill>
                <a:latin typeface="Arial" charset="0"/>
                <a:ea typeface="Arial" charset="0"/>
                <a:cs typeface="Arial" charset="0"/>
              </a:defRPr>
            </a:lvl8pPr>
            <a:lvl9pPr marL="4004729" indent="-235572"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5310C4D-24F6-EE43-A63F-3745F654E218}" type="slidenum">
              <a:rPr lang="en-US">
                <a:latin typeface="Calibri" charset="0"/>
              </a:rPr>
              <a:pPr eaLnBrk="1" hangingPunct="1"/>
              <a:t>8</a:t>
            </a:fld>
            <a:endParaRPr lang="en-US">
              <a:latin typeface="Calibri" charset="0"/>
            </a:endParaRPr>
          </a:p>
        </p:txBody>
      </p:sp>
    </p:spTree>
    <p:extLst>
      <p:ext uri="{BB962C8B-B14F-4D97-AF65-F5344CB8AC3E}">
        <p14:creationId xmlns:p14="http://schemas.microsoft.com/office/powerpoint/2010/main" val="719885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pPr>
              <a:lnSpc>
                <a:spcPct val="80000"/>
              </a:lnSpc>
            </a:pPr>
            <a:endParaRPr lang="en-US" sz="700" dirty="0">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ＭＳ Ｐゴシック" charset="0"/>
                <a:cs typeface="Arial" charset="0"/>
              </a:defRPr>
            </a:lvl1pPr>
            <a:lvl2pPr marL="765610" indent="-294465" eaLnBrk="0" hangingPunct="0">
              <a:defRPr>
                <a:solidFill>
                  <a:schemeClr val="tx1"/>
                </a:solidFill>
                <a:latin typeface="Arial" charset="0"/>
                <a:ea typeface="Arial" charset="0"/>
                <a:cs typeface="Arial" charset="0"/>
              </a:defRPr>
            </a:lvl2pPr>
            <a:lvl3pPr marL="1177862" indent="-235572" eaLnBrk="0" hangingPunct="0">
              <a:defRPr>
                <a:solidFill>
                  <a:schemeClr val="tx1"/>
                </a:solidFill>
                <a:latin typeface="Arial" charset="0"/>
                <a:ea typeface="Arial" charset="0"/>
                <a:cs typeface="Arial" charset="0"/>
              </a:defRPr>
            </a:lvl3pPr>
            <a:lvl4pPr marL="1649006" indent="-235572" eaLnBrk="0" hangingPunct="0">
              <a:defRPr>
                <a:solidFill>
                  <a:schemeClr val="tx1"/>
                </a:solidFill>
                <a:latin typeface="Arial" charset="0"/>
                <a:ea typeface="Arial" charset="0"/>
                <a:cs typeface="Arial" charset="0"/>
              </a:defRPr>
            </a:lvl4pPr>
            <a:lvl5pPr marL="2120151" indent="-235572" eaLnBrk="0" hangingPunct="0">
              <a:defRPr>
                <a:solidFill>
                  <a:schemeClr val="tx1"/>
                </a:solidFill>
                <a:latin typeface="Arial" charset="0"/>
                <a:ea typeface="Arial" charset="0"/>
                <a:cs typeface="Arial" charset="0"/>
              </a:defRPr>
            </a:lvl5pPr>
            <a:lvl6pPr marL="2591295" indent="-235572" eaLnBrk="0" fontAlgn="base" hangingPunct="0">
              <a:spcBef>
                <a:spcPct val="0"/>
              </a:spcBef>
              <a:spcAft>
                <a:spcPct val="0"/>
              </a:spcAft>
              <a:defRPr>
                <a:solidFill>
                  <a:schemeClr val="tx1"/>
                </a:solidFill>
                <a:latin typeface="Arial" charset="0"/>
                <a:ea typeface="Arial" charset="0"/>
                <a:cs typeface="Arial" charset="0"/>
              </a:defRPr>
            </a:lvl6pPr>
            <a:lvl7pPr marL="3062440" indent="-235572" eaLnBrk="0" fontAlgn="base" hangingPunct="0">
              <a:spcBef>
                <a:spcPct val="0"/>
              </a:spcBef>
              <a:spcAft>
                <a:spcPct val="0"/>
              </a:spcAft>
              <a:defRPr>
                <a:solidFill>
                  <a:schemeClr val="tx1"/>
                </a:solidFill>
                <a:latin typeface="Arial" charset="0"/>
                <a:ea typeface="Arial" charset="0"/>
                <a:cs typeface="Arial" charset="0"/>
              </a:defRPr>
            </a:lvl7pPr>
            <a:lvl8pPr marL="3533585" indent="-235572" eaLnBrk="0" fontAlgn="base" hangingPunct="0">
              <a:spcBef>
                <a:spcPct val="0"/>
              </a:spcBef>
              <a:spcAft>
                <a:spcPct val="0"/>
              </a:spcAft>
              <a:defRPr>
                <a:solidFill>
                  <a:schemeClr val="tx1"/>
                </a:solidFill>
                <a:latin typeface="Arial" charset="0"/>
                <a:ea typeface="Arial" charset="0"/>
                <a:cs typeface="Arial" charset="0"/>
              </a:defRPr>
            </a:lvl8pPr>
            <a:lvl9pPr marL="4004729" indent="-235572"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417F1EE-0F22-9640-BEA0-3355FD351357}" type="slidenum">
              <a:rPr lang="en-US">
                <a:latin typeface="Calibri" charset="0"/>
              </a:rPr>
              <a:pPr eaLnBrk="1" hangingPunct="1"/>
              <a:t>9</a:t>
            </a:fld>
            <a:endParaRPr lang="en-US">
              <a:latin typeface="Calibri" charset="0"/>
            </a:endParaRPr>
          </a:p>
        </p:txBody>
      </p:sp>
    </p:spTree>
    <p:extLst>
      <p:ext uri="{BB962C8B-B14F-4D97-AF65-F5344CB8AC3E}">
        <p14:creationId xmlns:p14="http://schemas.microsoft.com/office/powerpoint/2010/main" val="1649760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E79223-AEA4-ED47-954F-BF9B2A1F8EE9}" type="slidenum">
              <a:rPr lang="en-US" smtClean="0"/>
              <a:pPr/>
              <a:t>10</a:t>
            </a:fld>
            <a:endParaRPr lang="en-US"/>
          </a:p>
        </p:txBody>
      </p:sp>
    </p:spTree>
    <p:extLst>
      <p:ext uri="{BB962C8B-B14F-4D97-AF65-F5344CB8AC3E}">
        <p14:creationId xmlns:p14="http://schemas.microsoft.com/office/powerpoint/2010/main" val="1724581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9038" y="4818119"/>
            <a:ext cx="20729099" cy="1825542"/>
          </a:xfrm>
        </p:spPr>
        <p:txBody>
          <a:bodyPr/>
          <a:lstStyle>
            <a:lvl1pPr>
              <a:defRPr>
                <a:solidFill>
                  <a:schemeClr val="bg2"/>
                </a:solidFill>
              </a:defRPr>
            </a:lvl1pPr>
          </a:lstStyle>
          <a:p>
            <a:r>
              <a:rPr lang="en-US" dirty="0"/>
              <a:t>Click to edit Master title style</a:t>
            </a:r>
          </a:p>
        </p:txBody>
      </p:sp>
      <p:sp>
        <p:nvSpPr>
          <p:cNvPr id="3" name="Subtitle 2"/>
          <p:cNvSpPr>
            <a:spLocks noGrp="1"/>
          </p:cNvSpPr>
          <p:nvPr>
            <p:ph type="subTitle" idx="1"/>
          </p:nvPr>
        </p:nvSpPr>
        <p:spPr>
          <a:xfrm>
            <a:off x="3658076" y="7772400"/>
            <a:ext cx="17071023" cy="3505200"/>
          </a:xfrm>
        </p:spPr>
        <p:txBody>
          <a:bodyPr>
            <a:normAutofit/>
          </a:bodyPr>
          <a:lstStyle>
            <a:lvl1pPr marL="0" indent="0" algn="ctr">
              <a:lnSpc>
                <a:spcPct val="120000"/>
              </a:lnSpc>
              <a:buNone/>
              <a:defRPr sz="2400">
                <a:solidFill>
                  <a:schemeClr val="tx2"/>
                </a:solidFill>
              </a:defRPr>
            </a:lvl1pPr>
            <a:lvl2pPr marL="1087444" indent="0" algn="ctr">
              <a:buNone/>
              <a:defRPr>
                <a:solidFill>
                  <a:schemeClr val="tx1">
                    <a:tint val="75000"/>
                  </a:schemeClr>
                </a:solidFill>
              </a:defRPr>
            </a:lvl2pPr>
            <a:lvl3pPr marL="2174887" indent="0" algn="ctr">
              <a:buNone/>
              <a:defRPr>
                <a:solidFill>
                  <a:schemeClr val="tx1">
                    <a:tint val="75000"/>
                  </a:schemeClr>
                </a:solidFill>
              </a:defRPr>
            </a:lvl3pPr>
            <a:lvl4pPr marL="3262338" indent="0" algn="ctr">
              <a:buNone/>
              <a:defRPr>
                <a:solidFill>
                  <a:schemeClr val="tx1">
                    <a:tint val="75000"/>
                  </a:schemeClr>
                </a:solidFill>
              </a:defRPr>
            </a:lvl4pPr>
            <a:lvl5pPr marL="4349779" indent="0" algn="ctr">
              <a:buNone/>
              <a:defRPr>
                <a:solidFill>
                  <a:schemeClr val="tx1">
                    <a:tint val="75000"/>
                  </a:schemeClr>
                </a:solidFill>
              </a:defRPr>
            </a:lvl5pPr>
            <a:lvl6pPr marL="5437225" indent="0" algn="ctr">
              <a:buNone/>
              <a:defRPr>
                <a:solidFill>
                  <a:schemeClr val="tx1">
                    <a:tint val="75000"/>
                  </a:schemeClr>
                </a:solidFill>
              </a:defRPr>
            </a:lvl6pPr>
            <a:lvl7pPr marL="6524671" indent="0" algn="ctr">
              <a:buNone/>
              <a:defRPr>
                <a:solidFill>
                  <a:schemeClr val="tx1">
                    <a:tint val="75000"/>
                  </a:schemeClr>
                </a:solidFill>
              </a:defRPr>
            </a:lvl7pPr>
            <a:lvl8pPr marL="7612115" indent="0" algn="ctr">
              <a:buNone/>
              <a:defRPr>
                <a:solidFill>
                  <a:schemeClr val="tx1">
                    <a:tint val="75000"/>
                  </a:schemeClr>
                </a:solidFill>
              </a:defRPr>
            </a:lvl8pPr>
            <a:lvl9pPr marL="8699558"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p>
            <a:fld id="{C9468CE9-3F3D-1446-A027-4B4CDD3883B0}" type="slidenum">
              <a:rPr lang="en-US" smtClean="0"/>
              <a:t>‹#›</a:t>
            </a:fld>
            <a:endParaRPr lang="en-US"/>
          </a:p>
        </p:txBody>
      </p:sp>
    </p:spTree>
    <p:extLst>
      <p:ext uri="{BB962C8B-B14F-4D97-AF65-F5344CB8AC3E}">
        <p14:creationId xmlns:p14="http://schemas.microsoft.com/office/powerpoint/2010/main" val="359474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eaks">
    <p:spTree>
      <p:nvGrpSpPr>
        <p:cNvPr id="1" name=""/>
        <p:cNvGrpSpPr/>
        <p:nvPr/>
      </p:nvGrpSpPr>
      <p:grpSpPr>
        <a:xfrm>
          <a:off x="0" y="0"/>
          <a:ext cx="0" cy="0"/>
          <a:chOff x="0" y="0"/>
          <a:chExt cx="0" cy="0"/>
        </a:xfrm>
      </p:grpSpPr>
      <p:sp>
        <p:nvSpPr>
          <p:cNvPr id="8" name="Picture Placeholder 4"/>
          <p:cNvSpPr>
            <a:spLocks noGrp="1"/>
          </p:cNvSpPr>
          <p:nvPr>
            <p:ph type="pic" sz="quarter" idx="13" hasCustomPrompt="1"/>
          </p:nvPr>
        </p:nvSpPr>
        <p:spPr>
          <a:xfrm>
            <a:off x="0" y="0"/>
            <a:ext cx="24387175" cy="13716000"/>
          </a:xfrm>
        </p:spPr>
        <p:txBody>
          <a:bodyPr/>
          <a:lstStyle>
            <a:lvl1pPr>
              <a:defRPr baseline="0"/>
            </a:lvl1pPr>
          </a:lstStyle>
          <a:p>
            <a:r>
              <a:rPr lang="en-US" dirty="0"/>
              <a:t>Drag / Drop / Send to Back</a:t>
            </a:r>
          </a:p>
        </p:txBody>
      </p:sp>
    </p:spTree>
    <p:extLst>
      <p:ext uri="{BB962C8B-B14F-4D97-AF65-F5344CB8AC3E}">
        <p14:creationId xmlns:p14="http://schemas.microsoft.com/office/powerpoint/2010/main" val="3004368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ur Team">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3290986" y="4126611"/>
            <a:ext cx="3983038" cy="3983037"/>
          </a:xfrm>
          <a:ln>
            <a:noFill/>
          </a:ln>
        </p:spPr>
        <p:txBody>
          <a:bodyPr/>
          <a:lstStyle/>
          <a:p>
            <a:r>
              <a:rPr lang="en-US"/>
              <a:t>Drag picture to placeholder or click icon to add</a:t>
            </a:r>
          </a:p>
        </p:txBody>
      </p:sp>
      <p:sp>
        <p:nvSpPr>
          <p:cNvPr id="7" name="Picture Placeholder 2"/>
          <p:cNvSpPr>
            <a:spLocks noGrp="1"/>
          </p:cNvSpPr>
          <p:nvPr>
            <p:ph type="pic" sz="quarter" idx="14"/>
          </p:nvPr>
        </p:nvSpPr>
        <p:spPr>
          <a:xfrm>
            <a:off x="7909051" y="4126611"/>
            <a:ext cx="3983038" cy="3983037"/>
          </a:xfrm>
          <a:ln>
            <a:noFill/>
          </a:ln>
        </p:spPr>
        <p:txBody>
          <a:bodyPr/>
          <a:lstStyle/>
          <a:p>
            <a:r>
              <a:rPr lang="en-US"/>
              <a:t>Drag picture to placeholder or click icon to add</a:t>
            </a:r>
          </a:p>
        </p:txBody>
      </p:sp>
      <p:sp>
        <p:nvSpPr>
          <p:cNvPr id="8" name="Picture Placeholder 2"/>
          <p:cNvSpPr>
            <a:spLocks noGrp="1"/>
          </p:cNvSpPr>
          <p:nvPr>
            <p:ph type="pic" sz="quarter" idx="15"/>
          </p:nvPr>
        </p:nvSpPr>
        <p:spPr>
          <a:xfrm>
            <a:off x="12585304" y="4126611"/>
            <a:ext cx="3983038" cy="3983037"/>
          </a:xfrm>
          <a:ln>
            <a:noFill/>
          </a:ln>
        </p:spPr>
        <p:txBody>
          <a:bodyPr/>
          <a:lstStyle/>
          <a:p>
            <a:r>
              <a:rPr lang="en-US"/>
              <a:t>Drag picture to placeholder or click icon to add</a:t>
            </a:r>
          </a:p>
        </p:txBody>
      </p:sp>
      <p:sp>
        <p:nvSpPr>
          <p:cNvPr id="9" name="Picture Placeholder 2"/>
          <p:cNvSpPr>
            <a:spLocks noGrp="1"/>
          </p:cNvSpPr>
          <p:nvPr>
            <p:ph type="pic" sz="quarter" idx="16"/>
          </p:nvPr>
        </p:nvSpPr>
        <p:spPr>
          <a:xfrm>
            <a:off x="17261102" y="4126611"/>
            <a:ext cx="3983038" cy="3983037"/>
          </a:xfrm>
          <a:ln>
            <a:noFill/>
          </a:ln>
        </p:spPr>
        <p:txBody>
          <a:bodyPr/>
          <a:lstStyle/>
          <a:p>
            <a:r>
              <a:rPr lang="en-US"/>
              <a:t>Drag picture to placeholder or click icon to add</a:t>
            </a:r>
          </a:p>
        </p:txBody>
      </p:sp>
      <p:sp>
        <p:nvSpPr>
          <p:cNvPr id="11" name="Title 1"/>
          <p:cNvSpPr>
            <a:spLocks noGrp="1"/>
          </p:cNvSpPr>
          <p:nvPr>
            <p:ph type="ctrTitle"/>
          </p:nvPr>
        </p:nvSpPr>
        <p:spPr>
          <a:xfrm>
            <a:off x="1829038" y="567771"/>
            <a:ext cx="20729099" cy="1133518"/>
          </a:xfrm>
        </p:spPr>
        <p:txBody>
          <a:bodyPr>
            <a:noAutofit/>
          </a:bodyPr>
          <a:lstStyle/>
          <a:p>
            <a:r>
              <a:rPr lang="en-US">
                <a:solidFill>
                  <a:schemeClr val="bg2"/>
                </a:solidFill>
              </a:rPr>
              <a:t>Click to edit Master title style</a:t>
            </a:r>
            <a:endParaRPr lang="en-US" dirty="0">
              <a:solidFill>
                <a:schemeClr val="bg2"/>
              </a:solidFill>
            </a:endParaRPr>
          </a:p>
        </p:txBody>
      </p:sp>
      <p:sp>
        <p:nvSpPr>
          <p:cNvPr id="12"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dirty="0"/>
          </a:p>
        </p:txBody>
      </p:sp>
      <p:sp>
        <p:nvSpPr>
          <p:cNvPr id="13"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dirty="0"/>
          </a:p>
        </p:txBody>
      </p:sp>
      <p:sp>
        <p:nvSpPr>
          <p:cNvPr id="14" name="Rectangle 13"/>
          <p:cNvSpPr/>
          <p:nvPr userDrawn="1"/>
        </p:nvSpPr>
        <p:spPr>
          <a:xfrm>
            <a:off x="0" y="12410058"/>
            <a:ext cx="24387175" cy="13059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
        <p:nvSpPr>
          <p:cNvPr id="15" name="Subtitle 2"/>
          <p:cNvSpPr>
            <a:spLocks noGrp="1"/>
          </p:cNvSpPr>
          <p:nvPr>
            <p:ph type="subTitle" idx="1"/>
          </p:nvPr>
        </p:nvSpPr>
        <p:spPr>
          <a:xfrm>
            <a:off x="1852918" y="1433050"/>
            <a:ext cx="20655938" cy="1075881"/>
          </a:xfrm>
        </p:spPr>
        <p:txBody>
          <a:bodyPr>
            <a:noAutofit/>
          </a:bodyPr>
          <a:lstStyle>
            <a:lvl1pPr>
              <a:defRPr sz="3100"/>
            </a:lvl1pPr>
          </a:lstStyle>
          <a:p>
            <a:r>
              <a:rPr lang="en-US"/>
              <a:t>Click to edit Master subtitle style</a:t>
            </a:r>
            <a:endParaRPr lang="en-US" dirty="0"/>
          </a:p>
        </p:txBody>
      </p:sp>
      <p:sp>
        <p:nvSpPr>
          <p:cNvPr id="16" name="Slide Number Placeholder 5"/>
          <p:cNvSpPr>
            <a:spLocks noGrp="1"/>
          </p:cNvSpPr>
          <p:nvPr>
            <p:ph type="sldNum" sz="quarter" idx="4"/>
          </p:nvPr>
        </p:nvSpPr>
        <p:spPr>
          <a:xfrm>
            <a:off x="22909784" y="510459"/>
            <a:ext cx="824808" cy="462198"/>
          </a:xfrm>
          <a:prstGeom prst="rect">
            <a:avLst/>
          </a:prstGeom>
          <a:solidFill>
            <a:schemeClr val="bg2"/>
          </a:solidFill>
        </p:spPr>
        <p:txBody>
          <a:bodyPr vert="horz" lIns="0" tIns="182680" rIns="0" bIns="182680" rtlCol="0" anchor="ctr">
            <a:spAutoFit/>
          </a:bodyPr>
          <a:lstStyle>
            <a:lvl1pPr algn="ctr">
              <a:defRPr sz="2000">
                <a:ln>
                  <a:noFill/>
                </a:ln>
                <a:solidFill>
                  <a:schemeClr val="bg1"/>
                </a:solidFill>
                <a:latin typeface="Open Sans"/>
                <a:cs typeface="Open Sans"/>
              </a:defRPr>
            </a:lvl1pPr>
          </a:lstStyle>
          <a:p>
            <a:fld id="{C9468CE9-3F3D-1446-A027-4B4CDD3883B0}" type="slidenum">
              <a:rPr lang="en-US" smtClean="0"/>
              <a:pPr/>
              <a:t>‹#›</a:t>
            </a:fld>
            <a:endParaRPr lang="en-US"/>
          </a:p>
        </p:txBody>
      </p:sp>
    </p:spTree>
    <p:extLst>
      <p:ext uri="{BB962C8B-B14F-4D97-AF65-F5344CB8AC3E}">
        <p14:creationId xmlns:p14="http://schemas.microsoft.com/office/powerpoint/2010/main" val="137336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906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S w Colo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9468CE9-3F3D-1446-A027-4B4CDD3883B0}" type="slidenum">
              <a:rPr lang="en-US" smtClean="0"/>
              <a:t>‹#›</a:t>
            </a:fld>
            <a:endParaRPr lang="en-US"/>
          </a:p>
        </p:txBody>
      </p:sp>
      <p:sp>
        <p:nvSpPr>
          <p:cNvPr id="11" name="Title 1"/>
          <p:cNvSpPr>
            <a:spLocks noGrp="1"/>
          </p:cNvSpPr>
          <p:nvPr>
            <p:ph type="ctrTitle"/>
          </p:nvPr>
        </p:nvSpPr>
        <p:spPr>
          <a:xfrm>
            <a:off x="1829038" y="567771"/>
            <a:ext cx="20729099" cy="1133518"/>
          </a:xfrm>
        </p:spPr>
        <p:txBody>
          <a:bodyPr>
            <a:noAutofit/>
          </a:bodyPr>
          <a:lstStyle/>
          <a:p>
            <a:r>
              <a:rPr lang="en-US">
                <a:solidFill>
                  <a:schemeClr val="bg2"/>
                </a:solidFill>
              </a:rPr>
              <a:t>Click to edit Master title style</a:t>
            </a:r>
            <a:endParaRPr lang="en-US" dirty="0">
              <a:solidFill>
                <a:schemeClr val="bg2"/>
              </a:solidFill>
            </a:endParaRPr>
          </a:p>
        </p:txBody>
      </p:sp>
      <p:sp>
        <p:nvSpPr>
          <p:cNvPr id="12"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dirty="0"/>
          </a:p>
        </p:txBody>
      </p:sp>
      <p:sp>
        <p:nvSpPr>
          <p:cNvPr id="13"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dirty="0"/>
          </a:p>
        </p:txBody>
      </p:sp>
      <p:sp>
        <p:nvSpPr>
          <p:cNvPr id="15" name="Subtitle 2"/>
          <p:cNvSpPr>
            <a:spLocks noGrp="1"/>
          </p:cNvSpPr>
          <p:nvPr>
            <p:ph type="subTitle" idx="1"/>
          </p:nvPr>
        </p:nvSpPr>
        <p:spPr>
          <a:xfrm>
            <a:off x="1852918" y="1433050"/>
            <a:ext cx="20655938" cy="1075881"/>
          </a:xfrm>
        </p:spPr>
        <p:txBody>
          <a:bodyPr>
            <a:noAutofit/>
          </a:bodyPr>
          <a:lstStyle>
            <a:lvl1pPr>
              <a:defRPr sz="3100"/>
            </a:lvl1pPr>
          </a:lstStyle>
          <a:p>
            <a:r>
              <a:rPr lang="en-US"/>
              <a:t>Click to edit Master subtitle style</a:t>
            </a:r>
            <a:endParaRPr lang="en-US" dirty="0"/>
          </a:p>
        </p:txBody>
      </p:sp>
    </p:spTree>
    <p:extLst>
      <p:ext uri="{BB962C8B-B14F-4D97-AF65-F5344CB8AC3E}">
        <p14:creationId xmlns:p14="http://schemas.microsoft.com/office/powerpoint/2010/main" val="3862277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22909784" y="510459"/>
            <a:ext cx="824808" cy="462198"/>
          </a:xfrm>
        </p:spPr>
        <p:txBody>
          <a:bodyPr/>
          <a:lstStyle/>
          <a:p>
            <a:fld id="{C9468CE9-3F3D-1446-A027-4B4CDD3883B0}" type="slidenum">
              <a:rPr lang="en-US" smtClean="0"/>
              <a:t>‹#›</a:t>
            </a:fld>
            <a:endParaRPr lang="en-US"/>
          </a:p>
        </p:txBody>
      </p:sp>
      <p:sp>
        <p:nvSpPr>
          <p:cNvPr id="4" name="Picture Placeholder 3"/>
          <p:cNvSpPr>
            <a:spLocks noGrp="1"/>
          </p:cNvSpPr>
          <p:nvPr>
            <p:ph type="pic" sz="quarter" idx="13"/>
          </p:nvPr>
        </p:nvSpPr>
        <p:spPr>
          <a:xfrm>
            <a:off x="-1" y="3318969"/>
            <a:ext cx="24387175" cy="5917778"/>
          </a:xfrm>
        </p:spPr>
        <p:txBody>
          <a:bodyPr/>
          <a:lstStyle/>
          <a:p>
            <a:r>
              <a:rPr lang="en-US"/>
              <a:t>Drag picture to placeholder or click icon to add</a:t>
            </a:r>
          </a:p>
        </p:txBody>
      </p:sp>
    </p:spTree>
    <p:extLst>
      <p:ext uri="{BB962C8B-B14F-4D97-AF65-F5344CB8AC3E}">
        <p14:creationId xmlns:p14="http://schemas.microsoft.com/office/powerpoint/2010/main" val="244403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idx="1"/>
          </p:nvPr>
        </p:nvSpPr>
        <p:spPr/>
        <p:txBody>
          <a:bodyPr/>
          <a:lstStyle>
            <a:lvl1pPr marL="571500" indent="-571500" algn="l">
              <a:buFont typeface="Wingdings" charset="2"/>
              <a:buChar char="v"/>
              <a:defRPr sz="4400"/>
            </a:lvl1pPr>
            <a:lvl2pPr marL="1658944" indent="-571500" algn="l">
              <a:buFont typeface="Wingdings" charset="2"/>
              <a:buChar char="Ø"/>
              <a:defRPr sz="4000"/>
            </a:lvl2pPr>
            <a:lvl3pPr marL="2746387" indent="-571500" algn="l">
              <a:buFont typeface="Arial" charset="0"/>
              <a:buChar char="•"/>
              <a:defRPr sz="3600"/>
            </a:lvl3pPr>
            <a:lvl4pPr marL="3719538" indent="-457200" algn="l">
              <a:buFont typeface="Courier New" charset="0"/>
              <a:buChar char="o"/>
              <a:defRPr sz="3200"/>
            </a:lvl4pPr>
            <a:lvl5pPr marL="4806979" indent="-457200" algn="l">
              <a:buFont typeface="Wingdings" charset="2"/>
              <a:buChar char="§"/>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10"/>
          </p:nvPr>
        </p:nvSpPr>
        <p:spPr>
          <a:xfrm>
            <a:off x="18123018" y="12847171"/>
            <a:ext cx="5690341" cy="730250"/>
          </a:xfrm>
          <a:prstGeom prst="rect">
            <a:avLst/>
          </a:prstGeom>
        </p:spPr>
        <p:txBody>
          <a:bodyPr/>
          <a:lstStyle/>
          <a:p>
            <a:fld id="{D728701E-CAF4-4159-9B3E-41C86DFFA30D}" type="datetimeFigureOut">
              <a:rPr lang="en-US" smtClean="0"/>
              <a:t>5/6/2016</a:t>
            </a:fld>
            <a:endParaRPr lang="en-US"/>
          </a:p>
        </p:txBody>
      </p:sp>
      <p:sp>
        <p:nvSpPr>
          <p:cNvPr id="5" name="Footer Placeholder 4"/>
          <p:cNvSpPr>
            <a:spLocks noGrp="1"/>
          </p:cNvSpPr>
          <p:nvPr>
            <p:ph type="ftr" sz="quarter" idx="11"/>
          </p:nvPr>
        </p:nvSpPr>
        <p:spPr>
          <a:xfrm>
            <a:off x="537953" y="12847171"/>
            <a:ext cx="16329843" cy="730250"/>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22909784" y="403206"/>
            <a:ext cx="824808" cy="676705"/>
          </a:xfrm>
        </p:spPr>
        <p:txBody>
          <a:bodyPr/>
          <a:lstStyle/>
          <a:p>
            <a:fld id="{58D4222E-71B5-394B-B1EC-74D66ADBADAB}" type="slidenum">
              <a:rPr lang="en-US" smtClean="0"/>
              <a:pPr/>
              <a:t>‹#›</a:t>
            </a:fld>
            <a:endParaRPr lang="en-US"/>
          </a:p>
        </p:txBody>
      </p:sp>
    </p:spTree>
    <p:extLst>
      <p:ext uri="{BB962C8B-B14F-4D97-AF65-F5344CB8AC3E}">
        <p14:creationId xmlns:p14="http://schemas.microsoft.com/office/powerpoint/2010/main" val="1199522983"/>
      </p:ext>
    </p:extLst>
  </p:cSld>
  <p:clrMapOvr>
    <a:masterClrMapping/>
  </p:clrMapOvr>
  <p:transition spd="slow">
    <p:push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C9468CE9-3F3D-1446-A027-4B4CDD3883B0}" type="slidenum">
              <a:rPr lang="en-US" smtClean="0"/>
              <a:pPr/>
              <a:t>‹#›</a:t>
            </a:fld>
            <a:endParaRPr lang="en-US"/>
          </a:p>
        </p:txBody>
      </p:sp>
      <p:sp>
        <p:nvSpPr>
          <p:cNvPr id="6" name="Content Placeholder 5"/>
          <p:cNvSpPr>
            <a:spLocks noGrp="1"/>
          </p:cNvSpPr>
          <p:nvPr>
            <p:ph sz="quarter" idx="11"/>
          </p:nvPr>
        </p:nvSpPr>
        <p:spPr>
          <a:xfrm>
            <a:off x="1752600" y="3962400"/>
            <a:ext cx="9372600" cy="8559800"/>
          </a:xfrm>
          <a:ln>
            <a:solidFill>
              <a:schemeClr val="bg1">
                <a:lumMod val="50000"/>
              </a:schemeClr>
            </a:solidFill>
          </a:ln>
        </p:spPr>
        <p:txBody>
          <a:bodyPr/>
          <a:lstStyle>
            <a:lvl1pPr algn="l">
              <a:defRPr sz="4000"/>
            </a:lvl1pPr>
            <a:lvl2pPr algn="l">
              <a:defRPr sz="3600"/>
            </a:lvl2pPr>
            <a:lvl3pPr algn="l">
              <a:defRPr sz="3200"/>
            </a:lvl3pPr>
            <a:lvl4pPr algn="l">
              <a:defRPr sz="2800"/>
            </a:lvl4pPr>
            <a:lvl5pPr algn="l">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Content Placeholder 5"/>
          <p:cNvSpPr>
            <a:spLocks noGrp="1"/>
          </p:cNvSpPr>
          <p:nvPr>
            <p:ph sz="quarter" idx="12"/>
          </p:nvPr>
        </p:nvSpPr>
        <p:spPr>
          <a:xfrm>
            <a:off x="13335000" y="4013200"/>
            <a:ext cx="9574784" cy="8509000"/>
          </a:xfrm>
          <a:ln>
            <a:solidFill>
              <a:schemeClr val="bg1">
                <a:lumMod val="50000"/>
              </a:schemeClr>
            </a:solidFill>
          </a:ln>
        </p:spPr>
        <p:txBody>
          <a:bodyPr/>
          <a:lstStyle>
            <a:lvl1pPr algn="l">
              <a:defRPr sz="4000"/>
            </a:lvl1pPr>
            <a:lvl2pPr algn="l">
              <a:defRPr sz="3600"/>
            </a:lvl2pPr>
            <a:lvl3pPr algn="l">
              <a:defRPr sz="3200"/>
            </a:lvl3pPr>
            <a:lvl4pPr algn="l">
              <a:defRPr sz="2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Box 7"/>
          <p:cNvSpPr txBox="1"/>
          <p:nvPr userDrawn="1"/>
        </p:nvSpPr>
        <p:spPr>
          <a:xfrm>
            <a:off x="1752600" y="3259147"/>
            <a:ext cx="9372600" cy="707886"/>
          </a:xfrm>
          <a:prstGeom prst="rect">
            <a:avLst/>
          </a:prstGeom>
          <a:noFill/>
          <a:ln>
            <a:solidFill>
              <a:schemeClr val="bg1">
                <a:lumMod val="50000"/>
              </a:schemeClr>
            </a:solidFill>
          </a:ln>
        </p:spPr>
        <p:txBody>
          <a:bodyPr wrap="square" rtlCol="0">
            <a:spAutoFit/>
          </a:bodyPr>
          <a:lstStyle/>
          <a:p>
            <a:pPr lvl="0" algn="ctr"/>
            <a:r>
              <a:rPr lang="en-US" sz="4000" dirty="0">
                <a:noFill/>
                <a:latin typeface="Futura Medium" charset="0"/>
                <a:ea typeface="Futura Medium" charset="0"/>
                <a:cs typeface="Futura Medium" charset="0"/>
              </a:rPr>
              <a:t>Click to edit Master text styles</a:t>
            </a:r>
          </a:p>
        </p:txBody>
      </p:sp>
      <p:sp>
        <p:nvSpPr>
          <p:cNvPr id="9" name="TextBox 8"/>
          <p:cNvSpPr txBox="1"/>
          <p:nvPr userDrawn="1"/>
        </p:nvSpPr>
        <p:spPr>
          <a:xfrm>
            <a:off x="13335000" y="3305314"/>
            <a:ext cx="9574784" cy="707886"/>
          </a:xfrm>
          <a:prstGeom prst="rect">
            <a:avLst/>
          </a:prstGeom>
          <a:noFill/>
          <a:ln>
            <a:solidFill>
              <a:schemeClr val="bg1">
                <a:lumMod val="50000"/>
              </a:schemeClr>
            </a:solidFill>
          </a:ln>
        </p:spPr>
        <p:txBody>
          <a:bodyPr wrap="square" rtlCol="0">
            <a:spAutoFit/>
          </a:bodyPr>
          <a:lstStyle/>
          <a:p>
            <a:pPr lvl="0" algn="ctr"/>
            <a:r>
              <a:rPr lang="en-US" sz="4000">
                <a:noFill/>
                <a:latin typeface="Futura Medium" charset="0"/>
                <a:ea typeface="Futura Medium" charset="0"/>
                <a:cs typeface="Futura Medium" charset="0"/>
              </a:rPr>
              <a:t>Click</a:t>
            </a:r>
            <a:endParaRPr lang="en-US" sz="4000" dirty="0">
              <a:solidFill>
                <a:schemeClr val="bg1">
                  <a:lumMod val="50000"/>
                </a:schemeClr>
              </a:solidFill>
              <a:latin typeface="Futura Medium" charset="0"/>
              <a:ea typeface="Futura Medium" charset="0"/>
              <a:cs typeface="Futura Medium" charset="0"/>
            </a:endParaRPr>
          </a:p>
        </p:txBody>
      </p:sp>
    </p:spTree>
    <p:extLst>
      <p:ext uri="{BB962C8B-B14F-4D97-AF65-F5344CB8AC3E}">
        <p14:creationId xmlns:p14="http://schemas.microsoft.com/office/powerpoint/2010/main" val="15373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795" y="730251"/>
            <a:ext cx="21033938" cy="2651126"/>
          </a:xfrm>
        </p:spPr>
        <p:txBody>
          <a:bodyPr/>
          <a:lstStyle/>
          <a:p>
            <a:r>
              <a:rPr lang="en-US"/>
              <a:t>Click to edit Master title style</a:t>
            </a:r>
          </a:p>
        </p:txBody>
      </p:sp>
      <p:sp>
        <p:nvSpPr>
          <p:cNvPr id="3" name="Text Placeholder 2"/>
          <p:cNvSpPr>
            <a:spLocks noGrp="1"/>
          </p:cNvSpPr>
          <p:nvPr>
            <p:ph type="body" idx="1"/>
          </p:nvPr>
        </p:nvSpPr>
        <p:spPr>
          <a:xfrm>
            <a:off x="1679796" y="3362326"/>
            <a:ext cx="10316917"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679796" y="5010150"/>
            <a:ext cx="10316917" cy="7369176"/>
          </a:xfrm>
        </p:spPr>
        <p:txBody>
          <a:bodyPr/>
          <a:lstStyle>
            <a:lvl1pPr algn="l">
              <a:defRPr sz="4000"/>
            </a:lvl1pPr>
            <a:lvl2pPr algn="l">
              <a:defRPr sz="3600"/>
            </a:lvl2pPr>
            <a:lvl3pPr algn="l">
              <a:defRPr sz="3200"/>
            </a:lvl3pPr>
            <a:lvl4pPr algn="l">
              <a:defRPr sz="2800"/>
            </a:lvl4pPr>
            <a:lvl5pPr algn="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p:nvPr>
        </p:nvSpPr>
        <p:spPr>
          <a:xfrm>
            <a:off x="12346007" y="3362326"/>
            <a:ext cx="1036772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46007" y="5010150"/>
            <a:ext cx="10367726" cy="7369176"/>
          </a:xfrm>
        </p:spPr>
        <p:txBody>
          <a:bodyPr/>
          <a:lstStyle>
            <a:lvl1pPr algn="l">
              <a:defRPr sz="4000"/>
            </a:lvl1pPr>
            <a:lvl2pPr algn="l">
              <a:defRPr sz="3600"/>
            </a:lvl2pPr>
            <a:lvl3pPr algn="l">
              <a:defRPr sz="3200"/>
            </a:lvl3pPr>
            <a:lvl4pPr algn="l">
              <a:defRPr sz="2800"/>
            </a:lvl4pPr>
            <a:lvl5pPr algn="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Date Placeholder 6"/>
          <p:cNvSpPr>
            <a:spLocks noGrp="1"/>
          </p:cNvSpPr>
          <p:nvPr>
            <p:ph type="dt" sz="half" idx="10"/>
          </p:nvPr>
        </p:nvSpPr>
        <p:spPr>
          <a:xfrm>
            <a:off x="1676618" y="12712701"/>
            <a:ext cx="5487114" cy="730250"/>
          </a:xfrm>
          <a:prstGeom prst="rect">
            <a:avLst/>
          </a:prstGeom>
        </p:spPr>
        <p:txBody>
          <a:bodyPr/>
          <a:lstStyle/>
          <a:p>
            <a:fld id="{03C9EAFB-3EA0-3B48-AB95-B4377F831774}" type="datetimeFigureOut">
              <a:rPr lang="en-US" smtClean="0"/>
              <a:t>5/6/2016</a:t>
            </a:fld>
            <a:endParaRPr lang="en-US"/>
          </a:p>
        </p:txBody>
      </p:sp>
      <p:sp>
        <p:nvSpPr>
          <p:cNvPr id="8" name="Footer Placeholder 7"/>
          <p:cNvSpPr>
            <a:spLocks noGrp="1"/>
          </p:cNvSpPr>
          <p:nvPr>
            <p:ph type="ftr" sz="quarter" idx="11"/>
          </p:nvPr>
        </p:nvSpPr>
        <p:spPr>
          <a:xfrm>
            <a:off x="8078252" y="12712701"/>
            <a:ext cx="8230672" cy="730250"/>
          </a:xfrm>
          <a:prstGeom prst="rect">
            <a:avLst/>
          </a:prstGeom>
        </p:spPr>
        <p:txBody>
          <a:bodyPr/>
          <a:lstStyle/>
          <a:p>
            <a:endParaRPr lang="en-US"/>
          </a:p>
        </p:txBody>
      </p:sp>
      <p:sp>
        <p:nvSpPr>
          <p:cNvPr id="9" name="Slide Number Placeholder 8"/>
          <p:cNvSpPr>
            <a:spLocks noGrp="1"/>
          </p:cNvSpPr>
          <p:nvPr>
            <p:ph type="sldNum" sz="quarter" idx="12"/>
          </p:nvPr>
        </p:nvSpPr>
        <p:spPr>
          <a:xfrm>
            <a:off x="22909784" y="403206"/>
            <a:ext cx="824808" cy="676705"/>
          </a:xfrm>
        </p:spPr>
        <p:txBody>
          <a:bodyPr/>
          <a:lstStyle/>
          <a:p>
            <a:fld id="{B426EC7E-E34B-5245-B878-F94998228D81}" type="slidenum">
              <a:rPr lang="en-US" smtClean="0"/>
              <a:t>‹#›</a:t>
            </a:fld>
            <a:endParaRPr lang="en-US"/>
          </a:p>
        </p:txBody>
      </p:sp>
    </p:spTree>
    <p:extLst>
      <p:ext uri="{BB962C8B-B14F-4D97-AF65-F5344CB8AC3E}">
        <p14:creationId xmlns:p14="http://schemas.microsoft.com/office/powerpoint/2010/main" val="551591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359" y="549278"/>
            <a:ext cx="21948458" cy="2286000"/>
          </a:xfrm>
          <a:prstGeom prst="rect">
            <a:avLst/>
          </a:prstGeom>
        </p:spPr>
        <p:txBody>
          <a:bodyPr vert="horz" lIns="217490" tIns="108745" rIns="217490" bIns="108745" rtlCol="0" anchor="ctr">
            <a:noAutofit/>
          </a:bodyPr>
          <a:lstStyle/>
          <a:p>
            <a:r>
              <a:rPr lang="en-US" dirty="0"/>
              <a:t>Click to edit Master title style</a:t>
            </a:r>
          </a:p>
        </p:txBody>
      </p:sp>
      <p:sp>
        <p:nvSpPr>
          <p:cNvPr id="3" name="Text Placeholder 2"/>
          <p:cNvSpPr>
            <a:spLocks noGrp="1"/>
          </p:cNvSpPr>
          <p:nvPr>
            <p:ph type="body" idx="1"/>
          </p:nvPr>
        </p:nvSpPr>
        <p:spPr>
          <a:xfrm>
            <a:off x="1219359" y="3200413"/>
            <a:ext cx="21948458" cy="9051926"/>
          </a:xfrm>
          <a:prstGeom prst="rect">
            <a:avLst/>
          </a:prstGeom>
        </p:spPr>
        <p:txBody>
          <a:bodyPr vert="horz" lIns="217490" tIns="108745" rIns="217490" bIns="108745" rtlCol="0">
            <a:noAutofit/>
          </a:bodyPr>
          <a:lstStyle/>
          <a:p>
            <a:pPr lvl="0"/>
            <a:r>
              <a:rPr lang="en-US" dirty="0"/>
              <a:t>Click to edit Master text styles</a:t>
            </a:r>
          </a:p>
        </p:txBody>
      </p:sp>
      <p:sp>
        <p:nvSpPr>
          <p:cNvPr id="6" name="Slide Number Placeholder 5"/>
          <p:cNvSpPr>
            <a:spLocks noGrp="1"/>
          </p:cNvSpPr>
          <p:nvPr>
            <p:ph type="sldNum" sz="quarter" idx="4"/>
          </p:nvPr>
        </p:nvSpPr>
        <p:spPr>
          <a:xfrm>
            <a:off x="22909784" y="510459"/>
            <a:ext cx="824808" cy="462198"/>
          </a:xfrm>
          <a:prstGeom prst="rect">
            <a:avLst/>
          </a:prstGeom>
          <a:solidFill>
            <a:schemeClr val="bg2"/>
          </a:solidFill>
        </p:spPr>
        <p:txBody>
          <a:bodyPr vert="horz" lIns="0" tIns="182680" rIns="0" bIns="182680" rtlCol="0" anchor="ctr">
            <a:spAutoFit/>
          </a:bodyPr>
          <a:lstStyle>
            <a:lvl1pPr algn="ctr">
              <a:defRPr sz="2000">
                <a:ln>
                  <a:noFill/>
                </a:ln>
                <a:solidFill>
                  <a:schemeClr val="bg1"/>
                </a:solidFill>
                <a:latin typeface="Open Sans"/>
                <a:cs typeface="Open Sans"/>
              </a:defRPr>
            </a:lvl1pPr>
          </a:lstStyle>
          <a:p>
            <a:fld id="{C9468CE9-3F3D-1446-A027-4B4CDD3883B0}" type="slidenum">
              <a:rPr lang="en-US" smtClean="0"/>
              <a:pPr/>
              <a:t>‹#›</a:t>
            </a:fld>
            <a:endParaRPr lang="en-US"/>
          </a:p>
        </p:txBody>
      </p:sp>
      <p:sp>
        <p:nvSpPr>
          <p:cNvPr id="4" name="Rectangle 3"/>
          <p:cNvSpPr/>
          <p:nvPr userDrawn="1"/>
        </p:nvSpPr>
        <p:spPr>
          <a:xfrm>
            <a:off x="0" y="13305692"/>
            <a:ext cx="24387175" cy="4103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Tree>
    <p:extLst>
      <p:ext uri="{BB962C8B-B14F-4D97-AF65-F5344CB8AC3E}">
        <p14:creationId xmlns:p14="http://schemas.microsoft.com/office/powerpoint/2010/main" val="4025151764"/>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4" r:id="rId3"/>
    <p:sldLayoutId id="2147483665" r:id="rId4"/>
    <p:sldLayoutId id="2147483675" r:id="rId5"/>
    <p:sldLayoutId id="2147483682" r:id="rId6"/>
    <p:sldLayoutId id="2147483683" r:id="rId7"/>
    <p:sldLayoutId id="2147483684" r:id="rId8"/>
    <p:sldLayoutId id="2147483686" r:id="rId9"/>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sldNum="0" hdr="0" ftr="0" dt="0"/>
  <p:txStyles>
    <p:titleStyle>
      <a:lvl1pPr algn="ctr" defTabSz="1087444" rtl="0" eaLnBrk="1" latinLnBrk="0" hangingPunct="1">
        <a:spcBef>
          <a:spcPct val="0"/>
        </a:spcBef>
        <a:buNone/>
        <a:defRPr sz="6000" kern="1200">
          <a:solidFill>
            <a:schemeClr val="bg2"/>
          </a:solidFill>
          <a:latin typeface="Futura Bk BT Book"/>
          <a:ea typeface="+mj-ea"/>
          <a:cs typeface="Open Sans"/>
        </a:defRPr>
      </a:lvl1pPr>
    </p:titleStyle>
    <p:bodyStyle>
      <a:lvl1pPr marL="0" indent="0" algn="ctr" defTabSz="1087444" rtl="0" eaLnBrk="1" latinLnBrk="0" hangingPunct="1">
        <a:lnSpc>
          <a:spcPct val="130000"/>
        </a:lnSpc>
        <a:spcBef>
          <a:spcPct val="20000"/>
        </a:spcBef>
        <a:buFont typeface="Arial"/>
        <a:buNone/>
        <a:defRPr sz="2400" kern="1200">
          <a:solidFill>
            <a:schemeClr val="tx2"/>
          </a:solidFill>
          <a:latin typeface="TisaOT"/>
          <a:ea typeface="+mn-ea"/>
          <a:cs typeface="TisaOT"/>
        </a:defRPr>
      </a:lvl1pPr>
      <a:lvl2pPr marL="1087444" indent="0" algn="ctr" defTabSz="1087444" rtl="0" eaLnBrk="1" latinLnBrk="0" hangingPunct="1">
        <a:lnSpc>
          <a:spcPct val="130000"/>
        </a:lnSpc>
        <a:spcBef>
          <a:spcPct val="20000"/>
        </a:spcBef>
        <a:buFont typeface="Arial"/>
        <a:buNone/>
        <a:defRPr sz="3100" kern="1200">
          <a:solidFill>
            <a:schemeClr val="tx2"/>
          </a:solidFill>
          <a:latin typeface="Open Sans"/>
          <a:ea typeface="+mn-ea"/>
          <a:cs typeface="Open Sans"/>
        </a:defRPr>
      </a:lvl2pPr>
      <a:lvl3pPr marL="2174887" indent="0" algn="ctr" defTabSz="1087444" rtl="0" eaLnBrk="1" latinLnBrk="0" hangingPunct="1">
        <a:lnSpc>
          <a:spcPct val="130000"/>
        </a:lnSpc>
        <a:spcBef>
          <a:spcPct val="20000"/>
        </a:spcBef>
        <a:buFont typeface="Arial"/>
        <a:buNone/>
        <a:defRPr sz="3100" kern="1200">
          <a:solidFill>
            <a:schemeClr val="tx2"/>
          </a:solidFill>
          <a:latin typeface="Open Sans"/>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Open Sans"/>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Open Sans"/>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10.png"/><Relationship Id="rId5" Type="http://schemas.openxmlformats.org/officeDocument/2006/relationships/diagramQuickStyle" Target="../diagrams/quickStyle1.xml"/><Relationship Id="rId10" Type="http://schemas.openxmlformats.org/officeDocument/2006/relationships/image" Target="../media/image9.jpeg"/><Relationship Id="rId4" Type="http://schemas.openxmlformats.org/officeDocument/2006/relationships/diagramLayout" Target="../diagrams/layout1.xml"/><Relationship Id="rId9" Type="http://schemas.openxmlformats.org/officeDocument/2006/relationships/image" Target="../media/image8.gi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89888" y="4078275"/>
            <a:ext cx="21982176" cy="1508712"/>
          </a:xfrm>
        </p:spPr>
        <p:txBody>
          <a:bodyPr/>
          <a:lstStyle/>
          <a:p>
            <a:r>
              <a:rPr lang="en-US" sz="8800" b="1" dirty="0">
                <a:solidFill>
                  <a:schemeClr val="bg1"/>
                </a:solidFill>
                <a:latin typeface="FuturaBT Book"/>
                <a:cs typeface="FuturaBT Book"/>
              </a:rPr>
              <a:t>Measuring “College Readiness” </a:t>
            </a:r>
            <a:br>
              <a:rPr lang="en-US" sz="8800" b="1" dirty="0">
                <a:solidFill>
                  <a:schemeClr val="bg1"/>
                </a:solidFill>
                <a:latin typeface="FuturaBT Book"/>
                <a:cs typeface="FuturaBT Book"/>
              </a:rPr>
            </a:br>
            <a:r>
              <a:rPr lang="en-US" sz="8800" b="1" dirty="0">
                <a:solidFill>
                  <a:schemeClr val="bg1"/>
                </a:solidFill>
                <a:latin typeface="FuturaBT Book"/>
                <a:cs typeface="FuturaBT Book"/>
              </a:rPr>
              <a:t>thru High Impact Practices: </a:t>
            </a:r>
            <a:br>
              <a:rPr lang="en-US" sz="8800" b="1" dirty="0">
                <a:solidFill>
                  <a:schemeClr val="bg1"/>
                </a:solidFill>
                <a:latin typeface="FuturaBT Book"/>
                <a:cs typeface="FuturaBT Book"/>
              </a:rPr>
            </a:br>
            <a:r>
              <a:rPr lang="en-US" sz="8800" b="1" dirty="0">
                <a:solidFill>
                  <a:schemeClr val="bg1"/>
                </a:solidFill>
                <a:latin typeface="FuturaBT Book"/>
                <a:cs typeface="FuturaBT Book"/>
              </a:rPr>
              <a:t>Assessing a Journal to Article English Composition activity</a:t>
            </a:r>
          </a:p>
        </p:txBody>
      </p:sp>
      <p:sp>
        <p:nvSpPr>
          <p:cNvPr id="3" name="Subtitle 2"/>
          <p:cNvSpPr>
            <a:spLocks noGrp="1"/>
          </p:cNvSpPr>
          <p:nvPr>
            <p:ph type="subTitle" idx="1"/>
          </p:nvPr>
        </p:nvSpPr>
        <p:spPr>
          <a:xfrm>
            <a:off x="1646238" y="7874000"/>
            <a:ext cx="21095305" cy="2811463"/>
          </a:xfrm>
        </p:spPr>
        <p:txBody>
          <a:bodyPr vert="horz" lIns="217490" tIns="108745" rIns="217490" bIns="108745" rtlCol="0" anchor="t">
            <a:normAutofit fontScale="92500"/>
          </a:bodyPr>
          <a:lstStyle/>
          <a:p>
            <a:r>
              <a:rPr lang="en-US" sz="4000" i="1" dirty="0">
                <a:solidFill>
                  <a:srgbClr val="FFFFFF"/>
                </a:solidFill>
                <a:latin typeface="Tisa Offc"/>
                <a:cs typeface="Tisa Offc"/>
              </a:rPr>
              <a:t>Presentation by Dean Ramser          </a:t>
            </a:r>
          </a:p>
          <a:p>
            <a:r>
              <a:rPr lang="en-US" sz="4000" b="1" i="1" dirty="0" err="1">
                <a:solidFill>
                  <a:srgbClr val="00B050"/>
                </a:solidFill>
                <a:latin typeface="Calibri Light" charset="0"/>
                <a:cs typeface="Tisa Offc"/>
              </a:rPr>
              <a:t>KEY WORDS</a:t>
            </a:r>
            <a:r>
              <a:rPr lang="en-US" sz="4000" i="1" dirty="0">
                <a:solidFill>
                  <a:srgbClr val="637052"/>
                </a:solidFill>
                <a:latin typeface="Calibri Light" charset="0"/>
                <a:cs typeface="Tisa Offc"/>
              </a:rPr>
              <a:t>- </a:t>
            </a:r>
            <a:r>
              <a:rPr lang="en-US" sz="4000" i="1" dirty="0">
                <a:solidFill>
                  <a:srgbClr val="0070C0"/>
                </a:solidFill>
                <a:latin typeface="Calibri Light" charset="0"/>
                <a:cs typeface="Tisa Offc"/>
              </a:rPr>
              <a:t>COLLEGE READY, HIGH IMPACT PRACTICES, CIVIC ENGAGEMENT, </a:t>
            </a:r>
            <a:r>
              <a:rPr lang="en-US" sz="4000" i="1" dirty="0">
                <a:solidFill>
                  <a:srgbClr val="0070C0"/>
                </a:solidFill>
                <a:latin typeface="Calibri" charset="0"/>
                <a:cs typeface="Tisa Offc"/>
              </a:rPr>
              <a:t>UNDERGRADUATE RESEARCH, DIVERSITY &amp; GLOBAL LEARNING, AND SERVICE LEARNING, COMMUNITY-BASED LEARNING.</a:t>
            </a:r>
            <a:r>
              <a:rPr lang="en-US" sz="4000" i="1" dirty="0">
                <a:solidFill>
                  <a:srgbClr val="FFFFFF"/>
                </a:solidFill>
                <a:latin typeface="Calibri" charset="0"/>
                <a:cs typeface="Tisa Offc"/>
              </a:rPr>
              <a:t> </a:t>
            </a:r>
          </a:p>
          <a:p>
            <a:endParaRPr lang="en-US" sz="4000" i="1" dirty="0">
              <a:solidFill>
                <a:srgbClr val="FFFFFF"/>
              </a:solidFill>
              <a:latin typeface="Tisa Offc"/>
              <a:cs typeface="Tisa Offc"/>
            </a:endParaRPr>
          </a:p>
          <a:p>
            <a:endParaRPr lang="en-US" sz="4000" i="1" dirty="0">
              <a:solidFill>
                <a:srgbClr val="FFFFFF"/>
              </a:solidFill>
              <a:latin typeface="Tisa Offc"/>
              <a:cs typeface="Tisa Offc"/>
            </a:endParaRPr>
          </a:p>
        </p:txBody>
      </p:sp>
      <p:pic>
        <p:nvPicPr>
          <p:cNvPr id="5" name="Picture 4" descr="CalStateLAlogo_hero_horizontal_4color_revers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18485" y="11633840"/>
            <a:ext cx="7531100" cy="12446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505" y="11633840"/>
            <a:ext cx="2171700" cy="14986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1544" y="11494140"/>
            <a:ext cx="2286000" cy="1778000"/>
          </a:xfrm>
          <a:prstGeom prst="rect">
            <a:avLst/>
          </a:prstGeom>
        </p:spPr>
      </p:pic>
    </p:spTree>
    <p:extLst>
      <p:ext uri="{BB962C8B-B14F-4D97-AF65-F5344CB8AC3E}">
        <p14:creationId xmlns:p14="http://schemas.microsoft.com/office/powerpoint/2010/main" val="3506873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Questions</a:t>
            </a:r>
          </a:p>
        </p:txBody>
      </p:sp>
      <p:sp>
        <p:nvSpPr>
          <p:cNvPr id="3" name="Content Placeholder 2"/>
          <p:cNvSpPr>
            <a:spLocks noGrp="1"/>
          </p:cNvSpPr>
          <p:nvPr>
            <p:ph idx="1"/>
          </p:nvPr>
        </p:nvSpPr>
        <p:spPr/>
        <p:txBody>
          <a:bodyPr/>
          <a:lstStyle/>
          <a:p>
            <a:endParaRPr lang="en-US" dirty="0"/>
          </a:p>
          <a:p>
            <a:r>
              <a:rPr lang="en-US" dirty="0"/>
              <a:t>How does participation in a High Impact Practice activity affect First Year Students’ College Readiness?</a:t>
            </a:r>
          </a:p>
          <a:p>
            <a:endParaRPr lang="en-US" dirty="0"/>
          </a:p>
          <a:p>
            <a:endParaRPr lang="en-US" dirty="0"/>
          </a:p>
          <a:p>
            <a:r>
              <a:rPr lang="en-US" dirty="0"/>
              <a:t>How does participation in a High Impact Practice activity affect First Year Students’ Writing?</a:t>
            </a:r>
          </a:p>
          <a:p>
            <a:endParaRPr lang="en-US" dirty="0"/>
          </a:p>
          <a:p>
            <a:endParaRPr lang="en-US" dirty="0"/>
          </a:p>
        </p:txBody>
      </p:sp>
    </p:spTree>
    <p:extLst>
      <p:ext uri="{BB962C8B-B14F-4D97-AF65-F5344CB8AC3E}">
        <p14:creationId xmlns:p14="http://schemas.microsoft.com/office/powerpoint/2010/main" val="2916110720"/>
      </p:ext>
    </p:extLst>
  </p:cSld>
  <p:clrMapOvr>
    <a:masterClrMapping/>
  </p:clrMapOvr>
  <p:transition spd="slow">
    <p:push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dirty="0">
                <a:latin typeface="Futura Medium" charset="0"/>
                <a:ea typeface="Futura Medium" charset="0"/>
                <a:cs typeface="Futura Medium" charset="0"/>
              </a:rPr>
              <a:t>Overview of the Literature Review</a:t>
            </a:r>
          </a:p>
        </p:txBody>
      </p:sp>
      <p:sp>
        <p:nvSpPr>
          <p:cNvPr id="2" name="Content Placeholder 1"/>
          <p:cNvSpPr>
            <a:spLocks noGrp="1"/>
          </p:cNvSpPr>
          <p:nvPr>
            <p:ph idx="1"/>
          </p:nvPr>
        </p:nvSpPr>
        <p:spPr>
          <a:xfrm>
            <a:off x="1219359" y="3279383"/>
            <a:ext cx="21948458" cy="7711705"/>
          </a:xfrm>
        </p:spPr>
        <p:txBody>
          <a:bodyPr vert="horz" lIns="217490" tIns="108745" rIns="217490" bIns="108745" rtlCol="0" anchor="t">
            <a:noAutofit/>
          </a:bodyPr>
          <a:lstStyle/>
          <a:p>
            <a:pPr marL="0" indent="0">
              <a:buNone/>
            </a:pPr>
            <a:r>
              <a:rPr lang="en-US" sz="3200" dirty="0" err="1">
                <a:solidFill>
                  <a:srgbClr val="FF0000"/>
                </a:solidFill>
              </a:rPr>
              <a:t>Kuh</a:t>
            </a:r>
            <a:r>
              <a:rPr lang="en-US" sz="3200" dirty="0">
                <a:solidFill>
                  <a:srgbClr val="FF0000"/>
                </a:solidFill>
              </a:rPr>
              <a:t>, G. D</a:t>
            </a:r>
            <a:r>
              <a:rPr lang="en-US" sz="1800" dirty="0"/>
              <a:t>. </a:t>
            </a:r>
            <a:r>
              <a:rPr lang="en-US" sz="1200" dirty="0"/>
              <a:t>(2008). High-impact educational practices: What they are, who has access to them, and why they matter. Washington, DC: Association of American Colleges and Universities Data set from  the Wabash National Study of Liberal Arts Education--a longitudinal, pretest/posttest design--to estimate the effects of participation in the ten "high-impact" educational practices put forth and endorsed by the Association of American Colleges and Universities (AAC&amp;U) on a variety of liberal arts educational outcomes. </a:t>
            </a:r>
          </a:p>
          <a:p>
            <a:pPr marL="0" indent="0">
              <a:buNone/>
            </a:pPr>
            <a:r>
              <a:rPr lang="en-US" sz="3200" dirty="0" err="1">
                <a:solidFill>
                  <a:srgbClr val="FF0000"/>
                </a:solidFill>
              </a:rPr>
              <a:t>Kilgo</a:t>
            </a:r>
            <a:r>
              <a:rPr lang="en-US" sz="3200" dirty="0">
                <a:solidFill>
                  <a:srgbClr val="FF0000"/>
                </a:solidFill>
              </a:rPr>
              <a:t>, Cindy A.; Ezell Sheets, Jessica K.; </a:t>
            </a:r>
            <a:r>
              <a:rPr lang="en-US" sz="3200" dirty="0" err="1">
                <a:solidFill>
                  <a:srgbClr val="FF0000"/>
                </a:solidFill>
              </a:rPr>
              <a:t>Pascarella</a:t>
            </a:r>
            <a:r>
              <a:rPr lang="en-US" sz="3200" dirty="0">
                <a:solidFill>
                  <a:srgbClr val="FF0000"/>
                </a:solidFill>
              </a:rPr>
              <a:t>, Ernest T</a:t>
            </a:r>
            <a:r>
              <a:rPr lang="en-US" sz="1800" dirty="0">
                <a:solidFill>
                  <a:srgbClr val="FF0000"/>
                </a:solidFill>
              </a:rPr>
              <a:t>. </a:t>
            </a:r>
            <a:r>
              <a:rPr lang="en-US" sz="1200" dirty="0"/>
              <a:t>The Link between High-Impact Practices and Student Learning: Some Longitudinal Evidence</a:t>
            </a:r>
          </a:p>
          <a:p>
            <a:pPr marL="0" indent="0">
              <a:buNone/>
            </a:pPr>
            <a:r>
              <a:rPr lang="en-US" sz="1200" dirty="0"/>
              <a:t>Higher Education: The International Journal of Higher Education and Educational Planning, v69 n4 p509-525 Apr 2015 “When Hope is Subversive” emphasis the importance of educated hope in enabling students to understand and tap into their own potential as citizens and agents of social change</a:t>
            </a:r>
            <a:r>
              <a:rPr lang="en-US" sz="1800" dirty="0"/>
              <a:t>. </a:t>
            </a:r>
          </a:p>
          <a:p>
            <a:pPr marL="0" indent="0">
              <a:buNone/>
            </a:pPr>
            <a:r>
              <a:rPr lang="en-US" sz="3200" dirty="0">
                <a:solidFill>
                  <a:srgbClr val="FF0000"/>
                </a:solidFill>
              </a:rPr>
              <a:t>Giroux, Henry. </a:t>
            </a:r>
            <a:r>
              <a:rPr lang="en-US" sz="1200" dirty="0"/>
              <a:t>“When Hope is Subversive.”</a:t>
            </a:r>
            <a:r>
              <a:rPr lang="en-US" sz="1200" dirty="0" err="1"/>
              <a:t>Tikkun</a:t>
            </a:r>
            <a:r>
              <a:rPr lang="en-US" sz="1200" dirty="0"/>
              <a:t> (2004). Simmons argues that we must re-think and re-write community writing projects, that we must explore ways to incorporate extended community writing projects—projects that span multiple courses and often require multidisciplinary expertise and a broad sense of critical inquiry to complete—into our curriculum.</a:t>
            </a:r>
            <a:br>
              <a:rPr lang="en-US" sz="1800" dirty="0"/>
            </a:br>
            <a:r>
              <a:rPr lang="en-US" sz="3200" dirty="0">
                <a:solidFill>
                  <a:srgbClr val="FF0000"/>
                </a:solidFill>
              </a:rPr>
              <a:t>Simmons, Michele</a:t>
            </a:r>
            <a:r>
              <a:rPr lang="en-US" sz="1800" dirty="0">
                <a:solidFill>
                  <a:srgbClr val="FF0000"/>
                </a:solidFill>
              </a:rPr>
              <a:t>. </a:t>
            </a:r>
            <a:r>
              <a:rPr lang="en-US" sz="1200" dirty="0"/>
              <a:t>"Encouraging Civic Engagement Through Extended Community Writing Projects: Rewriting The Curriculum." Writing Instructor (2010): ERIC. Web. 11 Nov. 2015. As Moore and Mendez assert, student civic engagement is both a manifestation of an institution’s commitment to community engagement and an “educationally purposeful </a:t>
            </a:r>
            <a:r>
              <a:rPr lang="en-US" sz="1200" dirty="0" err="1"/>
              <a:t>activit</a:t>
            </a:r>
            <a:r>
              <a:rPr lang="en-US" sz="1200" dirty="0"/>
              <a:t>[y]” (Kuh et al., 2007, p. 44) through which students deepen their engagement (</a:t>
            </a:r>
            <a:r>
              <a:rPr lang="en-US" sz="1200" dirty="0" err="1"/>
              <a:t>Kuh</a:t>
            </a:r>
            <a:r>
              <a:rPr lang="en-US" sz="1200" dirty="0"/>
              <a:t>, 2009), and thereby enhance their chances of achieving desired learning outcomes in college, or, in other words, succeeding.</a:t>
            </a:r>
          </a:p>
          <a:p>
            <a:pPr marL="0" indent="0">
              <a:buNone/>
            </a:pPr>
            <a:r>
              <a:rPr lang="en-US" sz="3200" dirty="0">
                <a:solidFill>
                  <a:srgbClr val="FF0000"/>
                </a:solidFill>
              </a:rPr>
              <a:t>Moore, Tami, and Jesse Mendez</a:t>
            </a:r>
            <a:r>
              <a:rPr lang="en-US" sz="3200" dirty="0"/>
              <a:t>. </a:t>
            </a:r>
            <a:r>
              <a:rPr lang="en-US" sz="1200" dirty="0"/>
              <a:t>“Civic Engagement and Organizational Learning Strategies for Student Success.” New Directions for Higher Education 2014.165 (2014): 31–40. Riehle and Weiner agree that service learning includes experiential learning, confronting “real-world” problems, applying reflection and knowledge in developing solutions in the context of the subject matter.</a:t>
            </a:r>
          </a:p>
          <a:p>
            <a:pPr marL="0" indent="0">
              <a:buNone/>
            </a:pPr>
            <a:r>
              <a:rPr lang="en-US" sz="3200" dirty="0">
                <a:solidFill>
                  <a:srgbClr val="FF0000"/>
                </a:solidFill>
              </a:rPr>
              <a:t>Riehle, Catherine, and Sharon Weiner</a:t>
            </a:r>
            <a:r>
              <a:rPr lang="en-US" sz="3200" dirty="0"/>
              <a:t>.</a:t>
            </a:r>
            <a:r>
              <a:rPr lang="en-US" sz="1200" dirty="0"/>
              <a:t> “High-Impact Educational Practices: An Exploration of the Role of Information Literacy.” College &amp; Undergraduate Libraries 20.2 (2013): 127–143  Lawrence and Snow show that exposing students to controversial issues is critical to their civic engagement development, which can generate high levels of disagreement. That complicated discourse prepares students for the world outside of the classroom.</a:t>
            </a:r>
          </a:p>
          <a:p>
            <a:pPr marL="0" indent="0">
              <a:buNone/>
            </a:pPr>
            <a:r>
              <a:rPr lang="en-US" sz="3200" dirty="0">
                <a:solidFill>
                  <a:srgbClr val="FF0000"/>
                </a:solidFill>
              </a:rPr>
              <a:t>Lawrence, Joshua and Snow, Catherine</a:t>
            </a:r>
            <a:r>
              <a:rPr lang="en-US" sz="3200" dirty="0"/>
              <a:t>.</a:t>
            </a:r>
            <a:r>
              <a:rPr lang="en-US" sz="1200" dirty="0"/>
              <a:t> “Teaching urban youth about controversial issues: Pathways to becoming active and informed citizens.” </a:t>
            </a:r>
            <a:r>
              <a:rPr lang="en-US" sz="1200" i="1" dirty="0"/>
              <a:t>Citizenship, Social and Economics Education</a:t>
            </a:r>
            <a:r>
              <a:rPr lang="en-US" sz="1200" dirty="0"/>
              <a:t> 14.2 (2015): 103–119.</a:t>
            </a:r>
          </a:p>
        </p:txBody>
      </p:sp>
    </p:spTree>
    <p:extLst>
      <p:ext uri="{BB962C8B-B14F-4D97-AF65-F5344CB8AC3E}">
        <p14:creationId xmlns:p14="http://schemas.microsoft.com/office/powerpoint/2010/main" val="525740111"/>
      </p:ext>
    </p:extLst>
  </p:cSld>
  <p:clrMapOvr>
    <a:masterClrMapping/>
  </p:clrMapOvr>
  <p:transition spd="slow">
    <p:push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a:stretch>
            <a:fillRect/>
          </a:stretch>
        </p:blipFill>
        <p:spPr>
          <a:xfrm>
            <a:off x="170726" y="251498"/>
            <a:ext cx="8004444" cy="6005806"/>
          </a:xfrm>
        </p:spPr>
      </p:pic>
      <p:pic>
        <p:nvPicPr>
          <p:cNvPr id="5" name="Picture 4"/>
          <p:cNvPicPr>
            <a:picLocks noChangeAspect="1"/>
          </p:cNvPicPr>
          <p:nvPr/>
        </p:nvPicPr>
        <p:blipFill>
          <a:blip r:embed="rId4"/>
          <a:stretch>
            <a:fillRect/>
          </a:stretch>
        </p:blipFill>
        <p:spPr>
          <a:xfrm>
            <a:off x="8175170" y="251498"/>
            <a:ext cx="5969549" cy="5814152"/>
          </a:xfrm>
          <a:prstGeom prst="rect">
            <a:avLst/>
          </a:prstGeom>
        </p:spPr>
      </p:pic>
      <p:graphicFrame>
        <p:nvGraphicFramePr>
          <p:cNvPr id="6" name="Table 5"/>
          <p:cNvGraphicFramePr>
            <a:graphicFrameLocks noGrp="1"/>
          </p:cNvGraphicFramePr>
          <p:nvPr>
            <p:extLst/>
          </p:nvPr>
        </p:nvGraphicFramePr>
        <p:xfrm>
          <a:off x="170726" y="6555084"/>
          <a:ext cx="8004444" cy="4585532"/>
        </p:xfrm>
        <a:graphic>
          <a:graphicData uri="http://schemas.openxmlformats.org/drawingml/2006/table">
            <a:tbl>
              <a:tblPr firstRow="1" firstCol="1" bandRow="1">
                <a:tableStyleId>{5C22544A-7EE6-4342-B048-85BDC9FD1C3A}</a:tableStyleId>
              </a:tblPr>
              <a:tblGrid>
                <a:gridCol w="4374522">
                  <a:extLst>
                    <a:ext uri="{9D8B030D-6E8A-4147-A177-3AD203B41FA5}">
                      <a16:colId xmlns:a16="http://schemas.microsoft.com/office/drawing/2014/main" val="20000"/>
                    </a:ext>
                  </a:extLst>
                </a:gridCol>
                <a:gridCol w="1768423">
                  <a:extLst>
                    <a:ext uri="{9D8B030D-6E8A-4147-A177-3AD203B41FA5}">
                      <a16:colId xmlns:a16="http://schemas.microsoft.com/office/drawing/2014/main" val="20001"/>
                    </a:ext>
                  </a:extLst>
                </a:gridCol>
                <a:gridCol w="1861499">
                  <a:extLst>
                    <a:ext uri="{9D8B030D-6E8A-4147-A177-3AD203B41FA5}">
                      <a16:colId xmlns:a16="http://schemas.microsoft.com/office/drawing/2014/main" val="20002"/>
                    </a:ext>
                  </a:extLst>
                </a:gridCol>
              </a:tblGrid>
              <a:tr h="655076">
                <a:tc>
                  <a:txBody>
                    <a:bodyPr/>
                    <a:lstStyle/>
                    <a:p>
                      <a:pPr marL="0" marR="0" algn="r">
                        <a:spcBef>
                          <a:spcPts val="0"/>
                        </a:spcBef>
                        <a:spcAft>
                          <a:spcPts val="0"/>
                        </a:spcAft>
                      </a:pPr>
                      <a:r>
                        <a:rPr lang="en-US" sz="2400" dirty="0">
                          <a:effectLst/>
                        </a:rPr>
                        <a:t> </a:t>
                      </a:r>
                      <a:endParaRPr lang="en-US" sz="2400" dirty="0">
                        <a:effectLst/>
                        <a:latin typeface="Times New Roman"/>
                        <a:ea typeface="Times New Roman"/>
                      </a:endParaRPr>
                    </a:p>
                  </a:txBody>
                  <a:tcPr marL="68580" marR="68580" marT="0" marB="0" anchor="b"/>
                </a:tc>
                <a:tc>
                  <a:txBody>
                    <a:bodyPr/>
                    <a:lstStyle/>
                    <a:p>
                      <a:pPr marL="0" marR="0" algn="r">
                        <a:spcBef>
                          <a:spcPts val="0"/>
                        </a:spcBef>
                        <a:spcAft>
                          <a:spcPts val="0"/>
                        </a:spcAft>
                      </a:pPr>
                      <a:r>
                        <a:rPr lang="en-US" sz="2400" u="sng" dirty="0">
                          <a:effectLst/>
                        </a:rPr>
                        <a:t>baseline</a:t>
                      </a:r>
                      <a:endParaRPr lang="en-US" sz="2400" dirty="0">
                        <a:effectLst/>
                        <a:latin typeface="Times New Roman"/>
                        <a:ea typeface="Times New Roman"/>
                      </a:endParaRPr>
                    </a:p>
                  </a:txBody>
                  <a:tcPr marL="68580" marR="68580" marT="0" marB="0" anchor="b"/>
                </a:tc>
                <a:tc>
                  <a:txBody>
                    <a:bodyPr/>
                    <a:lstStyle/>
                    <a:p>
                      <a:pPr marL="0" marR="0" algn="r">
                        <a:spcBef>
                          <a:spcPts val="0"/>
                        </a:spcBef>
                        <a:spcAft>
                          <a:spcPts val="0"/>
                        </a:spcAft>
                      </a:pPr>
                      <a:r>
                        <a:rPr lang="en-US" sz="2400" u="sng" dirty="0">
                          <a:effectLst/>
                        </a:rPr>
                        <a:t>2025 target</a:t>
                      </a:r>
                      <a:endParaRPr lang="en-US" sz="2400" dirty="0">
                        <a:effectLst/>
                        <a:latin typeface="Times New Roman"/>
                        <a:ea typeface="Times New Roman"/>
                      </a:endParaRPr>
                    </a:p>
                  </a:txBody>
                  <a:tcPr marL="68580" marR="68580" marT="0" marB="0" anchor="b"/>
                </a:tc>
                <a:extLst>
                  <a:ext uri="{0D108BD9-81ED-4DB2-BD59-A6C34878D82A}">
                    <a16:rowId xmlns:a16="http://schemas.microsoft.com/office/drawing/2014/main" val="10000"/>
                  </a:ext>
                </a:extLst>
              </a:tr>
              <a:tr h="655076">
                <a:tc>
                  <a:txBody>
                    <a:bodyPr/>
                    <a:lstStyle/>
                    <a:p>
                      <a:pPr marL="0" marR="0" algn="just">
                        <a:spcBef>
                          <a:spcPts val="0"/>
                        </a:spcBef>
                        <a:spcAft>
                          <a:spcPts val="0"/>
                        </a:spcAft>
                      </a:pPr>
                      <a:r>
                        <a:rPr lang="en-US" sz="2400" dirty="0">
                          <a:effectLst/>
                        </a:rPr>
                        <a:t>Six-year graduation rate</a:t>
                      </a:r>
                      <a:endParaRPr lang="en-US" sz="2400" dirty="0">
                        <a:effectLst/>
                        <a:latin typeface="Times New Roman"/>
                        <a:ea typeface="Times New Roman"/>
                      </a:endParaRPr>
                    </a:p>
                  </a:txBody>
                  <a:tcPr marL="68580" marR="68580" marT="0" marB="0"/>
                </a:tc>
                <a:tc>
                  <a:txBody>
                    <a:bodyPr/>
                    <a:lstStyle/>
                    <a:p>
                      <a:pPr marL="0" marR="0" algn="r">
                        <a:spcBef>
                          <a:spcPts val="0"/>
                        </a:spcBef>
                        <a:spcAft>
                          <a:spcPts val="0"/>
                        </a:spcAft>
                      </a:pPr>
                      <a:r>
                        <a:rPr lang="en-US" sz="2400" dirty="0">
                          <a:effectLst/>
                        </a:rPr>
                        <a:t>51%</a:t>
                      </a:r>
                      <a:endParaRPr lang="en-US" sz="2400" dirty="0">
                        <a:effectLst/>
                        <a:latin typeface="Times New Roman"/>
                        <a:ea typeface="Times New Roman"/>
                      </a:endParaRPr>
                    </a:p>
                  </a:txBody>
                  <a:tcPr marL="68580" marR="68580" marT="0" marB="0"/>
                </a:tc>
                <a:tc>
                  <a:txBody>
                    <a:bodyPr/>
                    <a:lstStyle/>
                    <a:p>
                      <a:pPr marL="0" marR="0" algn="r">
                        <a:spcBef>
                          <a:spcPts val="0"/>
                        </a:spcBef>
                        <a:spcAft>
                          <a:spcPts val="0"/>
                        </a:spcAft>
                      </a:pPr>
                      <a:r>
                        <a:rPr lang="en-US" sz="2400" dirty="0">
                          <a:effectLst/>
                        </a:rPr>
                        <a:t>60%</a:t>
                      </a:r>
                      <a:endParaRPr lang="en-US" sz="2400" dirty="0">
                        <a:effectLst/>
                        <a:latin typeface="Times New Roman"/>
                        <a:ea typeface="Times New Roman"/>
                      </a:endParaRPr>
                    </a:p>
                  </a:txBody>
                  <a:tcPr marL="68580" marR="68580" marT="0" marB="0"/>
                </a:tc>
                <a:extLst>
                  <a:ext uri="{0D108BD9-81ED-4DB2-BD59-A6C34878D82A}">
                    <a16:rowId xmlns:a16="http://schemas.microsoft.com/office/drawing/2014/main" val="10001"/>
                  </a:ext>
                </a:extLst>
              </a:tr>
              <a:tr h="655076">
                <a:tc>
                  <a:txBody>
                    <a:bodyPr/>
                    <a:lstStyle/>
                    <a:p>
                      <a:pPr marL="0" marR="0" algn="just">
                        <a:spcBef>
                          <a:spcPts val="0"/>
                        </a:spcBef>
                        <a:spcAft>
                          <a:spcPts val="0"/>
                        </a:spcAft>
                      </a:pPr>
                      <a:r>
                        <a:rPr lang="en-US" sz="2400" dirty="0">
                          <a:effectLst/>
                        </a:rPr>
                        <a:t>Four-year graduation rate</a:t>
                      </a:r>
                      <a:endParaRPr lang="en-US" sz="2400" dirty="0">
                        <a:effectLst/>
                        <a:latin typeface="Times New Roman"/>
                        <a:ea typeface="Times New Roman"/>
                      </a:endParaRPr>
                    </a:p>
                  </a:txBody>
                  <a:tcPr marL="68580" marR="68580" marT="0" marB="0"/>
                </a:tc>
                <a:tc>
                  <a:txBody>
                    <a:bodyPr/>
                    <a:lstStyle/>
                    <a:p>
                      <a:pPr marL="0" marR="0" algn="r">
                        <a:spcBef>
                          <a:spcPts val="0"/>
                        </a:spcBef>
                        <a:spcAft>
                          <a:spcPts val="0"/>
                        </a:spcAft>
                      </a:pPr>
                      <a:r>
                        <a:rPr lang="en-US" sz="2400" dirty="0">
                          <a:effectLst/>
                        </a:rPr>
                        <a:t>16%</a:t>
                      </a:r>
                      <a:endParaRPr lang="en-US" sz="2400" dirty="0">
                        <a:effectLst/>
                        <a:latin typeface="Times New Roman"/>
                        <a:ea typeface="Times New Roman"/>
                      </a:endParaRPr>
                    </a:p>
                  </a:txBody>
                  <a:tcPr marL="68580" marR="68580" marT="0" marB="0"/>
                </a:tc>
                <a:tc>
                  <a:txBody>
                    <a:bodyPr/>
                    <a:lstStyle/>
                    <a:p>
                      <a:pPr marL="0" marR="0" algn="r">
                        <a:spcBef>
                          <a:spcPts val="0"/>
                        </a:spcBef>
                        <a:spcAft>
                          <a:spcPts val="0"/>
                        </a:spcAft>
                      </a:pPr>
                      <a:r>
                        <a:rPr lang="en-US" sz="2400" dirty="0">
                          <a:effectLst/>
                        </a:rPr>
                        <a:t>24%</a:t>
                      </a:r>
                      <a:endParaRPr lang="en-US" sz="2400" dirty="0">
                        <a:effectLst/>
                        <a:latin typeface="Times New Roman"/>
                        <a:ea typeface="Times New Roman"/>
                      </a:endParaRPr>
                    </a:p>
                  </a:txBody>
                  <a:tcPr marL="68580" marR="68580" marT="0" marB="0"/>
                </a:tc>
                <a:extLst>
                  <a:ext uri="{0D108BD9-81ED-4DB2-BD59-A6C34878D82A}">
                    <a16:rowId xmlns:a16="http://schemas.microsoft.com/office/drawing/2014/main" val="10002"/>
                  </a:ext>
                </a:extLst>
              </a:tr>
              <a:tr h="655076">
                <a:tc>
                  <a:txBody>
                    <a:bodyPr/>
                    <a:lstStyle/>
                    <a:p>
                      <a:pPr marL="0" marR="0" algn="just">
                        <a:spcBef>
                          <a:spcPts val="0"/>
                        </a:spcBef>
                        <a:spcAft>
                          <a:spcPts val="0"/>
                        </a:spcAft>
                      </a:pPr>
                      <a:r>
                        <a:rPr lang="en-US" sz="2400" dirty="0">
                          <a:effectLst/>
                        </a:rPr>
                        <a:t>Gap by ethnicity</a:t>
                      </a:r>
                      <a:endParaRPr lang="en-US" sz="2400" dirty="0">
                        <a:effectLst/>
                        <a:latin typeface="Times New Roman"/>
                        <a:ea typeface="Times New Roman"/>
                      </a:endParaRPr>
                    </a:p>
                  </a:txBody>
                  <a:tcPr marL="68580" marR="68580" marT="0" marB="0"/>
                </a:tc>
                <a:tc>
                  <a:txBody>
                    <a:bodyPr/>
                    <a:lstStyle/>
                    <a:p>
                      <a:pPr marL="0" marR="0" algn="r">
                        <a:spcBef>
                          <a:spcPts val="0"/>
                        </a:spcBef>
                        <a:spcAft>
                          <a:spcPts val="0"/>
                        </a:spcAft>
                      </a:pPr>
                      <a:r>
                        <a:rPr lang="en-US" sz="2400" dirty="0">
                          <a:effectLst/>
                        </a:rPr>
                        <a:t>14 points</a:t>
                      </a:r>
                      <a:endParaRPr lang="en-US" sz="2400" dirty="0">
                        <a:effectLst/>
                        <a:latin typeface="Times New Roman"/>
                        <a:ea typeface="Times New Roman"/>
                      </a:endParaRPr>
                    </a:p>
                  </a:txBody>
                  <a:tcPr marL="68580" marR="68580" marT="0" marB="0"/>
                </a:tc>
                <a:tc>
                  <a:txBody>
                    <a:bodyPr/>
                    <a:lstStyle/>
                    <a:p>
                      <a:pPr marL="0" marR="0" algn="r">
                        <a:spcBef>
                          <a:spcPts val="0"/>
                        </a:spcBef>
                        <a:spcAft>
                          <a:spcPts val="0"/>
                        </a:spcAft>
                      </a:pPr>
                      <a:r>
                        <a:rPr lang="en-US" sz="2400" dirty="0">
                          <a:effectLst/>
                        </a:rPr>
                        <a:t>7 points</a:t>
                      </a:r>
                      <a:endParaRPr lang="en-US" sz="2400" dirty="0">
                        <a:effectLst/>
                        <a:latin typeface="Times New Roman"/>
                        <a:ea typeface="Times New Roman"/>
                      </a:endParaRPr>
                    </a:p>
                  </a:txBody>
                  <a:tcPr marL="68580" marR="68580" marT="0" marB="0"/>
                </a:tc>
                <a:extLst>
                  <a:ext uri="{0D108BD9-81ED-4DB2-BD59-A6C34878D82A}">
                    <a16:rowId xmlns:a16="http://schemas.microsoft.com/office/drawing/2014/main" val="10003"/>
                  </a:ext>
                </a:extLst>
              </a:tr>
              <a:tr h="655076">
                <a:tc>
                  <a:txBody>
                    <a:bodyPr/>
                    <a:lstStyle/>
                    <a:p>
                      <a:pPr marL="0" marR="0" algn="just">
                        <a:spcBef>
                          <a:spcPts val="0"/>
                        </a:spcBef>
                        <a:spcAft>
                          <a:spcPts val="0"/>
                        </a:spcAft>
                      </a:pPr>
                      <a:r>
                        <a:rPr lang="en-US" sz="2400" dirty="0">
                          <a:effectLst/>
                        </a:rPr>
                        <a:t>Gap by Pell eligibility</a:t>
                      </a:r>
                      <a:endParaRPr lang="en-US" sz="2400" dirty="0">
                        <a:effectLst/>
                        <a:latin typeface="Times New Roman"/>
                        <a:ea typeface="Times New Roman"/>
                      </a:endParaRPr>
                    </a:p>
                  </a:txBody>
                  <a:tcPr marL="68580" marR="68580" marT="0" marB="0"/>
                </a:tc>
                <a:tc>
                  <a:txBody>
                    <a:bodyPr/>
                    <a:lstStyle/>
                    <a:p>
                      <a:pPr marL="0" marR="0" algn="r">
                        <a:spcBef>
                          <a:spcPts val="0"/>
                        </a:spcBef>
                        <a:spcAft>
                          <a:spcPts val="0"/>
                        </a:spcAft>
                      </a:pPr>
                      <a:r>
                        <a:rPr lang="en-US" sz="2400" dirty="0">
                          <a:effectLst/>
                        </a:rPr>
                        <a:t>11 points</a:t>
                      </a:r>
                      <a:endParaRPr lang="en-US" sz="2400" dirty="0">
                        <a:effectLst/>
                        <a:latin typeface="Times New Roman"/>
                        <a:ea typeface="Times New Roman"/>
                      </a:endParaRPr>
                    </a:p>
                  </a:txBody>
                  <a:tcPr marL="68580" marR="68580" marT="0" marB="0"/>
                </a:tc>
                <a:tc>
                  <a:txBody>
                    <a:bodyPr/>
                    <a:lstStyle/>
                    <a:p>
                      <a:pPr marL="0" marR="0" algn="r">
                        <a:spcBef>
                          <a:spcPts val="0"/>
                        </a:spcBef>
                        <a:spcAft>
                          <a:spcPts val="0"/>
                        </a:spcAft>
                      </a:pPr>
                      <a:r>
                        <a:rPr lang="en-US" sz="2400" dirty="0">
                          <a:effectLst/>
                        </a:rPr>
                        <a:t>5 points</a:t>
                      </a:r>
                      <a:endParaRPr lang="en-US" sz="2400" dirty="0">
                        <a:effectLst/>
                        <a:latin typeface="Times New Roman"/>
                        <a:ea typeface="Times New Roman"/>
                      </a:endParaRPr>
                    </a:p>
                  </a:txBody>
                  <a:tcPr marL="68580" marR="68580" marT="0" marB="0"/>
                </a:tc>
                <a:extLst>
                  <a:ext uri="{0D108BD9-81ED-4DB2-BD59-A6C34878D82A}">
                    <a16:rowId xmlns:a16="http://schemas.microsoft.com/office/drawing/2014/main" val="10004"/>
                  </a:ext>
                </a:extLst>
              </a:tr>
              <a:tr h="655076">
                <a:tc>
                  <a:txBody>
                    <a:bodyPr/>
                    <a:lstStyle/>
                    <a:p>
                      <a:pPr marL="0" marR="0" algn="just">
                        <a:spcBef>
                          <a:spcPts val="0"/>
                        </a:spcBef>
                        <a:spcAft>
                          <a:spcPts val="0"/>
                        </a:spcAft>
                      </a:pPr>
                      <a:r>
                        <a:rPr lang="en-US" sz="2400" dirty="0">
                          <a:effectLst/>
                        </a:rPr>
                        <a:t>Transfer four-year rate</a:t>
                      </a:r>
                      <a:endParaRPr lang="en-US" sz="2400" dirty="0">
                        <a:effectLst/>
                        <a:latin typeface="Times New Roman"/>
                        <a:ea typeface="Times New Roman"/>
                      </a:endParaRPr>
                    </a:p>
                  </a:txBody>
                  <a:tcPr marL="68580" marR="68580" marT="0" marB="0"/>
                </a:tc>
                <a:tc>
                  <a:txBody>
                    <a:bodyPr/>
                    <a:lstStyle/>
                    <a:p>
                      <a:pPr marL="0" marR="0" algn="r">
                        <a:spcBef>
                          <a:spcPts val="0"/>
                        </a:spcBef>
                        <a:spcAft>
                          <a:spcPts val="0"/>
                        </a:spcAft>
                      </a:pPr>
                      <a:r>
                        <a:rPr lang="en-US" sz="2400" dirty="0">
                          <a:effectLst/>
                        </a:rPr>
                        <a:t>70%</a:t>
                      </a:r>
                      <a:endParaRPr lang="en-US" sz="2400" dirty="0">
                        <a:effectLst/>
                        <a:latin typeface="Times New Roman"/>
                        <a:ea typeface="Times New Roman"/>
                      </a:endParaRPr>
                    </a:p>
                  </a:txBody>
                  <a:tcPr marL="68580" marR="68580" marT="0" marB="0"/>
                </a:tc>
                <a:tc>
                  <a:txBody>
                    <a:bodyPr/>
                    <a:lstStyle/>
                    <a:p>
                      <a:pPr marL="0" marR="0" algn="r">
                        <a:spcBef>
                          <a:spcPts val="0"/>
                        </a:spcBef>
                        <a:spcAft>
                          <a:spcPts val="0"/>
                        </a:spcAft>
                      </a:pPr>
                      <a:r>
                        <a:rPr lang="en-US" sz="2400">
                          <a:effectLst/>
                        </a:rPr>
                        <a:t>76%</a:t>
                      </a:r>
                      <a:endParaRPr lang="en-US" sz="2400">
                        <a:effectLst/>
                        <a:latin typeface="Times New Roman"/>
                        <a:ea typeface="Times New Roman"/>
                      </a:endParaRPr>
                    </a:p>
                  </a:txBody>
                  <a:tcPr marL="68580" marR="68580" marT="0" marB="0"/>
                </a:tc>
                <a:extLst>
                  <a:ext uri="{0D108BD9-81ED-4DB2-BD59-A6C34878D82A}">
                    <a16:rowId xmlns:a16="http://schemas.microsoft.com/office/drawing/2014/main" val="10005"/>
                  </a:ext>
                </a:extLst>
              </a:tr>
              <a:tr h="655076">
                <a:tc>
                  <a:txBody>
                    <a:bodyPr/>
                    <a:lstStyle/>
                    <a:p>
                      <a:pPr marL="0" marR="0" algn="just">
                        <a:spcBef>
                          <a:spcPts val="0"/>
                        </a:spcBef>
                        <a:spcAft>
                          <a:spcPts val="0"/>
                        </a:spcAft>
                      </a:pPr>
                      <a:r>
                        <a:rPr lang="en-US" sz="2400" dirty="0">
                          <a:effectLst/>
                        </a:rPr>
                        <a:t>Transfer two-year rate</a:t>
                      </a:r>
                      <a:endParaRPr lang="en-US" sz="2400" dirty="0">
                        <a:effectLst/>
                        <a:latin typeface="Times New Roman"/>
                        <a:ea typeface="Times New Roman"/>
                      </a:endParaRPr>
                    </a:p>
                  </a:txBody>
                  <a:tcPr marL="68580" marR="68580" marT="0" marB="0"/>
                </a:tc>
                <a:tc>
                  <a:txBody>
                    <a:bodyPr/>
                    <a:lstStyle/>
                    <a:p>
                      <a:pPr marL="0" marR="0" algn="r">
                        <a:spcBef>
                          <a:spcPts val="0"/>
                        </a:spcBef>
                        <a:spcAft>
                          <a:spcPts val="0"/>
                        </a:spcAft>
                      </a:pPr>
                      <a:r>
                        <a:rPr lang="en-US" sz="2400">
                          <a:effectLst/>
                        </a:rPr>
                        <a:t>27%</a:t>
                      </a:r>
                      <a:endParaRPr lang="en-US" sz="2400">
                        <a:effectLst/>
                        <a:latin typeface="Times New Roman"/>
                        <a:ea typeface="Times New Roman"/>
                      </a:endParaRPr>
                    </a:p>
                  </a:txBody>
                  <a:tcPr marL="68580" marR="68580" marT="0" marB="0"/>
                </a:tc>
                <a:tc>
                  <a:txBody>
                    <a:bodyPr/>
                    <a:lstStyle/>
                    <a:p>
                      <a:pPr marL="0" marR="0" algn="r">
                        <a:spcBef>
                          <a:spcPts val="0"/>
                        </a:spcBef>
                        <a:spcAft>
                          <a:spcPts val="0"/>
                        </a:spcAft>
                      </a:pPr>
                      <a:r>
                        <a:rPr lang="en-US" sz="2400" dirty="0">
                          <a:effectLst/>
                        </a:rPr>
                        <a:t>35%</a:t>
                      </a:r>
                      <a:endParaRPr lang="en-US" sz="2400" dirty="0">
                        <a:effectLst/>
                        <a:latin typeface="Times New Roman"/>
                        <a:ea typeface="Times New Roman"/>
                      </a:endParaRPr>
                    </a:p>
                  </a:txBody>
                  <a:tcPr marL="68580" marR="68580" marT="0" marB="0"/>
                </a:tc>
                <a:extLst>
                  <a:ext uri="{0D108BD9-81ED-4DB2-BD59-A6C34878D82A}">
                    <a16:rowId xmlns:a16="http://schemas.microsoft.com/office/drawing/2014/main" val="10006"/>
                  </a:ext>
                </a:extLst>
              </a:tr>
            </a:tbl>
          </a:graphicData>
        </a:graphic>
      </p:graphicFrame>
      <p:sp>
        <p:nvSpPr>
          <p:cNvPr id="3" name="Rectangle 2"/>
          <p:cNvSpPr/>
          <p:nvPr/>
        </p:nvSpPr>
        <p:spPr>
          <a:xfrm>
            <a:off x="10975817" y="7780992"/>
            <a:ext cx="12192000" cy="5386090"/>
          </a:xfrm>
          <a:prstGeom prst="rect">
            <a:avLst/>
          </a:prstGeom>
        </p:spPr>
        <p:txBody>
          <a:bodyPr>
            <a:spAutoFit/>
          </a:bodyPr>
          <a:lstStyle/>
          <a:p>
            <a:r>
              <a:rPr lang="en-US" dirty="0"/>
              <a:t>There is scarce data on civic outcomes connected with the experiences of underserved students (underrepresented minorities, first-generation, transfer, and low income); see for example Brownell and </a:t>
            </a:r>
            <a:r>
              <a:rPr lang="en-US" dirty="0" err="1"/>
              <a:t>Swaner</a:t>
            </a:r>
            <a:r>
              <a:rPr lang="en-US" dirty="0"/>
              <a:t>. 2010. Five High Impact Practices: research on Learning Outcomes, Completion, and Quality. Washington, DC: Association of American Colleges &amp; Universities). </a:t>
            </a:r>
          </a:p>
        </p:txBody>
      </p:sp>
      <p:pic>
        <p:nvPicPr>
          <p:cNvPr id="7"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980823" y="117220"/>
            <a:ext cx="10313892" cy="6740780"/>
          </a:xfrm>
          <a:prstGeom prst="rect">
            <a:avLst/>
          </a:prstGeom>
        </p:spPr>
      </p:pic>
    </p:spTree>
    <p:extLst>
      <p:ext uri="{BB962C8B-B14F-4D97-AF65-F5344CB8AC3E}">
        <p14:creationId xmlns:p14="http://schemas.microsoft.com/office/powerpoint/2010/main" val="3330773680"/>
      </p:ext>
    </p:extLst>
  </p:cSld>
  <p:clrMapOvr>
    <a:masterClrMapping/>
  </p:clrMapOvr>
  <p:transition spd="slow">
    <p:push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99761" y="-1163248"/>
            <a:ext cx="23734644" cy="15512088"/>
          </a:xfrm>
          <a:prstGeom prst="rect">
            <a:avLst/>
          </a:prstGeom>
        </p:spPr>
      </p:pic>
      <p:graphicFrame>
        <p:nvGraphicFramePr>
          <p:cNvPr id="3" name="Table 2"/>
          <p:cNvGraphicFramePr>
            <a:graphicFrameLocks noGrp="1"/>
          </p:cNvGraphicFramePr>
          <p:nvPr>
            <p:extLst/>
          </p:nvPr>
        </p:nvGraphicFramePr>
        <p:xfrm>
          <a:off x="637695" y="10351744"/>
          <a:ext cx="22840120" cy="3364256"/>
        </p:xfrm>
        <a:graphic>
          <a:graphicData uri="http://schemas.openxmlformats.org/drawingml/2006/table">
            <a:tbl>
              <a:tblPr>
                <a:tableStyleId>{5C22544A-7EE6-4342-B048-85BDC9FD1C3A}</a:tableStyleId>
              </a:tblPr>
              <a:tblGrid>
                <a:gridCol w="12761840">
                  <a:extLst>
                    <a:ext uri="{9D8B030D-6E8A-4147-A177-3AD203B41FA5}">
                      <a16:colId xmlns:a16="http://schemas.microsoft.com/office/drawing/2014/main" val="20000"/>
                    </a:ext>
                  </a:extLst>
                </a:gridCol>
                <a:gridCol w="1808922">
                  <a:extLst>
                    <a:ext uri="{9D8B030D-6E8A-4147-A177-3AD203B41FA5}">
                      <a16:colId xmlns:a16="http://schemas.microsoft.com/office/drawing/2014/main" val="20001"/>
                    </a:ext>
                  </a:extLst>
                </a:gridCol>
                <a:gridCol w="4134678">
                  <a:extLst>
                    <a:ext uri="{9D8B030D-6E8A-4147-A177-3AD203B41FA5}">
                      <a16:colId xmlns:a16="http://schemas.microsoft.com/office/drawing/2014/main" val="20002"/>
                    </a:ext>
                  </a:extLst>
                </a:gridCol>
                <a:gridCol w="2385392">
                  <a:extLst>
                    <a:ext uri="{9D8B030D-6E8A-4147-A177-3AD203B41FA5}">
                      <a16:colId xmlns:a16="http://schemas.microsoft.com/office/drawing/2014/main" val="20003"/>
                    </a:ext>
                  </a:extLst>
                </a:gridCol>
                <a:gridCol w="1749288">
                  <a:extLst>
                    <a:ext uri="{9D8B030D-6E8A-4147-A177-3AD203B41FA5}">
                      <a16:colId xmlns:a16="http://schemas.microsoft.com/office/drawing/2014/main" val="20004"/>
                    </a:ext>
                  </a:extLst>
                </a:gridCol>
              </a:tblGrid>
              <a:tr h="841064">
                <a:tc>
                  <a:txBody>
                    <a:bodyPr/>
                    <a:lstStyle/>
                    <a:p>
                      <a:pPr algn="l" fontAlgn="b"/>
                      <a:r>
                        <a:rPr lang="en-US" sz="4000" u="none" strike="noStrike" dirty="0">
                          <a:effectLst/>
                        </a:rPr>
                        <a:t>Students of color experience fewer high-impact</a:t>
                      </a:r>
                      <a:r>
                        <a:rPr lang="en-US" sz="4000" u="none" strike="noStrike" baseline="0" dirty="0">
                          <a:effectLst/>
                        </a:rPr>
                        <a:t> practices</a:t>
                      </a:r>
                      <a:r>
                        <a:rPr lang="en-US" sz="4000" u="none" strike="noStrike" dirty="0">
                          <a:effectLst/>
                        </a:rPr>
                        <a:t>: </a:t>
                      </a:r>
                      <a:endParaRPr lang="en-US" sz="4000" b="0" i="0" u="none" strike="noStrike" dirty="0">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dirty="0">
                          <a:effectLst/>
                        </a:rPr>
                        <a:t>White</a:t>
                      </a:r>
                      <a:endParaRPr lang="en-US" sz="4000" b="0" i="0" u="none" strike="noStrike" dirty="0">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dirty="0">
                          <a:effectLst/>
                        </a:rPr>
                        <a:t>African American</a:t>
                      </a:r>
                      <a:endParaRPr lang="en-US" sz="4000" b="0" i="0" u="none" strike="noStrike" dirty="0">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dirty="0">
                          <a:effectLst/>
                        </a:rPr>
                        <a:t>Latino</a:t>
                      </a:r>
                      <a:endParaRPr lang="en-US" sz="4000" b="0" i="0" u="none" strike="noStrike" dirty="0">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dirty="0">
                          <a:effectLst/>
                        </a:rPr>
                        <a:t>Asian</a:t>
                      </a:r>
                      <a:endParaRPr lang="en-US" sz="4000" b="0" i="0" u="none" strike="noStrike" dirty="0">
                        <a:solidFill>
                          <a:srgbClr val="000000"/>
                        </a:solidFill>
                        <a:effectLst/>
                        <a:latin typeface="Calibri" panose="020F0502020204030204" pitchFamily="34" charset="0"/>
                      </a:endParaRPr>
                    </a:p>
                  </a:txBody>
                  <a:tcPr marL="19050" marR="19050" marT="19050" marB="0" anchor="b"/>
                </a:tc>
                <a:extLst>
                  <a:ext uri="{0D108BD9-81ED-4DB2-BD59-A6C34878D82A}">
                    <a16:rowId xmlns:a16="http://schemas.microsoft.com/office/drawing/2014/main" val="10000"/>
                  </a:ext>
                </a:extLst>
              </a:tr>
              <a:tr h="841064">
                <a:tc>
                  <a:txBody>
                    <a:bodyPr/>
                    <a:lstStyle/>
                    <a:p>
                      <a:pPr algn="l" fontAlgn="b"/>
                      <a:r>
                        <a:rPr lang="en-US" sz="4000" u="none" strike="noStrike" baseline="0">
                          <a:effectLst/>
                        </a:rPr>
                        <a:t>Service Learning </a:t>
                      </a:r>
                      <a:endParaRPr lang="en-US" sz="4000" b="0" i="0" u="none" strike="noStrike" baseline="0">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dirty="0">
                          <a:effectLst/>
                        </a:rPr>
                        <a:t>59%</a:t>
                      </a:r>
                      <a:endParaRPr lang="en-US" sz="4000" b="0" i="0" u="none" strike="noStrike" dirty="0">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a:effectLst/>
                        </a:rPr>
                        <a:t>65%</a:t>
                      </a:r>
                      <a:endParaRPr lang="en-US" sz="4000" b="0" i="0" u="none" strike="noStrike">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a:effectLst/>
                        </a:rPr>
                        <a:t>62%</a:t>
                      </a:r>
                      <a:endParaRPr lang="en-US" sz="4000" b="0" i="0" u="none" strike="noStrike">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dirty="0">
                          <a:effectLst/>
                        </a:rPr>
                        <a:t>65%</a:t>
                      </a:r>
                      <a:endParaRPr lang="en-US" sz="4000" b="0" i="0" u="none" strike="noStrike" dirty="0">
                        <a:solidFill>
                          <a:srgbClr val="000000"/>
                        </a:solidFill>
                        <a:effectLst/>
                        <a:latin typeface="Calibri" panose="020F0502020204030204" pitchFamily="34" charset="0"/>
                      </a:endParaRPr>
                    </a:p>
                  </a:txBody>
                  <a:tcPr marL="19050" marR="19050" marT="19050" marB="0" anchor="b"/>
                </a:tc>
                <a:extLst>
                  <a:ext uri="{0D108BD9-81ED-4DB2-BD59-A6C34878D82A}">
                    <a16:rowId xmlns:a16="http://schemas.microsoft.com/office/drawing/2014/main" val="10001"/>
                  </a:ext>
                </a:extLst>
              </a:tr>
              <a:tr h="841064">
                <a:tc>
                  <a:txBody>
                    <a:bodyPr/>
                    <a:lstStyle/>
                    <a:p>
                      <a:pPr algn="l" fontAlgn="b"/>
                      <a:r>
                        <a:rPr lang="en-US" sz="4000" u="none" strike="noStrike" baseline="0" dirty="0">
                          <a:effectLst/>
                        </a:rPr>
                        <a:t>Undergraduate Research </a:t>
                      </a:r>
                      <a:endParaRPr lang="en-US" sz="4000" b="0" i="0" u="none" strike="noStrike" baseline="0" dirty="0">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a:effectLst/>
                        </a:rPr>
                        <a:t>24%</a:t>
                      </a:r>
                      <a:endParaRPr lang="en-US" sz="4000" b="0" i="0" u="none" strike="noStrike">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dirty="0">
                          <a:effectLst/>
                        </a:rPr>
                        <a:t>17%</a:t>
                      </a:r>
                      <a:endParaRPr lang="en-US" sz="4000" b="0" i="0" u="none" strike="noStrike" dirty="0">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a:effectLst/>
                        </a:rPr>
                        <a:t>19%</a:t>
                      </a:r>
                      <a:endParaRPr lang="en-US" sz="4000" b="0" i="0" u="none" strike="noStrike">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dirty="0">
                          <a:effectLst/>
                        </a:rPr>
                        <a:t>25%</a:t>
                      </a:r>
                      <a:endParaRPr lang="en-US" sz="4000" b="0" i="0" u="none" strike="noStrike" dirty="0">
                        <a:solidFill>
                          <a:srgbClr val="000000"/>
                        </a:solidFill>
                        <a:effectLst/>
                        <a:latin typeface="Calibri" panose="020F0502020204030204" pitchFamily="34" charset="0"/>
                      </a:endParaRPr>
                    </a:p>
                  </a:txBody>
                  <a:tcPr marL="19050" marR="19050" marT="19050" marB="0" anchor="b"/>
                </a:tc>
                <a:extLst>
                  <a:ext uri="{0D108BD9-81ED-4DB2-BD59-A6C34878D82A}">
                    <a16:rowId xmlns:a16="http://schemas.microsoft.com/office/drawing/2014/main" val="10002"/>
                  </a:ext>
                </a:extLst>
              </a:tr>
              <a:tr h="841064">
                <a:tc>
                  <a:txBody>
                    <a:bodyPr/>
                    <a:lstStyle/>
                    <a:p>
                      <a:pPr algn="l" fontAlgn="b"/>
                      <a:r>
                        <a:rPr lang="en-US" sz="4000" u="none" strike="noStrike" baseline="0" dirty="0">
                          <a:effectLst/>
                        </a:rPr>
                        <a:t>Internship or Field Experience</a:t>
                      </a:r>
                      <a:endParaRPr lang="en-US" sz="4000" b="0" i="0" u="none" strike="noStrike" baseline="0" dirty="0">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a:effectLst/>
                        </a:rPr>
                        <a:t>51%</a:t>
                      </a:r>
                      <a:endParaRPr lang="en-US" sz="4000" b="0" i="0" u="none" strike="noStrike">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dirty="0">
                          <a:effectLst/>
                        </a:rPr>
                        <a:t>40%</a:t>
                      </a:r>
                      <a:endParaRPr lang="en-US" sz="4000" b="0" i="0" u="none" strike="noStrike" dirty="0">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dirty="0">
                          <a:effectLst/>
                        </a:rPr>
                        <a:t>41%</a:t>
                      </a:r>
                      <a:endParaRPr lang="en-US" sz="4000" b="0" i="0" u="none" strike="noStrike" dirty="0">
                        <a:solidFill>
                          <a:srgbClr val="000000"/>
                        </a:solidFill>
                        <a:effectLst/>
                        <a:latin typeface="Calibri" panose="020F0502020204030204" pitchFamily="34" charset="0"/>
                      </a:endParaRPr>
                    </a:p>
                  </a:txBody>
                  <a:tcPr marL="19050" marR="19050" marT="19050" marB="0" anchor="b"/>
                </a:tc>
                <a:tc>
                  <a:txBody>
                    <a:bodyPr/>
                    <a:lstStyle/>
                    <a:p>
                      <a:pPr algn="r" fontAlgn="b"/>
                      <a:r>
                        <a:rPr lang="en-US" sz="4000" u="none" strike="noStrike" dirty="0">
                          <a:effectLst/>
                        </a:rPr>
                        <a:t>46%</a:t>
                      </a:r>
                      <a:endParaRPr lang="en-US" sz="4000" b="0" i="0" u="none" strike="noStrike" dirty="0">
                        <a:solidFill>
                          <a:srgbClr val="000000"/>
                        </a:solidFill>
                        <a:effectLst/>
                        <a:latin typeface="Calibri" panose="020F0502020204030204" pitchFamily="34" charset="0"/>
                      </a:endParaRPr>
                    </a:p>
                  </a:txBody>
                  <a:tcPr marL="19050" marR="19050" marT="19050" marB="0" anchor="b"/>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04829244"/>
      </p:ext>
    </p:extLst>
  </p:cSld>
  <p:clrMapOvr>
    <a:masterClrMapping/>
  </p:clrMapOvr>
  <p:transition spd="slow">
    <p:push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indent="-182880">
              <a:lnSpc>
                <a:spcPct val="107000"/>
              </a:lnSpc>
              <a:spcBef>
                <a:spcPts val="0"/>
              </a:spcBef>
              <a:spcAft>
                <a:spcPts val="1600"/>
              </a:spcAft>
              <a:buClr>
                <a:srgbClr val="E48312"/>
              </a:buClr>
              <a:buSzPct val="100000"/>
              <a:buFont typeface="Calibri" panose="020F0502020204030204" pitchFamily="34" charset="0"/>
              <a:buChar char=" "/>
            </a:pPr>
            <a:r>
              <a:rPr lang="en-US" sz="4800" dirty="0">
                <a:latin typeface="Arial Black" panose="020B0A04020102020204" pitchFamily="34" charset="0"/>
              </a:rPr>
              <a:t>HIP/SLICE </a:t>
            </a:r>
            <a:r>
              <a:rPr lang="en-US" sz="4800" dirty="0">
                <a:solidFill>
                  <a:srgbClr val="000000">
                    <a:lumMod val="85000"/>
                    <a:lumOff val="15000"/>
                  </a:srgbClr>
                </a:solidFill>
                <a:latin typeface="Arial Black" panose="020B0A04020102020204" pitchFamily="34" charset="0"/>
              </a:rPr>
              <a:t>Journal to Article English Composition activity</a:t>
            </a:r>
            <a:br>
              <a:rPr lang="en-US" sz="4800" dirty="0">
                <a:latin typeface="Arial Black" panose="020B0A04020102020204" pitchFamily="34" charset="0"/>
              </a:rPr>
            </a:br>
            <a:r>
              <a:rPr lang="en-US" sz="3600" dirty="0">
                <a:latin typeface="Arial Black" panose="020B0A04020102020204" pitchFamily="34" charset="0"/>
              </a:rPr>
              <a:t> </a:t>
            </a:r>
            <a:r>
              <a:rPr lang="en-US" sz="3600" dirty="0">
                <a:latin typeface="+mn-lt"/>
              </a:rPr>
              <a:t>Keys to College Readiness- David T Conley (2011) </a:t>
            </a:r>
            <a:r>
              <a:rPr lang="en-US" sz="3600" dirty="0"/>
              <a:t>Defining and Measuring College  and Career Readiness </a:t>
            </a:r>
            <a:endParaRPr lang="en-US" sz="3600" dirty="0">
              <a:latin typeface="+mn-lt"/>
            </a:endParaRPr>
          </a:p>
        </p:txBody>
      </p:sp>
      <p:graphicFrame>
        <p:nvGraphicFramePr>
          <p:cNvPr id="4" name="Content Placeholder 3"/>
          <p:cNvGraphicFramePr>
            <a:graphicFrameLocks noGrp="1"/>
          </p:cNvGraphicFramePr>
          <p:nvPr>
            <p:ph idx="1"/>
            <p:extLst/>
          </p:nvPr>
        </p:nvGraphicFramePr>
        <p:xfrm>
          <a:off x="2195513" y="3692527"/>
          <a:ext cx="20116800" cy="8045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http://kristiholl.net/writers-blog/wp-content/uploads/2013/06/journal.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71300" y="3214159"/>
            <a:ext cx="3876802" cy="40983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instruct.uwo.ca/english/234e/assets/smplessycptn1.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911505" y="7960716"/>
            <a:ext cx="4059684" cy="4929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greatleadersserve.org/wp-content/uploads/2013/01/HiRes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44789" y="3666960"/>
            <a:ext cx="3453292" cy="34532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jurtest.colostate.edu/wp-content/uploads/2014/04/Final-JUR-Header.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862" y="9063068"/>
            <a:ext cx="6949440" cy="2724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47790"/>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19359" y="237744"/>
            <a:ext cx="21948458" cy="12014595"/>
          </a:xfrm>
        </p:spPr>
        <p:txBody>
          <a:bodyPr vert="horz" lIns="217490" tIns="108745" rIns="217490" bIns="108745" rtlCol="0" anchor="t">
            <a:noAutofit/>
          </a:bodyPr>
          <a:lstStyle/>
          <a:p>
            <a:r>
              <a:rPr lang="en-US" sz="4000" dirty="0">
                <a:solidFill>
                  <a:srgbClr val="000000"/>
                </a:solidFill>
                <a:latin typeface="Times New Roman" charset="0"/>
              </a:rPr>
              <a:t>STEPS: </a:t>
            </a:r>
          </a:p>
          <a:p>
            <a:r>
              <a:rPr lang="en-US" sz="4000" dirty="0">
                <a:solidFill>
                  <a:srgbClr val="000000"/>
                </a:solidFill>
                <a:latin typeface="Times New Roman" charset="0"/>
              </a:rPr>
              <a:t>1. Diagnostic Test on Writing and Grammar Skills &amp; Memory Essay</a:t>
            </a:r>
          </a:p>
          <a:p>
            <a:r>
              <a:rPr lang="en-US" sz="4000" dirty="0">
                <a:solidFill>
                  <a:srgbClr val="000000"/>
                </a:solidFill>
                <a:latin typeface="Times New Roman" charset="0"/>
              </a:rPr>
              <a:t>2. Pre-test on HIP skills (</a:t>
            </a:r>
            <a:r>
              <a:rPr lang="en-US" sz="4000" dirty="0" err="1">
                <a:solidFill>
                  <a:srgbClr val="000000"/>
                </a:solidFill>
                <a:latin typeface="Times New Roman" charset="0"/>
              </a:rPr>
              <a:t>Lickert</a:t>
            </a:r>
            <a:r>
              <a:rPr lang="en-US" sz="4000" dirty="0">
                <a:solidFill>
                  <a:srgbClr val="000000"/>
                </a:solidFill>
                <a:latin typeface="Times New Roman" charset="0"/>
              </a:rPr>
              <a:t> scale)</a:t>
            </a:r>
          </a:p>
          <a:p>
            <a:r>
              <a:rPr lang="en-US" sz="4000" dirty="0">
                <a:solidFill>
                  <a:srgbClr val="000000"/>
                </a:solidFill>
                <a:latin typeface="Times New Roman" charset="0"/>
              </a:rPr>
              <a:t>3. HIP/SLICE journal (</a:t>
            </a:r>
            <a:r>
              <a:rPr lang="en-US" sz="4000" dirty="0">
                <a:solidFill>
                  <a:srgbClr val="FF0000"/>
                </a:solidFill>
                <a:latin typeface="Times New Roman" charset="0"/>
              </a:rPr>
              <a:t>20 page of observations &amp; </a:t>
            </a:r>
            <a:r>
              <a:rPr lang="en-US" sz="4000" dirty="0" err="1">
                <a:solidFill>
                  <a:srgbClr val="FF0000"/>
                </a:solidFill>
                <a:latin typeface="Times New Roman" charset="0"/>
              </a:rPr>
              <a:t>intervies</a:t>
            </a:r>
            <a:r>
              <a:rPr lang="en-US" sz="4000" dirty="0">
                <a:solidFill>
                  <a:srgbClr val="000000"/>
                </a:solidFill>
                <a:latin typeface="Times New Roman" charset="0"/>
              </a:rPr>
              <a:t>)</a:t>
            </a:r>
          </a:p>
          <a:p>
            <a:r>
              <a:rPr lang="en-US" sz="4000" dirty="0">
                <a:solidFill>
                  <a:srgbClr val="000000"/>
                </a:solidFill>
                <a:latin typeface="Times New Roman" charset="0"/>
              </a:rPr>
              <a:t>4. HIP/SLICE Research Paper (5 pages with HIP journal as primary sources &amp; 4 secondary sources)</a:t>
            </a:r>
          </a:p>
          <a:p>
            <a:r>
              <a:rPr lang="en-US" sz="4000" dirty="0">
                <a:solidFill>
                  <a:srgbClr val="000000"/>
                </a:solidFill>
                <a:latin typeface="Times New Roman" charset="0"/>
              </a:rPr>
              <a:t>5. Submission to Journal- </a:t>
            </a:r>
            <a:r>
              <a:rPr lang="en-US" sz="3200" dirty="0">
                <a:solidFill>
                  <a:srgbClr val="FF0000"/>
                </a:solidFill>
                <a:latin typeface="MinionProBoldSubh"/>
              </a:rPr>
              <a:t>Journal of Undergraduate Research and Scholarly Excellence </a:t>
            </a:r>
            <a:r>
              <a:rPr lang="en-US" sz="3200" dirty="0"/>
              <a:t>is a peer-reviewed, undergraduate journal registered with the Library of Congress that accepts submissions of any subject, from any undergraduate institution. </a:t>
            </a:r>
            <a:endParaRPr lang="en-US" sz="3200" dirty="0">
              <a:solidFill>
                <a:srgbClr val="000000"/>
              </a:solidFill>
              <a:latin typeface="Times New Roman" charset="0"/>
            </a:endParaRPr>
          </a:p>
          <a:p>
            <a:r>
              <a:rPr lang="en-US" sz="4000" dirty="0">
                <a:solidFill>
                  <a:srgbClr val="000000"/>
                </a:solidFill>
                <a:latin typeface="Times New Roman" charset="0"/>
              </a:rPr>
              <a:t>6. Survey Monkey Post-Test on HIP skills (Narrative; Open-Ended)</a:t>
            </a:r>
          </a:p>
          <a:p>
            <a:r>
              <a:rPr lang="en-US" sz="4000" dirty="0">
                <a:solidFill>
                  <a:srgbClr val="000000"/>
                </a:solidFill>
                <a:latin typeface="Times New Roman" charset="0"/>
              </a:rPr>
              <a:t>10. Mastery Test on Writing and Grammar Skills &amp; Memory Essay </a:t>
            </a:r>
          </a:p>
          <a:p>
            <a:r>
              <a:rPr lang="en-US" sz="4000" dirty="0">
                <a:solidFill>
                  <a:srgbClr val="000000"/>
                </a:solidFill>
                <a:latin typeface="Times New Roman" charset="0"/>
              </a:rPr>
              <a:t>11. Text </a:t>
            </a:r>
            <a:r>
              <a:rPr lang="en-US" sz="4000" dirty="0" err="1">
                <a:solidFill>
                  <a:srgbClr val="000000"/>
                </a:solidFill>
                <a:latin typeface="Times New Roman" charset="0"/>
              </a:rPr>
              <a:t>Anlysis</a:t>
            </a:r>
            <a:r>
              <a:rPr lang="en-US" sz="4000" dirty="0">
                <a:solidFill>
                  <a:srgbClr val="000000"/>
                </a:solidFill>
                <a:latin typeface="Times New Roman" charset="0"/>
              </a:rPr>
              <a:t> (</a:t>
            </a:r>
            <a:r>
              <a:rPr lang="en-US" sz="4000" dirty="0" err="1">
                <a:solidFill>
                  <a:srgbClr val="000000"/>
                </a:solidFill>
                <a:latin typeface="Times New Roman" charset="0"/>
              </a:rPr>
              <a:t>WriteLab</a:t>
            </a:r>
            <a:r>
              <a:rPr lang="en-US" sz="4000" dirty="0">
                <a:solidFill>
                  <a:srgbClr val="000000"/>
                </a:solidFill>
                <a:latin typeface="Times New Roman" charset="0"/>
              </a:rPr>
              <a:t>, Turnitin.com, &amp; Textalyser) comparison of HIP/SLICE Research essay from first year students at Cerritos Community College and at California State University Dominguez Hills (both HIS)</a:t>
            </a:r>
          </a:p>
          <a:p>
            <a:endParaRPr lang="en-US" dirty="0"/>
          </a:p>
        </p:txBody>
      </p:sp>
    </p:spTree>
    <p:extLst>
      <p:ext uri="{BB962C8B-B14F-4D97-AF65-F5344CB8AC3E}">
        <p14:creationId xmlns:p14="http://schemas.microsoft.com/office/powerpoint/2010/main" val="2143454936"/>
      </p:ext>
    </p:extLst>
  </p:cSld>
  <p:clrMapOvr>
    <a:masterClrMapping/>
  </p:clrMapOvr>
  <p:transition spd="slow">
    <p:push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endParaRPr lang="en-US" dirty="0">
              <a:latin typeface="Futura Medium" charset="0"/>
              <a:ea typeface="Futura Medium" charset="0"/>
              <a:cs typeface="Futura Medium" charset="0"/>
            </a:endParaRPr>
          </a:p>
        </p:txBody>
      </p:sp>
      <p:sp>
        <p:nvSpPr>
          <p:cNvPr id="10" name="Text Placeholder 9"/>
          <p:cNvSpPr>
            <a:spLocks noGrp="1"/>
          </p:cNvSpPr>
          <p:nvPr>
            <p:ph type="body" idx="1"/>
          </p:nvPr>
        </p:nvSpPr>
        <p:spPr>
          <a:xfrm>
            <a:off x="1496915" y="384462"/>
            <a:ext cx="10316917" cy="1647824"/>
          </a:xfrm>
        </p:spPr>
        <p:txBody>
          <a:bodyPr/>
          <a:lstStyle/>
          <a:p>
            <a:r>
              <a:rPr lang="en-US" dirty="0"/>
              <a:t>Setting</a:t>
            </a:r>
          </a:p>
        </p:txBody>
      </p:sp>
      <p:sp>
        <p:nvSpPr>
          <p:cNvPr id="11" name="Content Placeholder 10"/>
          <p:cNvSpPr>
            <a:spLocks noGrp="1"/>
          </p:cNvSpPr>
          <p:nvPr>
            <p:ph sz="half" idx="2"/>
          </p:nvPr>
        </p:nvSpPr>
        <p:spPr>
          <a:xfrm>
            <a:off x="600766" y="1745806"/>
            <a:ext cx="11044277" cy="11622721"/>
          </a:xfrm>
        </p:spPr>
        <p:txBody>
          <a:bodyPr vert="horz" lIns="217490" tIns="108745" rIns="217490" bIns="108745" rtlCol="0" anchor="t">
            <a:noAutofit/>
          </a:bodyPr>
          <a:lstStyle/>
          <a:p>
            <a:r>
              <a:rPr lang="en-US" sz="2400" dirty="0"/>
              <a:t>California State University, Dominguez Hills (</a:t>
            </a:r>
            <a:r>
              <a:rPr lang="en-US" sz="2400" b="1" dirty="0">
                <a:solidFill>
                  <a:srgbClr val="00B0F0"/>
                </a:solidFill>
              </a:rPr>
              <a:t>CSUDH</a:t>
            </a:r>
            <a:r>
              <a:rPr lang="en-US" sz="2400" dirty="0"/>
              <a:t>) </a:t>
            </a:r>
          </a:p>
          <a:p>
            <a:r>
              <a:rPr lang="en-US" sz="2400" dirty="0"/>
              <a:t>- a Hispanic Serving Institution and public university founded in 1960</a:t>
            </a:r>
          </a:p>
          <a:p>
            <a:r>
              <a:rPr lang="en-US" sz="2400" dirty="0"/>
              <a:t>-part of the 23 school CSU system</a:t>
            </a:r>
          </a:p>
          <a:p>
            <a:pPr marL="571500" indent="-571500">
              <a:buFontTx/>
              <a:buChar char="-"/>
            </a:pPr>
            <a:r>
              <a:rPr lang="en-US" sz="2400" dirty="0"/>
              <a:t>45[6] majors for a Bachelor's degrees; 22 different Master's degrees</a:t>
            </a:r>
          </a:p>
          <a:p>
            <a:pPr marL="571500" indent="-571500">
              <a:buFontTx/>
              <a:buChar char="-"/>
            </a:pPr>
            <a:r>
              <a:rPr lang="en-US" sz="2400" dirty="0"/>
              <a:t>17 types of teaching credentials</a:t>
            </a:r>
          </a:p>
          <a:p>
            <a:pPr marL="571500" indent="-571500">
              <a:buFontTx/>
              <a:buChar char="-"/>
            </a:pPr>
            <a:r>
              <a:rPr lang="en-US" sz="2400" dirty="0"/>
              <a:t>2015 enrollment of 14,635 students; 12,562 undergraduates (85.3%) </a:t>
            </a:r>
          </a:p>
          <a:p>
            <a:pPr marL="571500" indent="-571500">
              <a:buFontTx/>
              <a:buChar char="-"/>
            </a:pPr>
            <a:r>
              <a:rPr lang="en-US" sz="2400" dirty="0"/>
              <a:t>-2,073 post baccalaureates (14.1%)</a:t>
            </a:r>
          </a:p>
          <a:p>
            <a:pPr marL="571500" indent="-571500">
              <a:buFontTx/>
              <a:buChar char="-"/>
            </a:pPr>
            <a:r>
              <a:rPr lang="en-US" sz="2400" dirty="0"/>
              <a:t>767 faculty; 303 were full time and tenure track</a:t>
            </a:r>
          </a:p>
          <a:p>
            <a:pPr marL="571500" indent="-571500">
              <a:buFontTx/>
              <a:buChar char="-"/>
            </a:pPr>
            <a:r>
              <a:rPr lang="en-US" sz="2400" dirty="0"/>
              <a:t>Dominguez Hills ranked #2 in a list of "The 100 Most Affordable Universities in America 2015" by Best Value Schools.[12] It also ranked #29 in the list of "50 Best Value Colleges and Universities in California 2015."[13] It is one of the most ethnically-diverse universities in the United States[14][15][16] and has a large population of first-generation college students.[17]</a:t>
            </a:r>
          </a:p>
          <a:p>
            <a:pPr marL="571500" indent="-571500">
              <a:buFontTx/>
              <a:buChar char="-"/>
            </a:pPr>
            <a:endParaRPr lang="en-US" sz="2400" dirty="0"/>
          </a:p>
          <a:p>
            <a:r>
              <a:rPr lang="en-US" sz="2400" b="1" dirty="0">
                <a:solidFill>
                  <a:srgbClr val="00B050"/>
                </a:solidFill>
              </a:rPr>
              <a:t>Cerritos College </a:t>
            </a:r>
            <a:r>
              <a:rPr lang="en-US" sz="2400" dirty="0"/>
              <a:t>- a Hispanic Serving Institution and public comprehensive community -offers degrees and certificates in 87 areas of study in nine divisions</a:t>
            </a:r>
          </a:p>
          <a:p>
            <a:r>
              <a:rPr lang="en-US" sz="2400" dirty="0"/>
              <a:t>-Cerritos College ranks second in the state for Mexican-American/</a:t>
            </a:r>
          </a:p>
          <a:p>
            <a:r>
              <a:rPr lang="en-US" sz="2400" dirty="0"/>
              <a:t>Latino student transfers to California State Universities.</a:t>
            </a:r>
          </a:p>
          <a:p>
            <a:r>
              <a:rPr lang="en-US" sz="2400" dirty="0"/>
              <a:t>-595 full-time employees (263 faculty); 934 part-time employees (575 faculty)</a:t>
            </a:r>
          </a:p>
          <a:p>
            <a:endParaRPr lang="en-US" sz="2400" dirty="0"/>
          </a:p>
          <a:p>
            <a:r>
              <a:rPr lang="en-US" sz="2400" dirty="0"/>
              <a:t>Both campuses serve predominantly Hispanic students. </a:t>
            </a:r>
          </a:p>
        </p:txBody>
      </p:sp>
      <p:sp>
        <p:nvSpPr>
          <p:cNvPr id="12" name="Text Placeholder 11"/>
          <p:cNvSpPr>
            <a:spLocks noGrp="1"/>
          </p:cNvSpPr>
          <p:nvPr>
            <p:ph type="body" sz="quarter" idx="3"/>
          </p:nvPr>
        </p:nvSpPr>
        <p:spPr>
          <a:xfrm>
            <a:off x="11173968" y="2218756"/>
            <a:ext cx="10643616" cy="1647824"/>
          </a:xfrm>
        </p:spPr>
        <p:txBody>
          <a:bodyPr/>
          <a:lstStyle/>
          <a:p>
            <a:r>
              <a:rPr lang="en-US" dirty="0"/>
              <a:t>Sample</a:t>
            </a:r>
          </a:p>
          <a:p>
            <a:r>
              <a:rPr lang="en-US" sz="2800" dirty="0"/>
              <a:t>CSUDH –Preparation for College Level English by College</a:t>
            </a:r>
          </a:p>
          <a:p>
            <a:r>
              <a:rPr lang="en-US" sz="2800" dirty="0"/>
              <a:t>All First-Time Freshmen*</a:t>
            </a:r>
          </a:p>
        </p:txBody>
      </p:sp>
      <p:pic>
        <p:nvPicPr>
          <p:cNvPr id="4" name="Content Placeholder 3"/>
          <p:cNvPicPr>
            <a:picLocks noGrp="1" noChangeAspect="1"/>
          </p:cNvPicPr>
          <p:nvPr>
            <p:ph sz="quarter" idx="4"/>
          </p:nvPr>
        </p:nvPicPr>
        <p:blipFill>
          <a:blip r:embed="rId3"/>
          <a:stretch>
            <a:fillRect/>
          </a:stretch>
        </p:blipFill>
        <p:spPr>
          <a:xfrm>
            <a:off x="14057767" y="3727166"/>
            <a:ext cx="5754233" cy="100851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dirty="0">
                <a:latin typeface="Futura Medium" charset="0"/>
                <a:ea typeface="Futura Medium" charset="0"/>
                <a:cs typeface="Futura Medium" charset="0"/>
              </a:rPr>
              <a:t>Methodology</a:t>
            </a:r>
          </a:p>
        </p:txBody>
      </p:sp>
      <p:sp>
        <p:nvSpPr>
          <p:cNvPr id="6" name="Text Placeholder 5"/>
          <p:cNvSpPr>
            <a:spLocks noGrp="1"/>
          </p:cNvSpPr>
          <p:nvPr>
            <p:ph type="body" idx="1"/>
          </p:nvPr>
        </p:nvSpPr>
        <p:spPr/>
        <p:txBody>
          <a:bodyPr/>
          <a:lstStyle/>
          <a:p>
            <a:r>
              <a:rPr lang="en-US" dirty="0"/>
              <a:t>Data Collection Procedures</a:t>
            </a:r>
          </a:p>
        </p:txBody>
      </p:sp>
      <p:sp>
        <p:nvSpPr>
          <p:cNvPr id="7" name="Content Placeholder 6"/>
          <p:cNvSpPr>
            <a:spLocks noGrp="1"/>
          </p:cNvSpPr>
          <p:nvPr>
            <p:ph sz="half" idx="2"/>
          </p:nvPr>
        </p:nvSpPr>
        <p:spPr/>
        <p:txBody>
          <a:bodyPr/>
          <a:lstStyle/>
          <a:p>
            <a:r>
              <a:rPr lang="en-US" sz="2400" dirty="0"/>
              <a:t>1.	</a:t>
            </a:r>
            <a:r>
              <a:rPr lang="en-US" sz="2400" b="1" dirty="0"/>
              <a:t>Diagnostic Test on Writing and Grammar Skills </a:t>
            </a:r>
            <a:r>
              <a:rPr lang="en-US" sz="2400" dirty="0"/>
              <a:t>(</a:t>
            </a:r>
            <a:r>
              <a:rPr lang="en-US" sz="1600" dirty="0"/>
              <a:t>Diagnostic Tests and Exercises for </a:t>
            </a:r>
            <a:r>
              <a:rPr lang="en-US" sz="1600" i="1" dirty="0"/>
              <a:t>Touchstones </a:t>
            </a:r>
            <a:r>
              <a:rPr lang="en-US" sz="1600" dirty="0"/>
              <a:t>Chris </a:t>
            </a:r>
            <a:r>
              <a:rPr lang="en-US" sz="1600" dirty="0" err="1"/>
              <a:t>Juzwiak</a:t>
            </a:r>
            <a:r>
              <a:rPr lang="en-US" sz="1600" dirty="0"/>
              <a:t>, Glendale Community College, and Julie Nichols Okaloosa –Walton College; BEDFORD/ST. MARTIN’S Boston New York, 2014</a:t>
            </a:r>
            <a:r>
              <a:rPr lang="en-US" sz="2400" dirty="0"/>
              <a:t>)</a:t>
            </a:r>
          </a:p>
          <a:p>
            <a:r>
              <a:rPr lang="en-US" sz="2400" dirty="0"/>
              <a:t>2.	 Memory Essay</a:t>
            </a:r>
          </a:p>
          <a:p>
            <a:r>
              <a:rPr lang="en-US" sz="2400" dirty="0"/>
              <a:t>3.	 Pre-test on HIP skills (</a:t>
            </a:r>
            <a:r>
              <a:rPr lang="en-US" sz="2400" dirty="0" err="1"/>
              <a:t>Lickert</a:t>
            </a:r>
            <a:r>
              <a:rPr lang="en-US" sz="2400" dirty="0"/>
              <a:t> scale)</a:t>
            </a:r>
          </a:p>
          <a:p>
            <a:r>
              <a:rPr lang="en-US" sz="2400" dirty="0"/>
              <a:t>4.	HIP/SLICE journal</a:t>
            </a:r>
          </a:p>
          <a:p>
            <a:r>
              <a:rPr lang="en-US" sz="2400" dirty="0"/>
              <a:t>5.	Professor observation of class</a:t>
            </a:r>
          </a:p>
          <a:p>
            <a:r>
              <a:rPr lang="en-US" sz="2400" dirty="0"/>
              <a:t>6.	HIP/SLICE Research Paper</a:t>
            </a:r>
          </a:p>
          <a:p>
            <a:r>
              <a:rPr lang="en-US" sz="2400" dirty="0"/>
              <a:t>7.	HIP/SLICE journal</a:t>
            </a:r>
          </a:p>
          <a:p>
            <a:r>
              <a:rPr lang="en-US" sz="2400" dirty="0"/>
              <a:t>8.	Submission to Journal</a:t>
            </a:r>
          </a:p>
          <a:p>
            <a:r>
              <a:rPr lang="en-US" sz="2400" dirty="0"/>
              <a:t>9.	Post-Test on HIP skills (Narrative; Open-Ended)</a:t>
            </a:r>
          </a:p>
          <a:p>
            <a:r>
              <a:rPr lang="en-US" sz="2400" dirty="0"/>
              <a:t>10.	Mastery Test on Writing and Grammar Skills</a:t>
            </a:r>
          </a:p>
          <a:p>
            <a:r>
              <a:rPr lang="en-US" sz="2400" dirty="0"/>
              <a:t>11.	Memory Essay</a:t>
            </a:r>
          </a:p>
          <a:p>
            <a:pPr marL="457200" indent="-457200">
              <a:buAutoNum type="arabicPeriod" startAt="12"/>
            </a:pPr>
            <a:r>
              <a:rPr lang="en-US" sz="2400" dirty="0"/>
              <a:t>Comparison of first year students’ responses at *Cerritos Community College and at California State University Dominguez Hills</a:t>
            </a:r>
          </a:p>
          <a:p>
            <a:r>
              <a:rPr lang="en-US" sz="2400" dirty="0"/>
              <a:t>*additional paper</a:t>
            </a:r>
          </a:p>
          <a:p>
            <a:endParaRPr lang="en-US" dirty="0"/>
          </a:p>
        </p:txBody>
      </p:sp>
      <p:sp>
        <p:nvSpPr>
          <p:cNvPr id="8" name="Text Placeholder 7"/>
          <p:cNvSpPr>
            <a:spLocks noGrp="1"/>
          </p:cNvSpPr>
          <p:nvPr>
            <p:ph type="body" sz="quarter" idx="3"/>
          </p:nvPr>
        </p:nvSpPr>
        <p:spPr/>
        <p:txBody>
          <a:bodyPr/>
          <a:lstStyle/>
          <a:p>
            <a:r>
              <a:rPr lang="en-US" dirty="0"/>
              <a:t>Data Analysis Procedures</a:t>
            </a:r>
          </a:p>
        </p:txBody>
      </p:sp>
      <p:pic>
        <p:nvPicPr>
          <p:cNvPr id="12" name="Content Placeholder 11"/>
          <p:cNvPicPr>
            <a:picLocks noGrp="1" noChangeAspect="1"/>
          </p:cNvPicPr>
          <p:nvPr>
            <p:ph sz="quarter" idx="4"/>
          </p:nvPr>
        </p:nvPicPr>
        <p:blipFill>
          <a:blip r:embed="rId3"/>
          <a:stretch>
            <a:fillRect/>
          </a:stretch>
        </p:blipFill>
        <p:spPr>
          <a:xfrm>
            <a:off x="12452281" y="5010150"/>
            <a:ext cx="10864919" cy="841324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a:latin typeface="Futura Medium" charset="0"/>
                <a:ea typeface="Futura Medium" charset="0"/>
                <a:cs typeface="Futura Medium" charset="0"/>
              </a:rPr>
              <a:t>Findings:</a:t>
            </a:r>
            <a:br>
              <a:rPr lang="en-US" dirty="0">
                <a:latin typeface="Futura Medium" charset="0"/>
                <a:ea typeface="Futura Medium" charset="0"/>
                <a:cs typeface="Futura Medium" charset="0"/>
              </a:rPr>
            </a:br>
            <a:r>
              <a:rPr lang="en-US" sz="2000" dirty="0"/>
              <a:t>Pre-test on HIP skills (</a:t>
            </a:r>
            <a:r>
              <a:rPr lang="en-US" sz="2000" dirty="0" err="1"/>
              <a:t>Lickert</a:t>
            </a:r>
            <a:r>
              <a:rPr lang="en-US" sz="2000" dirty="0"/>
              <a:t> scale)</a:t>
            </a:r>
            <a:br>
              <a:rPr lang="en-US" dirty="0"/>
            </a:br>
            <a:endParaRPr lang="en-US" dirty="0">
              <a:latin typeface="Futura Medium" charset="0"/>
              <a:ea typeface="Futura Medium" charset="0"/>
              <a:cs typeface="Futura Medium" charset="0"/>
            </a:endParaRP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1144121612"/>
              </p:ext>
            </p:extLst>
          </p:nvPr>
        </p:nvGraphicFramePr>
        <p:xfrm>
          <a:off x="1219200" y="2050473"/>
          <a:ext cx="21948776" cy="10972800"/>
        </p:xfrm>
        <a:graphic>
          <a:graphicData uri="http://schemas.openxmlformats.org/drawingml/2006/table">
            <a:tbl>
              <a:tblPr firstRow="1" bandRow="1">
                <a:tableStyleId>{616DA210-FB5B-4158-B5E0-FEB733F419BA}</a:tableStyleId>
              </a:tblPr>
              <a:tblGrid>
                <a:gridCol w="7841673">
                  <a:extLst>
                    <a:ext uri="{9D8B030D-6E8A-4147-A177-3AD203B41FA5}">
                      <a16:colId xmlns:a16="http://schemas.microsoft.com/office/drawing/2014/main" val="1494638571"/>
                    </a:ext>
                  </a:extLst>
                </a:gridCol>
                <a:gridCol w="14107103">
                  <a:extLst>
                    <a:ext uri="{9D8B030D-6E8A-4147-A177-3AD203B41FA5}">
                      <a16:colId xmlns:a16="http://schemas.microsoft.com/office/drawing/2014/main" val="3820485033"/>
                    </a:ext>
                  </a:extLst>
                </a:gridCol>
              </a:tblGrid>
              <a:tr h="10584872">
                <a:tc>
                  <a:txBody>
                    <a:bodyPr/>
                    <a:lstStyle/>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Part 1-a	     Least-  1	2	3	4	Greatest-5</a:t>
                      </a:r>
                    </a:p>
                    <a:p>
                      <a:pPr marL="0" marR="0">
                        <a:lnSpc>
                          <a:spcPct val="100000"/>
                        </a:lnSpc>
                        <a:spcBef>
                          <a:spcPts val="0"/>
                        </a:spcBef>
                        <a:spcAft>
                          <a:spcPts val="0"/>
                        </a:spcAft>
                      </a:pPr>
                      <a:r>
                        <a:rPr lang="en-US" sz="20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Cerritos	             0.5	1	4.5	9	11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CSUDH	             0	0	2.25	7.25	11.75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part 1-b					</a:t>
                      </a:r>
                    </a:p>
                    <a:p>
                      <a:pPr marL="0" marR="0">
                        <a:lnSpc>
                          <a:spcPct val="100000"/>
                        </a:lnSpc>
                        <a:spcBef>
                          <a:spcPts val="0"/>
                        </a:spcBef>
                        <a:spcAft>
                          <a:spcPts val="0"/>
                        </a:spcAft>
                      </a:pPr>
                      <a:r>
                        <a:rPr lang="en-US" sz="20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Cerritos	             1	3	6.5	9.5	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CSUDH	             0	0	3.75	8.75	12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part 1-c					</a:t>
                      </a:r>
                    </a:p>
                    <a:p>
                      <a:pPr marL="0" marR="0">
                        <a:lnSpc>
                          <a:spcPct val="100000"/>
                        </a:lnSpc>
                        <a:spcBef>
                          <a:spcPts val="0"/>
                        </a:spcBef>
                        <a:spcAft>
                          <a:spcPts val="0"/>
                        </a:spcAft>
                      </a:pPr>
                      <a:r>
                        <a:rPr lang="en-US" sz="20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Cerritos	              2.5	1.5	12.5	8	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CSUDH	              0.25	3.5	7.5	8.25	1.75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part 1-d					</a:t>
                      </a:r>
                    </a:p>
                    <a:p>
                      <a:pPr marL="0" marR="0">
                        <a:lnSpc>
                          <a:spcPct val="100000"/>
                        </a:lnSpc>
                        <a:spcBef>
                          <a:spcPts val="0"/>
                        </a:spcBef>
                        <a:spcAft>
                          <a:spcPts val="0"/>
                        </a:spcAft>
                      </a:pPr>
                      <a:r>
                        <a:rPr lang="en-US" sz="20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Cerritos </a:t>
                      </a:r>
                      <a:r>
                        <a:rPr lang="en-US" sz="2000" baseline="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20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0.5	3	9.5	7	5.5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CSUDH  	0	1.75	8.75	9	1.75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part 2-a					</a:t>
                      </a:r>
                    </a:p>
                    <a:p>
                      <a:pPr marL="0" marR="0">
                        <a:lnSpc>
                          <a:spcPct val="100000"/>
                        </a:lnSpc>
                        <a:spcBef>
                          <a:spcPts val="0"/>
                        </a:spcBef>
                        <a:spcAft>
                          <a:spcPts val="0"/>
                        </a:spcAft>
                      </a:pPr>
                      <a:r>
                        <a:rPr lang="en-US" sz="20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Cerritos	             0.5	1	3.5	10	10.5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CSUDH	             1.5	1	3.5	6	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part 2-b					</a:t>
                      </a:r>
                    </a:p>
                    <a:p>
                      <a:pPr marL="0" marR="0">
                        <a:lnSpc>
                          <a:spcPct val="100000"/>
                        </a:lnSpc>
                        <a:spcBef>
                          <a:spcPts val="0"/>
                        </a:spcBef>
                        <a:spcAft>
                          <a:spcPts val="0"/>
                        </a:spcAft>
                      </a:pPr>
                      <a:r>
                        <a:rPr lang="en-US" sz="20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Cerritos	             3.5	3	10.5	8	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CSUDH	             1.25	3	8	6.75	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part 3-a					</a:t>
                      </a:r>
                    </a:p>
                    <a:p>
                      <a:pPr marL="0" marR="0">
                        <a:lnSpc>
                          <a:spcPct val="100000"/>
                        </a:lnSpc>
                        <a:spcBef>
                          <a:spcPts val="0"/>
                        </a:spcBef>
                        <a:spcAft>
                          <a:spcPts val="0"/>
                        </a:spcAft>
                      </a:pPr>
                      <a:r>
                        <a:rPr lang="en-US" sz="20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Cerritos	             1	2.5	7.5	11.5	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CSUDH	             0.75	1.25	7.25	9.5	3.25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part 3-b					</a:t>
                      </a:r>
                    </a:p>
                    <a:p>
                      <a:pPr marL="0" marR="0">
                        <a:lnSpc>
                          <a:spcPct val="100000"/>
                        </a:lnSpc>
                        <a:spcBef>
                          <a:spcPts val="0"/>
                        </a:spcBef>
                        <a:spcAft>
                          <a:spcPts val="0"/>
                        </a:spcAft>
                      </a:pPr>
                      <a:r>
                        <a:rPr lang="en-US" sz="20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Cerritos	             1.5	2	8	9	5.5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CSUDH	             1	2.25	6.5	6.75	4.5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0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part 3-c					</a:t>
                      </a:r>
                    </a:p>
                    <a:p>
                      <a:pPr marL="0" marR="0">
                        <a:lnSpc>
                          <a:spcPct val="100000"/>
                        </a:lnSpc>
                        <a:spcBef>
                          <a:spcPts val="0"/>
                        </a:spcBef>
                        <a:spcAft>
                          <a:spcPts val="0"/>
                        </a:spcAft>
                      </a:pPr>
                      <a:r>
                        <a:rPr lang="en-US" sz="20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Cerritos	             3	4.5	7.5	4.5	7.5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CSUDH	             1	2.25	7.75	7	2.5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a:txBody>
                  <a:tcPr/>
                </a:tc>
                <a:tc>
                  <a:txBody>
                    <a:bodyPr/>
                    <a:lstStyle/>
                    <a:p>
                      <a:r>
                        <a:rPr lang="en-US" sz="2400" dirty="0"/>
                        <a:t>Part 1. Undergraduate Research</a:t>
                      </a:r>
                    </a:p>
                    <a:p>
                      <a:r>
                        <a:rPr lang="en-US" sz="2400" b="0" dirty="0"/>
                        <a:t>a- Rate on a scale of 1-5 your </a:t>
                      </a:r>
                      <a:r>
                        <a:rPr lang="en-US" sz="2400" b="0" dirty="0">
                          <a:solidFill>
                            <a:srgbClr val="FF0000"/>
                          </a:solidFill>
                        </a:rPr>
                        <a:t>willingness to consider new or other strategies of reading and writing</a:t>
                      </a:r>
                      <a:r>
                        <a:rPr lang="en-US" sz="2400" b="0" dirty="0"/>
                        <a:t>: 1-5</a:t>
                      </a:r>
                    </a:p>
                    <a:p>
                      <a:r>
                        <a:rPr lang="en-US" sz="2400" b="0" dirty="0"/>
                        <a:t>b-  Rate on a scale of 1-5 </a:t>
                      </a:r>
                      <a:r>
                        <a:rPr lang="en-US" sz="2400" b="0" dirty="0">
                          <a:solidFill>
                            <a:srgbClr val="FF0000"/>
                          </a:solidFill>
                        </a:rPr>
                        <a:t>your level of interest and engagement in the overall process of learning new reading and writing strategies</a:t>
                      </a:r>
                      <a:r>
                        <a:rPr lang="en-US" sz="2400" b="0" dirty="0"/>
                        <a:t>?  </a:t>
                      </a:r>
                    </a:p>
                    <a:p>
                      <a:r>
                        <a:rPr lang="en-US" sz="2400" b="0" dirty="0"/>
                        <a:t>c- Rate on a scale of 1-5 your </a:t>
                      </a:r>
                      <a:r>
                        <a:rPr lang="en-US" sz="2400" b="0" dirty="0">
                          <a:solidFill>
                            <a:srgbClr val="FF0000"/>
                          </a:solidFill>
                        </a:rPr>
                        <a:t>ability to generate, investigate, and represent ideas</a:t>
                      </a:r>
                      <a:r>
                        <a:rPr lang="en-US" sz="2400" b="0" dirty="0"/>
                        <a:t>. (For example, do you require specific directions to begin an assignment, or are you able to start the project without additional explanations?)</a:t>
                      </a:r>
                    </a:p>
                    <a:p>
                      <a:r>
                        <a:rPr lang="en-US" sz="2400" b="0" dirty="0"/>
                        <a:t>d- Rate on a scale of 1-5 your </a:t>
                      </a:r>
                      <a:r>
                        <a:rPr lang="en-US" sz="2400" b="0" dirty="0">
                          <a:solidFill>
                            <a:srgbClr val="FF0000"/>
                          </a:solidFill>
                        </a:rPr>
                        <a:t>writing and reading strategies or ideas across the curriculum or other courses or content areas</a:t>
                      </a:r>
                      <a:r>
                        <a:rPr lang="en-US" sz="2400" b="0" dirty="0"/>
                        <a:t>? (For example, in a history or political science class?)</a:t>
                      </a:r>
                    </a:p>
                    <a:p>
                      <a:r>
                        <a:rPr lang="en-US" sz="3600" dirty="0"/>
                        <a:t>CC:  5.20, 5.6, 3.9=  </a:t>
                      </a:r>
                      <a:r>
                        <a:rPr lang="en-US" sz="3600" b="1" dirty="0"/>
                        <a:t>4.9 </a:t>
                      </a:r>
                      <a:r>
                        <a:rPr lang="en-US" sz="3600" dirty="0"/>
                        <a:t>              CSUDH: 4.25, 4.90, 4.25= 4.4667</a:t>
                      </a:r>
                    </a:p>
                    <a:p>
                      <a:endParaRPr lang="en-US" sz="2400" dirty="0"/>
                    </a:p>
                    <a:p>
                      <a:r>
                        <a:rPr lang="en-US" sz="2400" dirty="0"/>
                        <a:t>Part 2. Diversity/Global Learning</a:t>
                      </a:r>
                    </a:p>
                    <a:p>
                      <a:r>
                        <a:rPr lang="en-US" sz="2400" b="0" dirty="0"/>
                        <a:t>a-  Rate on a scale of 1-5 your </a:t>
                      </a:r>
                      <a:r>
                        <a:rPr lang="en-US" sz="2400" b="0" dirty="0">
                          <a:solidFill>
                            <a:srgbClr val="FF0000"/>
                          </a:solidFill>
                        </a:rPr>
                        <a:t>level of curiosity or interest to know more about the world</a:t>
                      </a:r>
                      <a:r>
                        <a:rPr lang="en-US" sz="2400" b="0" dirty="0"/>
                        <a:t>? (For example, are you now aware of issues in other parts of the world that you previously did not think about?)</a:t>
                      </a:r>
                    </a:p>
                    <a:p>
                      <a:r>
                        <a:rPr lang="en-US" sz="2400" b="0" dirty="0"/>
                        <a:t>b- Rate on a scale of 1-5 </a:t>
                      </a:r>
                      <a:r>
                        <a:rPr lang="en-US" sz="2400" b="0" dirty="0">
                          <a:solidFill>
                            <a:srgbClr val="FF0000"/>
                          </a:solidFill>
                        </a:rPr>
                        <a:t>your ownership of your actions in relation to global issues, such as diversity, social justice, collaboration, or equity</a:t>
                      </a:r>
                      <a:r>
                        <a:rPr lang="en-US" sz="2400" b="0" dirty="0"/>
                        <a:t>? (For example, in your neighborhood are there action committees organized in response to a recent event or problem? Or, in your classes are there action committees organized to respond to a particular issue?)</a:t>
                      </a:r>
                    </a:p>
                    <a:p>
                      <a:pPr marL="0" marR="0" lvl="0" indent="0" algn="l" defTabSz="1087444"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mn-lt"/>
                          <a:ea typeface="+mn-ea"/>
                          <a:cs typeface="+mn-cs"/>
                        </a:rPr>
                        <a:t>CC:  5.1, 6.2 = 5.65                       CSUDH: 4.2, 5= 4.6</a:t>
                      </a:r>
                    </a:p>
                    <a:p>
                      <a:endParaRPr lang="en-US" sz="2400" dirty="0"/>
                    </a:p>
                    <a:p>
                      <a:r>
                        <a:rPr lang="en-US" sz="2400" dirty="0"/>
                        <a:t>Part 3. Service Learning, Community-Based Learning</a:t>
                      </a:r>
                    </a:p>
                    <a:p>
                      <a:r>
                        <a:rPr lang="en-US" sz="2400" b="0" dirty="0"/>
                        <a:t>a- Rate on a scale of 1-5 your </a:t>
                      </a:r>
                      <a:r>
                        <a:rPr lang="en-US" sz="2400" b="0" dirty="0">
                          <a:solidFill>
                            <a:srgbClr val="FF0000"/>
                          </a:solidFill>
                        </a:rPr>
                        <a:t>ability to adapt to situations, expectations, or demands for reading and writing</a:t>
                      </a:r>
                      <a:r>
                        <a:rPr lang="en-US" sz="2400" b="0" dirty="0"/>
                        <a:t>? (For example, an assignment that is more demanding than anticipated? Or a Pop Quiz? Or an unexpected presentation or group project?)</a:t>
                      </a:r>
                    </a:p>
                    <a:p>
                      <a:r>
                        <a:rPr lang="en-US" sz="2400" b="0" dirty="0"/>
                        <a:t>b- Rate on a scale of 1-5 your </a:t>
                      </a:r>
                      <a:r>
                        <a:rPr lang="en-US" sz="2400" b="0" dirty="0">
                          <a:solidFill>
                            <a:srgbClr val="FF0000"/>
                          </a:solidFill>
                        </a:rPr>
                        <a:t>interest and attention to short term projects</a:t>
                      </a:r>
                      <a:r>
                        <a:rPr lang="en-US" sz="2400" b="0" dirty="0"/>
                        <a:t>? (For example, a weekly assignment?)</a:t>
                      </a:r>
                    </a:p>
                    <a:p>
                      <a:r>
                        <a:rPr lang="en-US" sz="2400" b="0" dirty="0"/>
                        <a:t>c- Rate on a scale of 1-5 your </a:t>
                      </a:r>
                      <a:r>
                        <a:rPr lang="en-US" sz="2400" b="0" dirty="0">
                          <a:solidFill>
                            <a:srgbClr val="FF0000"/>
                          </a:solidFill>
                        </a:rPr>
                        <a:t>interest and attention to long term projects</a:t>
                      </a:r>
                      <a:r>
                        <a:rPr lang="en-US" sz="2400" b="0" dirty="0"/>
                        <a:t>? (For example, a final semester paper or project?)</a:t>
                      </a:r>
                    </a:p>
                    <a:p>
                      <a:pPr marL="0" marR="0" lvl="0" indent="0" algn="l" defTabSz="1087444"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mn-lt"/>
                          <a:ea typeface="+mn-ea"/>
                          <a:cs typeface="+mn-cs"/>
                        </a:rPr>
                        <a:t>CC: 5.5, 5.2, 5.4 =  5.3667           CSUDH: 4.35, 4.2, 4.1 = 4.21667</a:t>
                      </a:r>
                    </a:p>
                    <a:p>
                      <a:endParaRPr lang="en-US" sz="2000" dirty="0"/>
                    </a:p>
                  </a:txBody>
                  <a:tcPr/>
                </a:tc>
                <a:extLst>
                  <a:ext uri="{0D108BD9-81ED-4DB2-BD59-A6C34878D82A}">
                    <a16:rowId xmlns:a16="http://schemas.microsoft.com/office/drawing/2014/main" val="319364345"/>
                  </a:ext>
                </a:extLst>
              </a:tr>
            </a:tbl>
          </a:graphicData>
        </a:graphic>
      </p:graphicFrame>
    </p:spTree>
  </p:cSld>
  <p:clrMapOvr>
    <a:masterClrMapping/>
  </p:clrMapOvr>
  <p:transition spd="slow">
    <p:push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6" name="Content Placeholder 5"/>
          <p:cNvSpPr>
            <a:spLocks noGrp="1"/>
          </p:cNvSpPr>
          <p:nvPr>
            <p:ph idx="1"/>
          </p:nvPr>
        </p:nvSpPr>
        <p:spPr/>
        <p:txBody>
          <a:bodyPr/>
          <a:lstStyle/>
          <a:p>
            <a:endParaRPr lang="en-US" dirty="0"/>
          </a:p>
        </p:txBody>
      </p:sp>
    </p:spTree>
    <p:extLst>
      <p:ext uri="{BB962C8B-B14F-4D97-AF65-F5344CB8AC3E}">
        <p14:creationId xmlns:p14="http://schemas.microsoft.com/office/powerpoint/2010/main" val="1438876384"/>
      </p:ext>
    </p:extLst>
  </p:cSld>
  <p:clrMapOvr>
    <a:masterClrMapping/>
  </p:clrMapOvr>
  <p:transition spd="slow">
    <p:push dir="d"/>
  </p:transition>
</p:sld>
</file>

<file path=ppt/theme/theme1.xml><?xml version="1.0" encoding="utf-8"?>
<a:theme xmlns:a="http://schemas.openxmlformats.org/drawingml/2006/main" name="Simple ppt presentation">
  <a:themeElements>
    <a:clrScheme name="Custom 3">
      <a:dk1>
        <a:sysClr val="windowText" lastClr="000000"/>
      </a:dk1>
      <a:lt1>
        <a:sysClr val="window" lastClr="FFFFFF"/>
      </a:lt1>
      <a:dk2>
        <a:srgbClr val="4A4F55"/>
      </a:dk2>
      <a:lt2>
        <a:srgbClr val="8A8A8D"/>
      </a:lt2>
      <a:accent1>
        <a:srgbClr val="FFCE00"/>
      </a:accent1>
      <a:accent2>
        <a:srgbClr val="FFCE00"/>
      </a:accent2>
      <a:accent3>
        <a:srgbClr val="FFCE00"/>
      </a:accent3>
      <a:accent4>
        <a:srgbClr val="FFCE00"/>
      </a:accent4>
      <a:accent5>
        <a:srgbClr val="FFCE00"/>
      </a:accent5>
      <a:accent6>
        <a:srgbClr val="FFCE00"/>
      </a:accent6>
      <a:hlink>
        <a:srgbClr val="FFCE00"/>
      </a:hlink>
      <a:folHlink>
        <a:srgbClr val="A5862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effectLst/>
      </a:spPr>
      <a:bodyPr rtlCol="0" anchor="ctr"/>
      <a:lstStyle>
        <a:defPPr algn="ctr">
          <a:defRPr dirty="0">
            <a:latin typeface="Open Sans Light"/>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issertation proposal_pptemplate2016" id="{FCA12BC8-7BA4-384A-91EB-3924F709642C}" vid="{C280AF41-95ED-4845-86DC-134578BB5E4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2518</TotalTime>
  <Words>1399</Words>
  <Application>Microsoft Office PowerPoint</Application>
  <PresentationFormat>Custom</PresentationFormat>
  <Paragraphs>196</Paragraphs>
  <Slides>11</Slides>
  <Notes>8</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11</vt:i4>
      </vt:variant>
    </vt:vector>
  </HeadingPairs>
  <TitlesOfParts>
    <vt:vector size="28" baseType="lpstr">
      <vt:lpstr>ＭＳ Ｐゴシック</vt:lpstr>
      <vt:lpstr>Arial</vt:lpstr>
      <vt:lpstr>Arial Black</vt:lpstr>
      <vt:lpstr>Calibri</vt:lpstr>
      <vt:lpstr>Calibri Light</vt:lpstr>
      <vt:lpstr>Courier New</vt:lpstr>
      <vt:lpstr>Futura Bk BT Book</vt:lpstr>
      <vt:lpstr>Futura Medium</vt:lpstr>
      <vt:lpstr>FuturaBT Book</vt:lpstr>
      <vt:lpstr>MinionProBoldSubh</vt:lpstr>
      <vt:lpstr>Open Sans</vt:lpstr>
      <vt:lpstr>Open Sans Light</vt:lpstr>
      <vt:lpstr>Times New Roman</vt:lpstr>
      <vt:lpstr>Tisa Offc</vt:lpstr>
      <vt:lpstr>TisaOT</vt:lpstr>
      <vt:lpstr>Wingdings</vt:lpstr>
      <vt:lpstr>Simple ppt presentation</vt:lpstr>
      <vt:lpstr>Measuring “College Readiness”  thru High Impact Practices:  Assessing a Journal to Article English Composition activity</vt:lpstr>
      <vt:lpstr>Research Questions</vt:lpstr>
      <vt:lpstr>Overview of the Literature Review</vt:lpstr>
      <vt:lpstr>PowerPoint Presentation</vt:lpstr>
      <vt:lpstr>PowerPoint Presentation</vt:lpstr>
      <vt:lpstr>HIP/SLICE Journal to Article English Composition activity  Keys to College Readiness- David T Conley (2011) Defining and Measuring College  and Career Readiness </vt:lpstr>
      <vt:lpstr>PowerPoint Presentation</vt:lpstr>
      <vt:lpstr>PowerPoint Presentation</vt:lpstr>
      <vt:lpstr>Methodology</vt:lpstr>
      <vt:lpstr>Findings: Pre-test on HIP skills (Lickert scale) </vt:lpstr>
      <vt:lpstr>Conclusions</vt:lpstr>
    </vt:vector>
  </TitlesOfParts>
  <Company>Louis Twelve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 Twelve</dc:creator>
  <cp:lastModifiedBy>Dean Ramser</cp:lastModifiedBy>
  <cp:revision>743</cp:revision>
  <cp:lastPrinted>2016-05-07T02:41:53Z</cp:lastPrinted>
  <dcterms:created xsi:type="dcterms:W3CDTF">2014-12-02T17:36:54Z</dcterms:created>
  <dcterms:modified xsi:type="dcterms:W3CDTF">2016-05-07T02:43:36Z</dcterms:modified>
</cp:coreProperties>
</file>